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9" r:id="rId4"/>
    <p:sldId id="280" r:id="rId5"/>
    <p:sldId id="281" r:id="rId6"/>
    <p:sldId id="282" r:id="rId7"/>
    <p:sldId id="284" r:id="rId8"/>
    <p:sldId id="283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1" r:id="rId19"/>
    <p:sldId id="277" r:id="rId20"/>
    <p:sldId id="278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16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197278" cy="4292600"/>
          </a:xfrm>
        </p:spPr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3811B5-F246-4496-8293-06EDC3B8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868576" y="2140879"/>
            <a:ext cx="120650" cy="151130"/>
          </a:xfrm>
          <a:custGeom>
            <a:avLst/>
            <a:gdLst/>
            <a:ahLst/>
            <a:cxnLst/>
            <a:rect l="l" t="t" r="r" b="b"/>
            <a:pathLst>
              <a:path w="120650" h="151130">
                <a:moveTo>
                  <a:pt x="6553" y="0"/>
                </a:moveTo>
                <a:lnTo>
                  <a:pt x="0" y="0"/>
                </a:lnTo>
                <a:lnTo>
                  <a:pt x="0" y="150647"/>
                </a:lnTo>
                <a:lnTo>
                  <a:pt x="20967" y="150647"/>
                </a:lnTo>
                <a:lnTo>
                  <a:pt x="20967" y="43230"/>
                </a:lnTo>
                <a:lnTo>
                  <a:pt x="43456" y="43230"/>
                </a:lnTo>
                <a:lnTo>
                  <a:pt x="6553" y="0"/>
                </a:lnTo>
                <a:close/>
              </a:path>
              <a:path w="120650" h="151130">
                <a:moveTo>
                  <a:pt x="43456" y="43230"/>
                </a:moveTo>
                <a:lnTo>
                  <a:pt x="20967" y="43230"/>
                </a:lnTo>
                <a:lnTo>
                  <a:pt x="111353" y="150647"/>
                </a:lnTo>
                <a:lnTo>
                  <a:pt x="120522" y="150647"/>
                </a:lnTo>
                <a:lnTo>
                  <a:pt x="120522" y="107416"/>
                </a:lnTo>
                <a:lnTo>
                  <a:pt x="98247" y="107416"/>
                </a:lnTo>
                <a:lnTo>
                  <a:pt x="43456" y="43230"/>
                </a:lnTo>
                <a:close/>
              </a:path>
              <a:path w="120650" h="151130">
                <a:moveTo>
                  <a:pt x="120522" y="0"/>
                </a:moveTo>
                <a:lnTo>
                  <a:pt x="98247" y="0"/>
                </a:lnTo>
                <a:lnTo>
                  <a:pt x="98247" y="107416"/>
                </a:lnTo>
                <a:lnTo>
                  <a:pt x="120522" y="107416"/>
                </a:lnTo>
                <a:lnTo>
                  <a:pt x="120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38877" y="2140879"/>
            <a:ext cx="86995" cy="151130"/>
          </a:xfrm>
          <a:custGeom>
            <a:avLst/>
            <a:gdLst/>
            <a:ahLst/>
            <a:cxnLst/>
            <a:rect l="l" t="t" r="r" b="b"/>
            <a:pathLst>
              <a:path w="86994" h="151130">
                <a:moveTo>
                  <a:pt x="86461" y="0"/>
                </a:moveTo>
                <a:lnTo>
                  <a:pt x="0" y="0"/>
                </a:lnTo>
                <a:lnTo>
                  <a:pt x="0" y="150647"/>
                </a:lnTo>
                <a:lnTo>
                  <a:pt x="86461" y="150647"/>
                </a:lnTo>
                <a:lnTo>
                  <a:pt x="86461" y="129692"/>
                </a:lnTo>
                <a:lnTo>
                  <a:pt x="18338" y="129692"/>
                </a:lnTo>
                <a:lnTo>
                  <a:pt x="18338" y="77292"/>
                </a:lnTo>
                <a:lnTo>
                  <a:pt x="86461" y="77292"/>
                </a:lnTo>
                <a:lnTo>
                  <a:pt x="86461" y="57632"/>
                </a:lnTo>
                <a:lnTo>
                  <a:pt x="18338" y="57632"/>
                </a:lnTo>
                <a:lnTo>
                  <a:pt x="18338" y="18338"/>
                </a:lnTo>
                <a:lnTo>
                  <a:pt x="86461" y="18338"/>
                </a:lnTo>
                <a:lnTo>
                  <a:pt x="86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02626" y="215921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308"/>
                </a:lnTo>
              </a:path>
            </a:pathLst>
          </a:custGeom>
          <a:ln w="196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159396" y="2150048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461" y="0"/>
                </a:lnTo>
              </a:path>
            </a:pathLst>
          </a:custGeom>
          <a:ln w="196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79914" y="2140883"/>
            <a:ext cx="179705" cy="151130"/>
          </a:xfrm>
          <a:custGeom>
            <a:avLst/>
            <a:gdLst/>
            <a:ahLst/>
            <a:cxnLst/>
            <a:rect l="l" t="t" r="r" b="b"/>
            <a:pathLst>
              <a:path w="179705" h="151130">
                <a:moveTo>
                  <a:pt x="18338" y="0"/>
                </a:moveTo>
                <a:lnTo>
                  <a:pt x="0" y="0"/>
                </a:lnTo>
                <a:lnTo>
                  <a:pt x="0" y="2616"/>
                </a:lnTo>
                <a:lnTo>
                  <a:pt x="40614" y="150647"/>
                </a:lnTo>
                <a:lnTo>
                  <a:pt x="45847" y="150647"/>
                </a:lnTo>
                <a:lnTo>
                  <a:pt x="67574" y="98247"/>
                </a:lnTo>
                <a:lnTo>
                  <a:pt x="45847" y="98247"/>
                </a:lnTo>
                <a:lnTo>
                  <a:pt x="18338" y="0"/>
                </a:lnTo>
                <a:close/>
              </a:path>
              <a:path w="179705" h="151130">
                <a:moveTo>
                  <a:pt x="110880" y="43230"/>
                </a:moveTo>
                <a:lnTo>
                  <a:pt x="90385" y="43230"/>
                </a:lnTo>
                <a:lnTo>
                  <a:pt x="129692" y="150647"/>
                </a:lnTo>
                <a:lnTo>
                  <a:pt x="136245" y="150647"/>
                </a:lnTo>
                <a:lnTo>
                  <a:pt x="151278" y="98247"/>
                </a:lnTo>
                <a:lnTo>
                  <a:pt x="133616" y="98247"/>
                </a:lnTo>
                <a:lnTo>
                  <a:pt x="110880" y="43230"/>
                </a:lnTo>
                <a:close/>
              </a:path>
              <a:path w="179705" h="151130">
                <a:moveTo>
                  <a:pt x="93014" y="0"/>
                </a:moveTo>
                <a:lnTo>
                  <a:pt x="86461" y="0"/>
                </a:lnTo>
                <a:lnTo>
                  <a:pt x="45847" y="98247"/>
                </a:lnTo>
                <a:lnTo>
                  <a:pt x="67574" y="98247"/>
                </a:lnTo>
                <a:lnTo>
                  <a:pt x="90385" y="43230"/>
                </a:lnTo>
                <a:lnTo>
                  <a:pt x="110880" y="43230"/>
                </a:lnTo>
                <a:lnTo>
                  <a:pt x="93014" y="0"/>
                </a:lnTo>
                <a:close/>
              </a:path>
              <a:path w="179705" h="151130">
                <a:moveTo>
                  <a:pt x="179463" y="0"/>
                </a:moveTo>
                <a:lnTo>
                  <a:pt x="161124" y="0"/>
                </a:lnTo>
                <a:lnTo>
                  <a:pt x="133616" y="98247"/>
                </a:lnTo>
                <a:lnTo>
                  <a:pt x="151278" y="98247"/>
                </a:lnTo>
                <a:lnTo>
                  <a:pt x="179463" y="0"/>
                </a:lnTo>
                <a:close/>
              </a:path>
            </a:pathLst>
          </a:custGeom>
          <a:solidFill>
            <a:srgbClr val="8081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79914" y="2140883"/>
            <a:ext cx="179705" cy="151130"/>
          </a:xfrm>
          <a:custGeom>
            <a:avLst/>
            <a:gdLst/>
            <a:ahLst/>
            <a:cxnLst/>
            <a:rect l="l" t="t" r="r" b="b"/>
            <a:pathLst>
              <a:path w="179705" h="151130">
                <a:moveTo>
                  <a:pt x="18338" y="0"/>
                </a:moveTo>
                <a:lnTo>
                  <a:pt x="0" y="0"/>
                </a:lnTo>
                <a:lnTo>
                  <a:pt x="0" y="2616"/>
                </a:lnTo>
                <a:lnTo>
                  <a:pt x="40614" y="150647"/>
                </a:lnTo>
                <a:lnTo>
                  <a:pt x="45847" y="150647"/>
                </a:lnTo>
                <a:lnTo>
                  <a:pt x="67574" y="98247"/>
                </a:lnTo>
                <a:lnTo>
                  <a:pt x="45847" y="98247"/>
                </a:lnTo>
                <a:lnTo>
                  <a:pt x="18338" y="0"/>
                </a:lnTo>
                <a:close/>
              </a:path>
              <a:path w="179705" h="151130">
                <a:moveTo>
                  <a:pt x="110880" y="43230"/>
                </a:moveTo>
                <a:lnTo>
                  <a:pt x="90385" y="43230"/>
                </a:lnTo>
                <a:lnTo>
                  <a:pt x="129692" y="150647"/>
                </a:lnTo>
                <a:lnTo>
                  <a:pt x="136245" y="150647"/>
                </a:lnTo>
                <a:lnTo>
                  <a:pt x="151278" y="98247"/>
                </a:lnTo>
                <a:lnTo>
                  <a:pt x="133616" y="98247"/>
                </a:lnTo>
                <a:lnTo>
                  <a:pt x="110880" y="43230"/>
                </a:lnTo>
                <a:close/>
              </a:path>
              <a:path w="179705" h="151130">
                <a:moveTo>
                  <a:pt x="93014" y="0"/>
                </a:moveTo>
                <a:lnTo>
                  <a:pt x="86461" y="0"/>
                </a:lnTo>
                <a:lnTo>
                  <a:pt x="45847" y="98247"/>
                </a:lnTo>
                <a:lnTo>
                  <a:pt x="67574" y="98247"/>
                </a:lnTo>
                <a:lnTo>
                  <a:pt x="90385" y="43230"/>
                </a:lnTo>
                <a:lnTo>
                  <a:pt x="110880" y="43230"/>
                </a:lnTo>
                <a:lnTo>
                  <a:pt x="93014" y="0"/>
                </a:lnTo>
                <a:close/>
              </a:path>
              <a:path w="179705" h="151130">
                <a:moveTo>
                  <a:pt x="179463" y="0"/>
                </a:moveTo>
                <a:lnTo>
                  <a:pt x="161124" y="0"/>
                </a:lnTo>
                <a:lnTo>
                  <a:pt x="133616" y="98247"/>
                </a:lnTo>
                <a:lnTo>
                  <a:pt x="151278" y="98247"/>
                </a:lnTo>
                <a:lnTo>
                  <a:pt x="1794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6893" y="2134329"/>
            <a:ext cx="158750" cy="161290"/>
          </a:xfrm>
          <a:custGeom>
            <a:avLst/>
            <a:gdLst/>
            <a:ahLst/>
            <a:cxnLst/>
            <a:rect l="l" t="t" r="r" b="b"/>
            <a:pathLst>
              <a:path w="158750" h="161289">
                <a:moveTo>
                  <a:pt x="77698" y="0"/>
                </a:moveTo>
                <a:lnTo>
                  <a:pt x="76546" y="17"/>
                </a:lnTo>
                <a:lnTo>
                  <a:pt x="63750" y="2052"/>
                </a:lnTo>
                <a:lnTo>
                  <a:pt x="51074" y="6596"/>
                </a:lnTo>
                <a:lnTo>
                  <a:pt x="40398" y="12395"/>
                </a:lnTo>
                <a:lnTo>
                  <a:pt x="37202" y="14094"/>
                </a:lnTo>
                <a:lnTo>
                  <a:pt x="9321" y="40284"/>
                </a:lnTo>
                <a:lnTo>
                  <a:pt x="0" y="80568"/>
                </a:lnTo>
                <a:lnTo>
                  <a:pt x="437" y="90200"/>
                </a:lnTo>
                <a:lnTo>
                  <a:pt x="21755" y="136334"/>
                </a:lnTo>
                <a:lnTo>
                  <a:pt x="53966" y="156931"/>
                </a:lnTo>
                <a:lnTo>
                  <a:pt x="80810" y="161124"/>
                </a:lnTo>
                <a:lnTo>
                  <a:pt x="91623" y="160335"/>
                </a:lnTo>
                <a:lnTo>
                  <a:pt x="104109" y="157320"/>
                </a:lnTo>
                <a:lnTo>
                  <a:pt x="115792" y="152203"/>
                </a:lnTo>
                <a:lnTo>
                  <a:pt x="126705" y="145125"/>
                </a:lnTo>
                <a:lnTo>
                  <a:pt x="129669" y="142532"/>
                </a:lnTo>
                <a:lnTo>
                  <a:pt x="77698" y="142532"/>
                </a:lnTo>
                <a:lnTo>
                  <a:pt x="71200" y="142150"/>
                </a:lnTo>
                <a:lnTo>
                  <a:pt x="37299" y="123939"/>
                </a:lnTo>
                <a:lnTo>
                  <a:pt x="18643" y="80568"/>
                </a:lnTo>
                <a:lnTo>
                  <a:pt x="19075" y="74202"/>
                </a:lnTo>
                <a:lnTo>
                  <a:pt x="39539" y="35791"/>
                </a:lnTo>
                <a:lnTo>
                  <a:pt x="77698" y="21691"/>
                </a:lnTo>
                <a:lnTo>
                  <a:pt x="133138" y="21691"/>
                </a:lnTo>
                <a:lnTo>
                  <a:pt x="126365" y="15999"/>
                </a:lnTo>
                <a:lnTo>
                  <a:pt x="115215" y="9216"/>
                </a:lnTo>
                <a:lnTo>
                  <a:pt x="103194" y="4193"/>
                </a:lnTo>
                <a:lnTo>
                  <a:pt x="90591" y="1072"/>
                </a:lnTo>
                <a:lnTo>
                  <a:pt x="77698" y="0"/>
                </a:lnTo>
                <a:close/>
              </a:path>
              <a:path w="158750" h="161289">
                <a:moveTo>
                  <a:pt x="133138" y="21691"/>
                </a:moveTo>
                <a:lnTo>
                  <a:pt x="77698" y="21691"/>
                </a:lnTo>
                <a:lnTo>
                  <a:pt x="84757" y="22033"/>
                </a:lnTo>
                <a:lnTo>
                  <a:pt x="97469" y="24394"/>
                </a:lnTo>
                <a:lnTo>
                  <a:pt x="130530" y="49580"/>
                </a:lnTo>
                <a:lnTo>
                  <a:pt x="139865" y="80568"/>
                </a:lnTo>
                <a:lnTo>
                  <a:pt x="139432" y="88168"/>
                </a:lnTo>
                <a:lnTo>
                  <a:pt x="118973" y="125332"/>
                </a:lnTo>
                <a:lnTo>
                  <a:pt x="77698" y="142532"/>
                </a:lnTo>
                <a:lnTo>
                  <a:pt x="129669" y="142532"/>
                </a:lnTo>
                <a:lnTo>
                  <a:pt x="154911" y="106501"/>
                </a:lnTo>
                <a:lnTo>
                  <a:pt x="158508" y="80568"/>
                </a:lnTo>
                <a:lnTo>
                  <a:pt x="158069" y="70922"/>
                </a:lnTo>
                <a:lnTo>
                  <a:pt x="136753" y="24790"/>
                </a:lnTo>
                <a:lnTo>
                  <a:pt x="136316" y="24362"/>
                </a:lnTo>
                <a:lnTo>
                  <a:pt x="133138" y="21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682081" y="2140879"/>
            <a:ext cx="102235" cy="151130"/>
          </a:xfrm>
          <a:custGeom>
            <a:avLst/>
            <a:gdLst/>
            <a:ahLst/>
            <a:cxnLst/>
            <a:rect l="l" t="t" r="r" b="b"/>
            <a:pathLst>
              <a:path w="102235" h="151130">
                <a:moveTo>
                  <a:pt x="65023" y="0"/>
                </a:moveTo>
                <a:lnTo>
                  <a:pt x="0" y="0"/>
                </a:lnTo>
                <a:lnTo>
                  <a:pt x="0" y="150647"/>
                </a:lnTo>
                <a:lnTo>
                  <a:pt x="21666" y="150631"/>
                </a:lnTo>
                <a:lnTo>
                  <a:pt x="21666" y="83007"/>
                </a:lnTo>
                <a:lnTo>
                  <a:pt x="49542" y="83007"/>
                </a:lnTo>
                <a:lnTo>
                  <a:pt x="49669" y="82965"/>
                </a:lnTo>
                <a:lnTo>
                  <a:pt x="63145" y="79923"/>
                </a:lnTo>
                <a:lnTo>
                  <a:pt x="74307" y="76860"/>
                </a:lnTo>
                <a:lnTo>
                  <a:pt x="80505" y="73787"/>
                </a:lnTo>
                <a:lnTo>
                  <a:pt x="92887" y="61493"/>
                </a:lnTo>
                <a:lnTo>
                  <a:pt x="21666" y="61493"/>
                </a:lnTo>
                <a:lnTo>
                  <a:pt x="21666" y="18440"/>
                </a:lnTo>
                <a:lnTo>
                  <a:pt x="92881" y="18440"/>
                </a:lnTo>
                <a:lnTo>
                  <a:pt x="89788" y="15367"/>
                </a:lnTo>
                <a:lnTo>
                  <a:pt x="87257" y="12103"/>
                </a:lnTo>
                <a:lnTo>
                  <a:pt x="76908" y="4526"/>
                </a:lnTo>
                <a:lnTo>
                  <a:pt x="65023" y="0"/>
                </a:lnTo>
                <a:close/>
              </a:path>
              <a:path w="102235" h="151130">
                <a:moveTo>
                  <a:pt x="49542" y="83007"/>
                </a:moveTo>
                <a:lnTo>
                  <a:pt x="21666" y="83007"/>
                </a:lnTo>
                <a:lnTo>
                  <a:pt x="24836" y="83099"/>
                </a:lnTo>
                <a:lnTo>
                  <a:pt x="77406" y="150647"/>
                </a:lnTo>
                <a:lnTo>
                  <a:pt x="102112" y="150554"/>
                </a:lnTo>
                <a:lnTo>
                  <a:pt x="49542" y="83007"/>
                </a:lnTo>
                <a:close/>
              </a:path>
              <a:path w="102235" h="151130">
                <a:moveTo>
                  <a:pt x="92881" y="18440"/>
                </a:moveTo>
                <a:lnTo>
                  <a:pt x="61925" y="18440"/>
                </a:lnTo>
                <a:lnTo>
                  <a:pt x="65023" y="21526"/>
                </a:lnTo>
                <a:lnTo>
                  <a:pt x="68122" y="21526"/>
                </a:lnTo>
                <a:lnTo>
                  <a:pt x="77406" y="30746"/>
                </a:lnTo>
                <a:lnTo>
                  <a:pt x="77406" y="49187"/>
                </a:lnTo>
                <a:lnTo>
                  <a:pt x="65023" y="61493"/>
                </a:lnTo>
                <a:lnTo>
                  <a:pt x="92887" y="61493"/>
                </a:lnTo>
                <a:lnTo>
                  <a:pt x="95986" y="55333"/>
                </a:lnTo>
                <a:lnTo>
                  <a:pt x="95986" y="21526"/>
                </a:lnTo>
                <a:lnTo>
                  <a:pt x="92881" y="18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834039" y="2140879"/>
            <a:ext cx="105410" cy="151130"/>
          </a:xfrm>
          <a:custGeom>
            <a:avLst/>
            <a:gdLst/>
            <a:ahLst/>
            <a:cxnLst/>
            <a:rect l="l" t="t" r="r" b="b"/>
            <a:pathLst>
              <a:path w="105410" h="151130">
                <a:moveTo>
                  <a:pt x="18338" y="0"/>
                </a:moveTo>
                <a:lnTo>
                  <a:pt x="0" y="0"/>
                </a:lnTo>
                <a:lnTo>
                  <a:pt x="0" y="150647"/>
                </a:lnTo>
                <a:lnTo>
                  <a:pt x="18338" y="150647"/>
                </a:lnTo>
                <a:lnTo>
                  <a:pt x="18338" y="86461"/>
                </a:lnTo>
                <a:lnTo>
                  <a:pt x="45631" y="86461"/>
                </a:lnTo>
                <a:lnTo>
                  <a:pt x="27508" y="66802"/>
                </a:lnTo>
                <a:lnTo>
                  <a:pt x="48005" y="48463"/>
                </a:lnTo>
                <a:lnTo>
                  <a:pt x="18338" y="48463"/>
                </a:lnTo>
                <a:lnTo>
                  <a:pt x="18338" y="0"/>
                </a:lnTo>
                <a:close/>
              </a:path>
              <a:path w="105410" h="151130">
                <a:moveTo>
                  <a:pt x="45631" y="86461"/>
                </a:moveTo>
                <a:lnTo>
                  <a:pt x="18338" y="86461"/>
                </a:lnTo>
                <a:lnTo>
                  <a:pt x="79908" y="150647"/>
                </a:lnTo>
                <a:lnTo>
                  <a:pt x="104800" y="150647"/>
                </a:lnTo>
                <a:lnTo>
                  <a:pt x="45631" y="86461"/>
                </a:lnTo>
                <a:close/>
              </a:path>
              <a:path w="105410" h="151130">
                <a:moveTo>
                  <a:pt x="102171" y="0"/>
                </a:moveTo>
                <a:lnTo>
                  <a:pt x="74663" y="0"/>
                </a:lnTo>
                <a:lnTo>
                  <a:pt x="18338" y="48463"/>
                </a:lnTo>
                <a:lnTo>
                  <a:pt x="48005" y="48463"/>
                </a:lnTo>
                <a:lnTo>
                  <a:pt x="102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966345" y="2134334"/>
            <a:ext cx="90805" cy="161290"/>
          </a:xfrm>
          <a:custGeom>
            <a:avLst/>
            <a:gdLst/>
            <a:ahLst/>
            <a:cxnLst/>
            <a:rect l="l" t="t" r="r" b="b"/>
            <a:pathLst>
              <a:path w="90805" h="161289">
                <a:moveTo>
                  <a:pt x="15582" y="114642"/>
                </a:moveTo>
                <a:lnTo>
                  <a:pt x="0" y="127038"/>
                </a:lnTo>
                <a:lnTo>
                  <a:pt x="4357" y="135089"/>
                </a:lnTo>
                <a:lnTo>
                  <a:pt x="12238" y="145680"/>
                </a:lnTo>
                <a:lnTo>
                  <a:pt x="21818" y="151828"/>
                </a:lnTo>
                <a:lnTo>
                  <a:pt x="22686" y="152652"/>
                </a:lnTo>
                <a:lnTo>
                  <a:pt x="33702" y="159006"/>
                </a:lnTo>
                <a:lnTo>
                  <a:pt x="46748" y="161124"/>
                </a:lnTo>
                <a:lnTo>
                  <a:pt x="55330" y="160116"/>
                </a:lnTo>
                <a:lnTo>
                  <a:pt x="67133" y="155431"/>
                </a:lnTo>
                <a:lnTo>
                  <a:pt x="77927" y="148729"/>
                </a:lnTo>
                <a:lnTo>
                  <a:pt x="83169" y="142532"/>
                </a:lnTo>
                <a:lnTo>
                  <a:pt x="46748" y="142532"/>
                </a:lnTo>
                <a:lnTo>
                  <a:pt x="35698" y="139754"/>
                </a:lnTo>
                <a:lnTo>
                  <a:pt x="26123" y="131251"/>
                </a:lnTo>
                <a:lnTo>
                  <a:pt x="18707" y="117741"/>
                </a:lnTo>
                <a:lnTo>
                  <a:pt x="15582" y="114642"/>
                </a:lnTo>
                <a:close/>
              </a:path>
              <a:path w="90805" h="161289">
                <a:moveTo>
                  <a:pt x="56108" y="0"/>
                </a:moveTo>
                <a:lnTo>
                  <a:pt x="40525" y="0"/>
                </a:lnTo>
                <a:lnTo>
                  <a:pt x="21818" y="9296"/>
                </a:lnTo>
                <a:lnTo>
                  <a:pt x="18707" y="15493"/>
                </a:lnTo>
                <a:lnTo>
                  <a:pt x="15582" y="18592"/>
                </a:lnTo>
                <a:lnTo>
                  <a:pt x="9347" y="30987"/>
                </a:lnTo>
                <a:lnTo>
                  <a:pt x="9363" y="38328"/>
                </a:lnTo>
                <a:lnTo>
                  <a:pt x="11886" y="51258"/>
                </a:lnTo>
                <a:lnTo>
                  <a:pt x="18707" y="61963"/>
                </a:lnTo>
                <a:lnTo>
                  <a:pt x="20636" y="65222"/>
                </a:lnTo>
                <a:lnTo>
                  <a:pt x="28050" y="73508"/>
                </a:lnTo>
                <a:lnTo>
                  <a:pt x="40525" y="83654"/>
                </a:lnTo>
                <a:lnTo>
                  <a:pt x="48636" y="89648"/>
                </a:lnTo>
                <a:lnTo>
                  <a:pt x="59278" y="98025"/>
                </a:lnTo>
                <a:lnTo>
                  <a:pt x="65455" y="105346"/>
                </a:lnTo>
                <a:lnTo>
                  <a:pt x="68567" y="111544"/>
                </a:lnTo>
                <a:lnTo>
                  <a:pt x="68567" y="130136"/>
                </a:lnTo>
                <a:lnTo>
                  <a:pt x="59220" y="139433"/>
                </a:lnTo>
                <a:lnTo>
                  <a:pt x="52984" y="139433"/>
                </a:lnTo>
                <a:lnTo>
                  <a:pt x="49872" y="142532"/>
                </a:lnTo>
                <a:lnTo>
                  <a:pt x="83169" y="142532"/>
                </a:lnTo>
                <a:lnTo>
                  <a:pt x="83612" y="142007"/>
                </a:lnTo>
                <a:lnTo>
                  <a:pt x="88864" y="130707"/>
                </a:lnTo>
                <a:lnTo>
                  <a:pt x="90385" y="117741"/>
                </a:lnTo>
                <a:lnTo>
                  <a:pt x="90385" y="111544"/>
                </a:lnTo>
                <a:lnTo>
                  <a:pt x="67150" y="77116"/>
                </a:lnTo>
                <a:lnTo>
                  <a:pt x="46748" y="61963"/>
                </a:lnTo>
                <a:lnTo>
                  <a:pt x="40525" y="55765"/>
                </a:lnTo>
                <a:lnTo>
                  <a:pt x="37401" y="55765"/>
                </a:lnTo>
                <a:lnTo>
                  <a:pt x="31165" y="49568"/>
                </a:lnTo>
                <a:lnTo>
                  <a:pt x="31165" y="43370"/>
                </a:lnTo>
                <a:lnTo>
                  <a:pt x="28054" y="40271"/>
                </a:lnTo>
                <a:lnTo>
                  <a:pt x="28054" y="34086"/>
                </a:lnTo>
                <a:lnTo>
                  <a:pt x="31165" y="30987"/>
                </a:lnTo>
                <a:lnTo>
                  <a:pt x="34290" y="24790"/>
                </a:lnTo>
                <a:lnTo>
                  <a:pt x="37401" y="21678"/>
                </a:lnTo>
                <a:lnTo>
                  <a:pt x="82910" y="21678"/>
                </a:lnTo>
                <a:lnTo>
                  <a:pt x="76861" y="13434"/>
                </a:lnTo>
                <a:lnTo>
                  <a:pt x="68567" y="6197"/>
                </a:lnTo>
                <a:lnTo>
                  <a:pt x="56108" y="0"/>
                </a:lnTo>
                <a:close/>
              </a:path>
              <a:path w="90805" h="161289">
                <a:moveTo>
                  <a:pt x="82910" y="21678"/>
                </a:moveTo>
                <a:lnTo>
                  <a:pt x="56108" y="21678"/>
                </a:lnTo>
                <a:lnTo>
                  <a:pt x="74803" y="40271"/>
                </a:lnTo>
                <a:lnTo>
                  <a:pt x="90385" y="27889"/>
                </a:lnTo>
                <a:lnTo>
                  <a:pt x="87274" y="27889"/>
                </a:lnTo>
                <a:lnTo>
                  <a:pt x="85155" y="24739"/>
                </a:lnTo>
                <a:lnTo>
                  <a:pt x="82910" y="21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52910" y="1664046"/>
            <a:ext cx="355600" cy="374650"/>
          </a:xfrm>
          <a:custGeom>
            <a:avLst/>
            <a:gdLst/>
            <a:ahLst/>
            <a:cxnLst/>
            <a:rect l="l" t="t" r="r" b="b"/>
            <a:pathLst>
              <a:path w="355600" h="374650">
                <a:moveTo>
                  <a:pt x="182092" y="0"/>
                </a:moveTo>
                <a:lnTo>
                  <a:pt x="172923" y="0"/>
                </a:lnTo>
                <a:lnTo>
                  <a:pt x="0" y="374650"/>
                </a:lnTo>
                <a:lnTo>
                  <a:pt x="39306" y="374650"/>
                </a:lnTo>
                <a:lnTo>
                  <a:pt x="98259" y="250202"/>
                </a:lnTo>
                <a:lnTo>
                  <a:pt x="297575" y="250202"/>
                </a:lnTo>
                <a:lnTo>
                  <a:pt x="280647" y="213525"/>
                </a:lnTo>
                <a:lnTo>
                  <a:pt x="113969" y="213525"/>
                </a:lnTo>
                <a:lnTo>
                  <a:pt x="179476" y="77292"/>
                </a:lnTo>
                <a:lnTo>
                  <a:pt x="217767" y="77292"/>
                </a:lnTo>
                <a:lnTo>
                  <a:pt x="182092" y="0"/>
                </a:lnTo>
                <a:close/>
              </a:path>
              <a:path w="355600" h="374650">
                <a:moveTo>
                  <a:pt x="297575" y="250202"/>
                </a:moveTo>
                <a:lnTo>
                  <a:pt x="256755" y="250202"/>
                </a:lnTo>
                <a:lnTo>
                  <a:pt x="315709" y="374650"/>
                </a:lnTo>
                <a:lnTo>
                  <a:pt x="355015" y="374650"/>
                </a:lnTo>
                <a:lnTo>
                  <a:pt x="297575" y="250202"/>
                </a:lnTo>
                <a:close/>
              </a:path>
              <a:path w="355600" h="374650">
                <a:moveTo>
                  <a:pt x="217767" y="77292"/>
                </a:moveTo>
                <a:lnTo>
                  <a:pt x="179476" y="77292"/>
                </a:lnTo>
                <a:lnTo>
                  <a:pt x="241046" y="213525"/>
                </a:lnTo>
                <a:lnTo>
                  <a:pt x="280647" y="213525"/>
                </a:lnTo>
                <a:lnTo>
                  <a:pt x="217767" y="7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33254" y="1753132"/>
            <a:ext cx="281305" cy="290830"/>
          </a:xfrm>
          <a:custGeom>
            <a:avLst/>
            <a:gdLst/>
            <a:ahLst/>
            <a:cxnLst/>
            <a:rect l="l" t="t" r="r" b="b"/>
            <a:pathLst>
              <a:path w="281305" h="290830">
                <a:moveTo>
                  <a:pt x="138694" y="0"/>
                </a:moveTo>
                <a:lnTo>
                  <a:pt x="89644" y="9126"/>
                </a:lnTo>
                <a:lnTo>
                  <a:pt x="56431" y="28323"/>
                </a:lnTo>
                <a:lnTo>
                  <a:pt x="26031" y="58645"/>
                </a:lnTo>
                <a:lnTo>
                  <a:pt x="5932" y="101874"/>
                </a:lnTo>
                <a:lnTo>
                  <a:pt x="240" y="142006"/>
                </a:lnTo>
                <a:lnTo>
                  <a:pt x="0" y="157454"/>
                </a:lnTo>
                <a:lnTo>
                  <a:pt x="1418" y="169549"/>
                </a:lnTo>
                <a:lnTo>
                  <a:pt x="17724" y="216512"/>
                </a:lnTo>
                <a:lnTo>
                  <a:pt x="42456" y="251074"/>
                </a:lnTo>
                <a:lnTo>
                  <a:pt x="81905" y="278512"/>
                </a:lnTo>
                <a:lnTo>
                  <a:pt x="120624" y="288714"/>
                </a:lnTo>
                <a:lnTo>
                  <a:pt x="151075" y="290548"/>
                </a:lnTo>
                <a:lnTo>
                  <a:pt x="162910" y="289427"/>
                </a:lnTo>
                <a:lnTo>
                  <a:pt x="201682" y="279809"/>
                </a:lnTo>
                <a:lnTo>
                  <a:pt x="235217" y="256425"/>
                </a:lnTo>
                <a:lnTo>
                  <a:pt x="129626" y="256425"/>
                </a:lnTo>
                <a:lnTo>
                  <a:pt x="117698" y="254776"/>
                </a:lnTo>
                <a:lnTo>
                  <a:pt x="71944" y="232043"/>
                </a:lnTo>
                <a:lnTo>
                  <a:pt x="47330" y="200834"/>
                </a:lnTo>
                <a:lnTo>
                  <a:pt x="37402" y="162589"/>
                </a:lnTo>
                <a:lnTo>
                  <a:pt x="36764" y="148498"/>
                </a:lnTo>
                <a:lnTo>
                  <a:pt x="280989" y="139057"/>
                </a:lnTo>
                <a:lnTo>
                  <a:pt x="280022" y="126602"/>
                </a:lnTo>
                <a:lnTo>
                  <a:pt x="278677" y="117563"/>
                </a:lnTo>
                <a:lnTo>
                  <a:pt x="244062" y="117563"/>
                </a:lnTo>
                <a:lnTo>
                  <a:pt x="40957" y="113123"/>
                </a:lnTo>
                <a:lnTo>
                  <a:pt x="55993" y="77491"/>
                </a:lnTo>
                <a:lnTo>
                  <a:pt x="92135" y="45106"/>
                </a:lnTo>
                <a:lnTo>
                  <a:pt x="129836" y="34810"/>
                </a:lnTo>
                <a:lnTo>
                  <a:pt x="144208" y="34116"/>
                </a:lnTo>
                <a:lnTo>
                  <a:pt x="235231" y="34116"/>
                </a:lnTo>
                <a:lnTo>
                  <a:pt x="225597" y="26573"/>
                </a:lnTo>
                <a:lnTo>
                  <a:pt x="191479" y="8827"/>
                </a:lnTo>
                <a:lnTo>
                  <a:pt x="152561" y="561"/>
                </a:lnTo>
                <a:lnTo>
                  <a:pt x="138694" y="0"/>
                </a:lnTo>
                <a:close/>
              </a:path>
              <a:path w="281305" h="290830">
                <a:moveTo>
                  <a:pt x="244062" y="191808"/>
                </a:moveTo>
                <a:lnTo>
                  <a:pt x="216451" y="227161"/>
                </a:lnTo>
                <a:lnTo>
                  <a:pt x="170137" y="252737"/>
                </a:lnTo>
                <a:lnTo>
                  <a:pt x="129626" y="256425"/>
                </a:lnTo>
                <a:lnTo>
                  <a:pt x="235217" y="256425"/>
                </a:lnTo>
                <a:lnTo>
                  <a:pt x="265587" y="219061"/>
                </a:lnTo>
                <a:lnTo>
                  <a:pt x="271681" y="207147"/>
                </a:lnTo>
                <a:lnTo>
                  <a:pt x="244062" y="191808"/>
                </a:lnTo>
                <a:close/>
              </a:path>
              <a:path w="281305" h="290830">
                <a:moveTo>
                  <a:pt x="235231" y="34116"/>
                </a:moveTo>
                <a:lnTo>
                  <a:pt x="144208" y="34116"/>
                </a:lnTo>
                <a:lnTo>
                  <a:pt x="156162" y="35128"/>
                </a:lnTo>
                <a:lnTo>
                  <a:pt x="167995" y="37473"/>
                </a:lnTo>
                <a:lnTo>
                  <a:pt x="203999" y="55232"/>
                </a:lnTo>
                <a:lnTo>
                  <a:pt x="234478" y="92228"/>
                </a:lnTo>
                <a:lnTo>
                  <a:pt x="244062" y="117563"/>
                </a:lnTo>
                <a:lnTo>
                  <a:pt x="278677" y="117563"/>
                </a:lnTo>
                <a:lnTo>
                  <a:pt x="266859" y="78482"/>
                </a:lnTo>
                <a:lnTo>
                  <a:pt x="245182" y="43418"/>
                </a:lnTo>
                <a:lnTo>
                  <a:pt x="235731" y="34507"/>
                </a:lnTo>
                <a:lnTo>
                  <a:pt x="235231" y="34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370787" y="1753578"/>
            <a:ext cx="137795" cy="285115"/>
          </a:xfrm>
          <a:custGeom>
            <a:avLst/>
            <a:gdLst/>
            <a:ahLst/>
            <a:cxnLst/>
            <a:rect l="l" t="t" r="r" b="b"/>
            <a:pathLst>
              <a:path w="137794" h="285114">
                <a:moveTo>
                  <a:pt x="35885" y="5755"/>
                </a:moveTo>
                <a:lnTo>
                  <a:pt x="0" y="5755"/>
                </a:lnTo>
                <a:lnTo>
                  <a:pt x="1147" y="285117"/>
                </a:lnTo>
                <a:lnTo>
                  <a:pt x="37033" y="285117"/>
                </a:lnTo>
                <a:lnTo>
                  <a:pt x="37056" y="182075"/>
                </a:lnTo>
                <a:lnTo>
                  <a:pt x="37299" y="166624"/>
                </a:lnTo>
                <a:lnTo>
                  <a:pt x="39695" y="126485"/>
                </a:lnTo>
                <a:lnTo>
                  <a:pt x="47066" y="82463"/>
                </a:lnTo>
                <a:lnTo>
                  <a:pt x="73852" y="46096"/>
                </a:lnTo>
                <a:lnTo>
                  <a:pt x="37032" y="46096"/>
                </a:lnTo>
                <a:lnTo>
                  <a:pt x="35885" y="5755"/>
                </a:lnTo>
                <a:close/>
              </a:path>
              <a:path w="137794" h="285114">
                <a:moveTo>
                  <a:pt x="100375" y="0"/>
                </a:moveTo>
                <a:lnTo>
                  <a:pt x="63279" y="16627"/>
                </a:lnTo>
                <a:lnTo>
                  <a:pt x="37032" y="46096"/>
                </a:lnTo>
                <a:lnTo>
                  <a:pt x="73852" y="46096"/>
                </a:lnTo>
                <a:lnTo>
                  <a:pt x="78970" y="41342"/>
                </a:lnTo>
                <a:lnTo>
                  <a:pt x="90057" y="35729"/>
                </a:lnTo>
                <a:lnTo>
                  <a:pt x="101828" y="33695"/>
                </a:lnTo>
                <a:lnTo>
                  <a:pt x="123672" y="33695"/>
                </a:lnTo>
                <a:lnTo>
                  <a:pt x="137378" y="8117"/>
                </a:lnTo>
                <a:lnTo>
                  <a:pt x="126219" y="3379"/>
                </a:lnTo>
                <a:lnTo>
                  <a:pt x="114586" y="642"/>
                </a:lnTo>
                <a:lnTo>
                  <a:pt x="100375" y="0"/>
                </a:lnTo>
                <a:close/>
              </a:path>
              <a:path w="137794" h="285114">
                <a:moveTo>
                  <a:pt x="123672" y="33695"/>
                </a:moveTo>
                <a:lnTo>
                  <a:pt x="108000" y="33695"/>
                </a:lnTo>
                <a:lnTo>
                  <a:pt x="114173" y="36794"/>
                </a:lnTo>
                <a:lnTo>
                  <a:pt x="120785" y="39083"/>
                </a:lnTo>
                <a:lnTo>
                  <a:pt x="123672" y="3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521449" y="1753125"/>
            <a:ext cx="285750" cy="290830"/>
          </a:xfrm>
          <a:custGeom>
            <a:avLst/>
            <a:gdLst/>
            <a:ahLst/>
            <a:cxnLst/>
            <a:rect l="l" t="t" r="r" b="b"/>
            <a:pathLst>
              <a:path w="285750" h="290830">
                <a:moveTo>
                  <a:pt x="142773" y="0"/>
                </a:moveTo>
                <a:lnTo>
                  <a:pt x="97888" y="6634"/>
                </a:lnTo>
                <a:lnTo>
                  <a:pt x="53591" y="31402"/>
                </a:lnTo>
                <a:lnTo>
                  <a:pt x="25300" y="61646"/>
                </a:lnTo>
                <a:lnTo>
                  <a:pt x="4640" y="107948"/>
                </a:lnTo>
                <a:lnTo>
                  <a:pt x="0" y="147609"/>
                </a:lnTo>
                <a:lnTo>
                  <a:pt x="609" y="160357"/>
                </a:lnTo>
                <a:lnTo>
                  <a:pt x="13257" y="207165"/>
                </a:lnTo>
                <a:lnTo>
                  <a:pt x="35204" y="241037"/>
                </a:lnTo>
                <a:lnTo>
                  <a:pt x="62905" y="267407"/>
                </a:lnTo>
                <a:lnTo>
                  <a:pt x="108594" y="286270"/>
                </a:lnTo>
                <a:lnTo>
                  <a:pt x="154368" y="290437"/>
                </a:lnTo>
                <a:lnTo>
                  <a:pt x="168253" y="288901"/>
                </a:lnTo>
                <a:lnTo>
                  <a:pt x="205623" y="277448"/>
                </a:lnTo>
                <a:lnTo>
                  <a:pt x="236151" y="256632"/>
                </a:lnTo>
                <a:lnTo>
                  <a:pt x="137739" y="256632"/>
                </a:lnTo>
                <a:lnTo>
                  <a:pt x="125104" y="254996"/>
                </a:lnTo>
                <a:lnTo>
                  <a:pt x="89238" y="240927"/>
                </a:lnTo>
                <a:lnTo>
                  <a:pt x="53618" y="207909"/>
                </a:lnTo>
                <a:lnTo>
                  <a:pt x="37321" y="171365"/>
                </a:lnTo>
                <a:lnTo>
                  <a:pt x="34132" y="144065"/>
                </a:lnTo>
                <a:lnTo>
                  <a:pt x="35026" y="131413"/>
                </a:lnTo>
                <a:lnTo>
                  <a:pt x="53693" y="85531"/>
                </a:lnTo>
                <a:lnTo>
                  <a:pt x="82134" y="54905"/>
                </a:lnTo>
                <a:lnTo>
                  <a:pt x="117058" y="37513"/>
                </a:lnTo>
                <a:lnTo>
                  <a:pt x="142773" y="34036"/>
                </a:lnTo>
                <a:lnTo>
                  <a:pt x="235723" y="34036"/>
                </a:lnTo>
                <a:lnTo>
                  <a:pt x="228112" y="27593"/>
                </a:lnTo>
                <a:lnTo>
                  <a:pt x="182918" y="5068"/>
                </a:lnTo>
                <a:lnTo>
                  <a:pt x="156800" y="563"/>
                </a:lnTo>
                <a:lnTo>
                  <a:pt x="142773" y="0"/>
                </a:lnTo>
                <a:close/>
              </a:path>
              <a:path w="285750" h="290830">
                <a:moveTo>
                  <a:pt x="235723" y="34036"/>
                </a:moveTo>
                <a:lnTo>
                  <a:pt x="142773" y="34036"/>
                </a:lnTo>
                <a:lnTo>
                  <a:pt x="152056" y="34491"/>
                </a:lnTo>
                <a:lnTo>
                  <a:pt x="164373" y="36522"/>
                </a:lnTo>
                <a:lnTo>
                  <a:pt x="199492" y="52344"/>
                </a:lnTo>
                <a:lnTo>
                  <a:pt x="228130" y="80186"/>
                </a:lnTo>
                <a:lnTo>
                  <a:pt x="248565" y="124857"/>
                </a:lnTo>
                <a:lnTo>
                  <a:pt x="251053" y="154447"/>
                </a:lnTo>
                <a:lnTo>
                  <a:pt x="249165" y="167446"/>
                </a:lnTo>
                <a:lnTo>
                  <a:pt x="229241" y="212439"/>
                </a:lnTo>
                <a:lnTo>
                  <a:pt x="188264" y="245309"/>
                </a:lnTo>
                <a:lnTo>
                  <a:pt x="137739" y="256632"/>
                </a:lnTo>
                <a:lnTo>
                  <a:pt x="236151" y="256632"/>
                </a:lnTo>
                <a:lnTo>
                  <a:pt x="261788" y="226377"/>
                </a:lnTo>
                <a:lnTo>
                  <a:pt x="281317" y="181111"/>
                </a:lnTo>
                <a:lnTo>
                  <a:pt x="285388" y="138893"/>
                </a:lnTo>
                <a:lnTo>
                  <a:pt x="284512" y="127034"/>
                </a:lnTo>
                <a:lnTo>
                  <a:pt x="275218" y="89901"/>
                </a:lnTo>
                <a:lnTo>
                  <a:pt x="256151" y="56055"/>
                </a:lnTo>
                <a:lnTo>
                  <a:pt x="238090" y="36039"/>
                </a:lnTo>
                <a:lnTo>
                  <a:pt x="235723" y="34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871200" y="1653566"/>
            <a:ext cx="241300" cy="385445"/>
          </a:xfrm>
          <a:custGeom>
            <a:avLst/>
            <a:gdLst/>
            <a:ahLst/>
            <a:cxnLst/>
            <a:rect l="l" t="t" r="r" b="b"/>
            <a:pathLst>
              <a:path w="241300" h="385444">
                <a:moveTo>
                  <a:pt x="35924" y="0"/>
                </a:moveTo>
                <a:lnTo>
                  <a:pt x="0" y="0"/>
                </a:lnTo>
                <a:lnTo>
                  <a:pt x="1159" y="385140"/>
                </a:lnTo>
                <a:lnTo>
                  <a:pt x="37084" y="385135"/>
                </a:lnTo>
                <a:lnTo>
                  <a:pt x="37161" y="262156"/>
                </a:lnTo>
                <a:lnTo>
                  <a:pt x="37223" y="247902"/>
                </a:lnTo>
                <a:lnTo>
                  <a:pt x="40323" y="204533"/>
                </a:lnTo>
                <a:lnTo>
                  <a:pt x="65935" y="161394"/>
                </a:lnTo>
                <a:lnTo>
                  <a:pt x="71673" y="155294"/>
                </a:lnTo>
                <a:lnTo>
                  <a:pt x="37083" y="155294"/>
                </a:lnTo>
                <a:lnTo>
                  <a:pt x="35924" y="0"/>
                </a:lnTo>
                <a:close/>
              </a:path>
              <a:path w="241300" h="385444">
                <a:moveTo>
                  <a:pt x="214680" y="133589"/>
                </a:moveTo>
                <a:lnTo>
                  <a:pt x="136217" y="133589"/>
                </a:lnTo>
                <a:lnTo>
                  <a:pt x="148618" y="134612"/>
                </a:lnTo>
                <a:lnTo>
                  <a:pt x="160420" y="137593"/>
                </a:lnTo>
                <a:lnTo>
                  <a:pt x="191361" y="161802"/>
                </a:lnTo>
                <a:lnTo>
                  <a:pt x="203336" y="206734"/>
                </a:lnTo>
                <a:lnTo>
                  <a:pt x="204041" y="262156"/>
                </a:lnTo>
                <a:lnTo>
                  <a:pt x="205109" y="385137"/>
                </a:lnTo>
                <a:lnTo>
                  <a:pt x="241033" y="385063"/>
                </a:lnTo>
                <a:lnTo>
                  <a:pt x="240977" y="233333"/>
                </a:lnTo>
                <a:lnTo>
                  <a:pt x="240566" y="218635"/>
                </a:lnTo>
                <a:lnTo>
                  <a:pt x="235989" y="180335"/>
                </a:lnTo>
                <a:lnTo>
                  <a:pt x="217994" y="137460"/>
                </a:lnTo>
                <a:lnTo>
                  <a:pt x="214680" y="133589"/>
                </a:lnTo>
                <a:close/>
              </a:path>
              <a:path w="241300" h="385444">
                <a:moveTo>
                  <a:pt x="136025" y="99419"/>
                </a:moveTo>
                <a:lnTo>
                  <a:pt x="89541" y="111577"/>
                </a:lnTo>
                <a:lnTo>
                  <a:pt x="54915" y="135158"/>
                </a:lnTo>
                <a:lnTo>
                  <a:pt x="37083" y="155294"/>
                </a:lnTo>
                <a:lnTo>
                  <a:pt x="71673" y="155294"/>
                </a:lnTo>
                <a:lnTo>
                  <a:pt x="75284" y="151455"/>
                </a:lnTo>
                <a:lnTo>
                  <a:pt x="86251" y="145009"/>
                </a:lnTo>
                <a:lnTo>
                  <a:pt x="97537" y="139998"/>
                </a:lnTo>
                <a:lnTo>
                  <a:pt x="109434" y="136424"/>
                </a:lnTo>
                <a:lnTo>
                  <a:pt x="122230" y="134287"/>
                </a:lnTo>
                <a:lnTo>
                  <a:pt x="136217" y="133589"/>
                </a:lnTo>
                <a:lnTo>
                  <a:pt x="214680" y="133589"/>
                </a:lnTo>
                <a:lnTo>
                  <a:pt x="209860" y="127958"/>
                </a:lnTo>
                <a:lnTo>
                  <a:pt x="175994" y="105969"/>
                </a:lnTo>
                <a:lnTo>
                  <a:pt x="150736" y="100192"/>
                </a:lnTo>
                <a:lnTo>
                  <a:pt x="136025" y="9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171183" y="1648326"/>
            <a:ext cx="59055" cy="390525"/>
          </a:xfrm>
          <a:custGeom>
            <a:avLst/>
            <a:gdLst/>
            <a:ahLst/>
            <a:cxnLst/>
            <a:rect l="l" t="t" r="r" b="b"/>
            <a:pathLst>
              <a:path w="59055" h="390525">
                <a:moveTo>
                  <a:pt x="43446" y="0"/>
                </a:moveTo>
                <a:lnTo>
                  <a:pt x="12420" y="0"/>
                </a:lnTo>
                <a:lnTo>
                  <a:pt x="9309" y="6197"/>
                </a:lnTo>
                <a:lnTo>
                  <a:pt x="3111" y="12395"/>
                </a:lnTo>
                <a:lnTo>
                  <a:pt x="0" y="18592"/>
                </a:lnTo>
                <a:lnTo>
                  <a:pt x="0" y="37172"/>
                </a:lnTo>
                <a:lnTo>
                  <a:pt x="3111" y="43370"/>
                </a:lnTo>
                <a:lnTo>
                  <a:pt x="9309" y="49568"/>
                </a:lnTo>
                <a:lnTo>
                  <a:pt x="12420" y="55765"/>
                </a:lnTo>
                <a:lnTo>
                  <a:pt x="43446" y="55765"/>
                </a:lnTo>
                <a:lnTo>
                  <a:pt x="55854" y="43370"/>
                </a:lnTo>
                <a:lnTo>
                  <a:pt x="58953" y="37172"/>
                </a:lnTo>
                <a:lnTo>
                  <a:pt x="58953" y="18592"/>
                </a:lnTo>
                <a:lnTo>
                  <a:pt x="55854" y="12395"/>
                </a:lnTo>
                <a:lnTo>
                  <a:pt x="43446" y="0"/>
                </a:lnTo>
                <a:close/>
              </a:path>
              <a:path w="59055" h="390525">
                <a:moveTo>
                  <a:pt x="45349" y="111531"/>
                </a:moveTo>
                <a:lnTo>
                  <a:pt x="9309" y="111531"/>
                </a:lnTo>
                <a:lnTo>
                  <a:pt x="10505" y="390371"/>
                </a:lnTo>
                <a:lnTo>
                  <a:pt x="46545" y="390337"/>
                </a:lnTo>
                <a:lnTo>
                  <a:pt x="45349" y="111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70746" y="1759673"/>
            <a:ext cx="257175" cy="279400"/>
          </a:xfrm>
          <a:custGeom>
            <a:avLst/>
            <a:gdLst/>
            <a:ahLst/>
            <a:cxnLst/>
            <a:rect l="l" t="t" r="r" b="b"/>
            <a:pathLst>
              <a:path w="257175" h="279400">
                <a:moveTo>
                  <a:pt x="36677" y="0"/>
                </a:moveTo>
                <a:lnTo>
                  <a:pt x="0" y="0"/>
                </a:lnTo>
                <a:lnTo>
                  <a:pt x="127063" y="279031"/>
                </a:lnTo>
                <a:lnTo>
                  <a:pt x="133616" y="279031"/>
                </a:lnTo>
                <a:lnTo>
                  <a:pt x="168303" y="200431"/>
                </a:lnTo>
                <a:lnTo>
                  <a:pt x="129692" y="200431"/>
                </a:lnTo>
                <a:lnTo>
                  <a:pt x="36677" y="0"/>
                </a:lnTo>
                <a:close/>
              </a:path>
              <a:path w="257175" h="279400">
                <a:moveTo>
                  <a:pt x="256755" y="0"/>
                </a:moveTo>
                <a:lnTo>
                  <a:pt x="220078" y="0"/>
                </a:lnTo>
                <a:lnTo>
                  <a:pt x="129692" y="200431"/>
                </a:lnTo>
                <a:lnTo>
                  <a:pt x="168303" y="200431"/>
                </a:lnTo>
                <a:lnTo>
                  <a:pt x="256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46236" y="1753650"/>
            <a:ext cx="281305" cy="290195"/>
          </a:xfrm>
          <a:custGeom>
            <a:avLst/>
            <a:gdLst/>
            <a:ahLst/>
            <a:cxnLst/>
            <a:rect l="l" t="t" r="r" b="b"/>
            <a:pathLst>
              <a:path w="281305" h="290194">
                <a:moveTo>
                  <a:pt x="125800" y="0"/>
                </a:moveTo>
                <a:lnTo>
                  <a:pt x="77474" y="13578"/>
                </a:lnTo>
                <a:lnTo>
                  <a:pt x="46068" y="36250"/>
                </a:lnTo>
                <a:lnTo>
                  <a:pt x="19959" y="67624"/>
                </a:lnTo>
                <a:lnTo>
                  <a:pt x="3277" y="113289"/>
                </a:lnTo>
                <a:lnTo>
                  <a:pt x="0" y="156099"/>
                </a:lnTo>
                <a:lnTo>
                  <a:pt x="1358" y="168303"/>
                </a:lnTo>
                <a:lnTo>
                  <a:pt x="17402" y="215479"/>
                </a:lnTo>
                <a:lnTo>
                  <a:pt x="41780" y="249809"/>
                </a:lnTo>
                <a:lnTo>
                  <a:pt x="80164" y="277771"/>
                </a:lnTo>
                <a:lnTo>
                  <a:pt x="118592" y="288190"/>
                </a:lnTo>
                <a:lnTo>
                  <a:pt x="149914" y="290091"/>
                </a:lnTo>
                <a:lnTo>
                  <a:pt x="161958" y="289001"/>
                </a:lnTo>
                <a:lnTo>
                  <a:pt x="200063" y="278689"/>
                </a:lnTo>
                <a:lnTo>
                  <a:pt x="234538" y="255848"/>
                </a:lnTo>
                <a:lnTo>
                  <a:pt x="128119" y="255848"/>
                </a:lnTo>
                <a:lnTo>
                  <a:pt x="115841" y="254130"/>
                </a:lnTo>
                <a:lnTo>
                  <a:pt x="71346" y="231005"/>
                </a:lnTo>
                <a:lnTo>
                  <a:pt x="46936" y="199743"/>
                </a:lnTo>
                <a:lnTo>
                  <a:pt x="35576" y="161898"/>
                </a:lnTo>
                <a:lnTo>
                  <a:pt x="33759" y="147979"/>
                </a:lnTo>
                <a:lnTo>
                  <a:pt x="281139" y="141155"/>
                </a:lnTo>
                <a:lnTo>
                  <a:pt x="280308" y="128351"/>
                </a:lnTo>
                <a:lnTo>
                  <a:pt x="278756" y="117045"/>
                </a:lnTo>
                <a:lnTo>
                  <a:pt x="244112" y="117045"/>
                </a:lnTo>
                <a:lnTo>
                  <a:pt x="39090" y="110936"/>
                </a:lnTo>
                <a:lnTo>
                  <a:pt x="56260" y="76421"/>
                </a:lnTo>
                <a:lnTo>
                  <a:pt x="92332" y="44524"/>
                </a:lnTo>
                <a:lnTo>
                  <a:pt x="130075" y="34294"/>
                </a:lnTo>
                <a:lnTo>
                  <a:pt x="144501" y="33607"/>
                </a:lnTo>
                <a:lnTo>
                  <a:pt x="232247" y="33607"/>
                </a:lnTo>
                <a:lnTo>
                  <a:pt x="227527" y="29553"/>
                </a:lnTo>
                <a:lnTo>
                  <a:pt x="184043" y="7286"/>
                </a:lnTo>
                <a:lnTo>
                  <a:pt x="141972" y="354"/>
                </a:lnTo>
                <a:lnTo>
                  <a:pt x="125800" y="0"/>
                </a:lnTo>
                <a:close/>
              </a:path>
              <a:path w="281305" h="290194">
                <a:moveTo>
                  <a:pt x="244112" y="191289"/>
                </a:moveTo>
                <a:lnTo>
                  <a:pt x="219706" y="224288"/>
                </a:lnTo>
                <a:lnTo>
                  <a:pt x="178664" y="250189"/>
                </a:lnTo>
                <a:lnTo>
                  <a:pt x="128119" y="255848"/>
                </a:lnTo>
                <a:lnTo>
                  <a:pt x="234538" y="255848"/>
                </a:lnTo>
                <a:lnTo>
                  <a:pt x="265284" y="218543"/>
                </a:lnTo>
                <a:lnTo>
                  <a:pt x="271731" y="206629"/>
                </a:lnTo>
                <a:lnTo>
                  <a:pt x="244112" y="191289"/>
                </a:lnTo>
                <a:close/>
              </a:path>
              <a:path w="281305" h="290194">
                <a:moveTo>
                  <a:pt x="232247" y="33607"/>
                </a:moveTo>
                <a:lnTo>
                  <a:pt x="144501" y="33607"/>
                </a:lnTo>
                <a:lnTo>
                  <a:pt x="156388" y="34678"/>
                </a:lnTo>
                <a:lnTo>
                  <a:pt x="168160" y="37193"/>
                </a:lnTo>
                <a:lnTo>
                  <a:pt x="204608" y="55546"/>
                </a:lnTo>
                <a:lnTo>
                  <a:pt x="234528" y="91709"/>
                </a:lnTo>
                <a:lnTo>
                  <a:pt x="244112" y="117045"/>
                </a:lnTo>
                <a:lnTo>
                  <a:pt x="278756" y="117045"/>
                </a:lnTo>
                <a:lnTo>
                  <a:pt x="267272" y="79712"/>
                </a:lnTo>
                <a:lnTo>
                  <a:pt x="245032" y="45949"/>
                </a:lnTo>
                <a:lnTo>
                  <a:pt x="236579" y="37327"/>
                </a:lnTo>
                <a:lnTo>
                  <a:pt x="232247" y="33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843204" y="1998091"/>
            <a:ext cx="74930" cy="34290"/>
          </a:xfrm>
          <a:custGeom>
            <a:avLst/>
            <a:gdLst/>
            <a:ahLst/>
            <a:cxnLst/>
            <a:rect l="l" t="t" r="r" b="b"/>
            <a:pathLst>
              <a:path w="74930" h="34289">
                <a:moveTo>
                  <a:pt x="28003" y="0"/>
                </a:moveTo>
                <a:lnTo>
                  <a:pt x="0" y="0"/>
                </a:lnTo>
                <a:lnTo>
                  <a:pt x="0" y="6197"/>
                </a:lnTo>
                <a:lnTo>
                  <a:pt x="9334" y="6216"/>
                </a:lnTo>
                <a:lnTo>
                  <a:pt x="9334" y="34061"/>
                </a:lnTo>
                <a:lnTo>
                  <a:pt x="18669" y="34042"/>
                </a:lnTo>
                <a:lnTo>
                  <a:pt x="18669" y="6197"/>
                </a:lnTo>
                <a:lnTo>
                  <a:pt x="28003" y="6197"/>
                </a:lnTo>
                <a:lnTo>
                  <a:pt x="28003" y="0"/>
                </a:lnTo>
                <a:close/>
              </a:path>
              <a:path w="74930" h="34289">
                <a:moveTo>
                  <a:pt x="43561" y="0"/>
                </a:moveTo>
                <a:lnTo>
                  <a:pt x="34173" y="580"/>
                </a:lnTo>
                <a:lnTo>
                  <a:pt x="31115" y="34061"/>
                </a:lnTo>
                <a:lnTo>
                  <a:pt x="37338" y="34061"/>
                </a:lnTo>
                <a:lnTo>
                  <a:pt x="40449" y="12382"/>
                </a:lnTo>
                <a:lnTo>
                  <a:pt x="40449" y="3098"/>
                </a:lnTo>
                <a:lnTo>
                  <a:pt x="44806" y="3098"/>
                </a:lnTo>
                <a:lnTo>
                  <a:pt x="43561" y="0"/>
                </a:lnTo>
                <a:close/>
              </a:path>
              <a:path w="74930" h="34289">
                <a:moveTo>
                  <a:pt x="44806" y="3098"/>
                </a:moveTo>
                <a:lnTo>
                  <a:pt x="40449" y="3098"/>
                </a:lnTo>
                <a:lnTo>
                  <a:pt x="40449" y="6197"/>
                </a:lnTo>
                <a:lnTo>
                  <a:pt x="43561" y="12382"/>
                </a:lnTo>
                <a:lnTo>
                  <a:pt x="49784" y="34061"/>
                </a:lnTo>
                <a:lnTo>
                  <a:pt x="56007" y="34061"/>
                </a:lnTo>
                <a:lnTo>
                  <a:pt x="59116" y="24777"/>
                </a:lnTo>
                <a:lnTo>
                  <a:pt x="52895" y="24777"/>
                </a:lnTo>
                <a:lnTo>
                  <a:pt x="52895" y="18580"/>
                </a:lnTo>
                <a:lnTo>
                  <a:pt x="49784" y="15481"/>
                </a:lnTo>
                <a:lnTo>
                  <a:pt x="44806" y="3098"/>
                </a:lnTo>
                <a:close/>
              </a:path>
              <a:path w="74930" h="34289">
                <a:moveTo>
                  <a:pt x="71847" y="3098"/>
                </a:moveTo>
                <a:lnTo>
                  <a:pt x="68453" y="3098"/>
                </a:lnTo>
                <a:lnTo>
                  <a:pt x="68453" y="34061"/>
                </a:lnTo>
                <a:lnTo>
                  <a:pt x="74622" y="33480"/>
                </a:lnTo>
                <a:lnTo>
                  <a:pt x="71847" y="3098"/>
                </a:lnTo>
                <a:close/>
              </a:path>
              <a:path w="74930" h="34289">
                <a:moveTo>
                  <a:pt x="71564" y="0"/>
                </a:moveTo>
                <a:lnTo>
                  <a:pt x="62230" y="0"/>
                </a:lnTo>
                <a:lnTo>
                  <a:pt x="56007" y="15481"/>
                </a:lnTo>
                <a:lnTo>
                  <a:pt x="56007" y="21678"/>
                </a:lnTo>
                <a:lnTo>
                  <a:pt x="52895" y="24777"/>
                </a:lnTo>
                <a:lnTo>
                  <a:pt x="59116" y="24777"/>
                </a:lnTo>
                <a:lnTo>
                  <a:pt x="62230" y="15481"/>
                </a:lnTo>
                <a:lnTo>
                  <a:pt x="65341" y="12382"/>
                </a:lnTo>
                <a:lnTo>
                  <a:pt x="65341" y="3098"/>
                </a:lnTo>
                <a:lnTo>
                  <a:pt x="71847" y="3098"/>
                </a:lnTo>
                <a:lnTo>
                  <a:pt x="7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k object 21"/>
          <p:cNvSpPr/>
          <p:nvPr/>
        </p:nvSpPr>
        <p:spPr>
          <a:xfrm>
            <a:off x="3284537" y="2598738"/>
            <a:ext cx="1498600" cy="1292225"/>
          </a:xfrm>
          <a:custGeom>
            <a:avLst/>
            <a:gdLst/>
            <a:ahLst/>
            <a:cxnLst/>
            <a:rect l="l" t="t" r="r" b="b"/>
            <a:pathLst>
              <a:path w="1498600" h="1292225">
                <a:moveTo>
                  <a:pt x="1175550" y="0"/>
                </a:moveTo>
                <a:lnTo>
                  <a:pt x="323049" y="0"/>
                </a:lnTo>
                <a:lnTo>
                  <a:pt x="0" y="646112"/>
                </a:lnTo>
                <a:lnTo>
                  <a:pt x="323049" y="1292225"/>
                </a:lnTo>
                <a:lnTo>
                  <a:pt x="1175550" y="1292225"/>
                </a:lnTo>
                <a:lnTo>
                  <a:pt x="1498600" y="646112"/>
                </a:lnTo>
                <a:lnTo>
                  <a:pt x="117555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13262" y="3284538"/>
            <a:ext cx="1498600" cy="1292225"/>
          </a:xfrm>
          <a:custGeom>
            <a:avLst/>
            <a:gdLst/>
            <a:ahLst/>
            <a:cxnLst/>
            <a:rect l="l" t="t" r="r" b="b"/>
            <a:pathLst>
              <a:path w="1498600" h="1292225">
                <a:moveTo>
                  <a:pt x="1175550" y="0"/>
                </a:moveTo>
                <a:lnTo>
                  <a:pt x="323049" y="0"/>
                </a:lnTo>
                <a:lnTo>
                  <a:pt x="0" y="646112"/>
                </a:lnTo>
                <a:lnTo>
                  <a:pt x="323049" y="1292225"/>
                </a:lnTo>
                <a:lnTo>
                  <a:pt x="1175550" y="1292225"/>
                </a:lnTo>
                <a:lnTo>
                  <a:pt x="1498600" y="646112"/>
                </a:lnTo>
                <a:lnTo>
                  <a:pt x="117555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84537" y="3962400"/>
            <a:ext cx="1498600" cy="1292225"/>
          </a:xfrm>
          <a:custGeom>
            <a:avLst/>
            <a:gdLst/>
            <a:ahLst/>
            <a:cxnLst/>
            <a:rect l="l" t="t" r="r" b="b"/>
            <a:pathLst>
              <a:path w="1498600" h="1292225">
                <a:moveTo>
                  <a:pt x="1175550" y="0"/>
                </a:moveTo>
                <a:lnTo>
                  <a:pt x="323049" y="0"/>
                </a:lnTo>
                <a:lnTo>
                  <a:pt x="0" y="646112"/>
                </a:lnTo>
                <a:lnTo>
                  <a:pt x="323049" y="1292225"/>
                </a:lnTo>
                <a:lnTo>
                  <a:pt x="1175550" y="1292225"/>
                </a:lnTo>
                <a:lnTo>
                  <a:pt x="1498600" y="646112"/>
                </a:lnTo>
                <a:lnTo>
                  <a:pt x="117555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665" y="294065"/>
            <a:ext cx="8154669" cy="46418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360" y="1341799"/>
            <a:ext cx="8197278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9A9A9"/>
                </a:solidFill>
                <a:latin typeface="Century Gothic"/>
                <a:cs typeface="Century Gothic"/>
              </a:defRPr>
            </a:lvl1pPr>
          </a:lstStyle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29" Type="http://schemas.openxmlformats.org/officeDocument/2006/relationships/image" Target="../media/image34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1.png"/><Relationship Id="rId5" Type="http://schemas.openxmlformats.org/officeDocument/2006/relationships/image" Target="../media/image10.png"/><Relationship Id="rId61" Type="http://schemas.openxmlformats.org/officeDocument/2006/relationships/image" Target="../media/image66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image" Target="../media/image74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0068" y="5169360"/>
            <a:ext cx="575691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Matthew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Gast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Directo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Advanced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Technology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chair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802.11-201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2 revision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SURFnet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WLPC, June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2014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590800"/>
            <a:ext cx="4572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spc="-5" dirty="0">
                <a:latin typeface="Arial" panose="020B0604020202020204" pitchFamily="34" charset="0"/>
                <a:cs typeface="Arial" panose="020B0604020202020204" pitchFamily="34" charset="0"/>
              </a:rPr>
              <a:t>802.11</a:t>
            </a:r>
            <a:r>
              <a:rPr sz="6600" b="1" spc="-3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6600" b="1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Major</a:t>
            </a:r>
            <a:r>
              <a:rPr spc="-5" dirty="0"/>
              <a:t> </a:t>
            </a:r>
            <a:r>
              <a:rPr spc="-10" dirty="0"/>
              <a:t>features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dirty="0"/>
              <a:t> </a:t>
            </a:r>
            <a:r>
              <a:rPr spc="-5" dirty="0"/>
              <a:t>802.11ac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4816" y="1279528"/>
          <a:ext cx="8420564" cy="466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113">
                <a:tc>
                  <a:txBody>
                    <a:bodyPr/>
                    <a:lstStyle/>
                    <a:p>
                      <a:pPr marL="85090" marR="80010">
                        <a:lnSpc>
                          <a:spcPts val="21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 protocol feature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137795">
                        <a:lnSpc>
                          <a:spcPct val="995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First-wave gain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over 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92100">
                        <a:lnSpc>
                          <a:spcPct val="988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Second- wave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gain over 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933">
                <a:tc>
                  <a:txBody>
                    <a:bodyPr/>
                    <a:lstStyle/>
                    <a:p>
                      <a:pPr marL="85090">
                        <a:lnSpc>
                          <a:spcPts val="213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&amp;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21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channels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53365">
                        <a:lnSpc>
                          <a:spcPct val="995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supports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onl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 channels;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wide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channels support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highe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rates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500380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~2x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(80 MHz)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488315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~4x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(160 MHz)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933">
                <a:tc>
                  <a:txBody>
                    <a:bodyPr/>
                    <a:lstStyle/>
                    <a:p>
                      <a:pPr marL="85090" marR="537845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 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spatial streams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63855">
                        <a:lnSpc>
                          <a:spcPct val="995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largel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SS; currently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planne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1ac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chips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onl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support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 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~1x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(3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424815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~1.33x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(4 SS)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256-QAM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80390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64-QA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~1.33x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~1.33x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5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Multi-user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MIMO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27990">
                        <a:lnSpc>
                          <a:spcPts val="21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Beamforming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wa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widely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supported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n/a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~2x?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~2.5x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~15x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short</a:t>
            </a:r>
            <a:r>
              <a:rPr spc="-5" dirty="0"/>
              <a:t> </a:t>
            </a:r>
            <a:r>
              <a:rPr spc="-15" dirty="0"/>
              <a:t>version</a:t>
            </a:r>
            <a:r>
              <a:rPr spc="-10" dirty="0"/>
              <a:t>:</a:t>
            </a:r>
            <a:r>
              <a:rPr dirty="0"/>
              <a:t> </a:t>
            </a:r>
            <a:r>
              <a:rPr spc="-5" dirty="0"/>
              <a:t>802.11a</a:t>
            </a:r>
            <a:r>
              <a:rPr dirty="0"/>
              <a:t>c speeds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48739" y="5762104"/>
            <a:ext cx="72859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b="1" spc="-10" dirty="0">
                <a:latin typeface="Century Gothic"/>
                <a:cs typeface="Century Gothic"/>
              </a:rPr>
              <a:t>Note:</a:t>
            </a:r>
            <a:r>
              <a:rPr sz="1600" b="1" spc="-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These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a</a:t>
            </a:r>
            <a:r>
              <a:rPr sz="1600" spc="-15" dirty="0">
                <a:latin typeface="Century Gothic"/>
                <a:cs typeface="Century Gothic"/>
              </a:rPr>
              <a:t>re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the</a:t>
            </a:r>
            <a:r>
              <a:rPr sz="1600" spc="-5" dirty="0">
                <a:latin typeface="Century Gothic"/>
                <a:cs typeface="Century Gothic"/>
              </a:rPr>
              <a:t> dat</a:t>
            </a:r>
            <a:r>
              <a:rPr sz="1600" dirty="0">
                <a:latin typeface="Century Gothic"/>
                <a:cs typeface="Century Gothic"/>
              </a:rPr>
              <a:t>a </a:t>
            </a:r>
            <a:r>
              <a:rPr sz="1600" spc="-10" dirty="0">
                <a:latin typeface="Century Gothic"/>
                <a:cs typeface="Century Gothic"/>
              </a:rPr>
              <a:t>rates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for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individua</a:t>
            </a:r>
            <a:r>
              <a:rPr sz="1600" dirty="0">
                <a:latin typeface="Century Gothic"/>
                <a:cs typeface="Century Gothic"/>
              </a:rPr>
              <a:t>l </a:t>
            </a:r>
            <a:r>
              <a:rPr sz="1600" spc="-10" dirty="0">
                <a:latin typeface="Century Gothic"/>
                <a:cs typeface="Century Gothic"/>
              </a:rPr>
              <a:t>frames;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maximum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th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spc="-10" dirty="0">
                <a:latin typeface="Century Gothic"/>
                <a:cs typeface="Century Gothic"/>
              </a:rPr>
              <a:t>oughput</a:t>
            </a:r>
            <a:r>
              <a:rPr sz="1600" spc="-5" dirty="0">
                <a:latin typeface="Century Gothic"/>
                <a:cs typeface="Century Gothic"/>
              </a:rPr>
              <a:t> wil</a:t>
            </a:r>
            <a:r>
              <a:rPr sz="1600" dirty="0">
                <a:latin typeface="Century Gothic"/>
                <a:cs typeface="Century Gothic"/>
              </a:rPr>
              <a:t>l</a:t>
            </a:r>
            <a:r>
              <a:rPr sz="1600" spc="-5" dirty="0">
                <a:latin typeface="Century Gothic"/>
                <a:cs typeface="Century Gothic"/>
              </a:rPr>
              <a:t> likel</a:t>
            </a:r>
            <a:r>
              <a:rPr sz="1600" dirty="0">
                <a:latin typeface="Century Gothic"/>
                <a:cs typeface="Century Gothic"/>
              </a:rPr>
              <a:t>y </a:t>
            </a:r>
            <a:r>
              <a:rPr sz="1600" spc="-5" dirty="0">
                <a:latin typeface="Century Gothic"/>
                <a:cs typeface="Century Gothic"/>
              </a:rPr>
              <a:t>b</a:t>
            </a:r>
            <a:r>
              <a:rPr sz="1600" dirty="0">
                <a:latin typeface="Century Gothic"/>
                <a:cs typeface="Century Gothic"/>
              </a:rPr>
              <a:t>e </a:t>
            </a:r>
            <a:r>
              <a:rPr sz="1600" spc="-20" dirty="0">
                <a:latin typeface="Century Gothic"/>
                <a:cs typeface="Century Gothic"/>
              </a:rPr>
              <a:t>a</a:t>
            </a:r>
            <a:r>
              <a:rPr sz="1600" spc="-10" dirty="0">
                <a:latin typeface="Century Gothic"/>
                <a:cs typeface="Century Gothic"/>
              </a:rPr>
              <a:t>t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leas</a:t>
            </a:r>
            <a:r>
              <a:rPr sz="1600" dirty="0">
                <a:latin typeface="Century Gothic"/>
                <a:cs typeface="Century Gothic"/>
              </a:rPr>
              <a:t>t </a:t>
            </a:r>
            <a:r>
              <a:rPr sz="1600" spc="-5" dirty="0">
                <a:latin typeface="Century Gothic"/>
                <a:cs typeface="Century Gothic"/>
              </a:rPr>
              <a:t>33</a:t>
            </a:r>
            <a:r>
              <a:rPr sz="1600" dirty="0">
                <a:latin typeface="Century Gothic"/>
                <a:cs typeface="Century Gothic"/>
              </a:rPr>
              <a:t>% </a:t>
            </a:r>
            <a:r>
              <a:rPr sz="1600" spc="-15" dirty="0">
                <a:latin typeface="Century Gothic"/>
                <a:cs typeface="Century Gothic"/>
              </a:rPr>
              <a:t>lowe</a:t>
            </a:r>
            <a:r>
              <a:rPr sz="1600" spc="-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(a</a:t>
            </a:r>
            <a:r>
              <a:rPr sz="1600" dirty="0">
                <a:latin typeface="Century Gothic"/>
                <a:cs typeface="Century Gothic"/>
              </a:rPr>
              <a:t>s </a:t>
            </a:r>
            <a:r>
              <a:rPr sz="1600" spc="-15" dirty="0">
                <a:latin typeface="Century Gothic"/>
                <a:cs typeface="Century Gothic"/>
              </a:rPr>
              <a:t>measured</a:t>
            </a:r>
            <a:r>
              <a:rPr sz="1600" spc="-5" dirty="0">
                <a:latin typeface="Century Gothic"/>
                <a:cs typeface="Century Gothic"/>
              </a:rPr>
              <a:t> b</a:t>
            </a:r>
            <a:r>
              <a:rPr sz="1600" dirty="0">
                <a:latin typeface="Century Gothic"/>
                <a:cs typeface="Century Gothic"/>
              </a:rPr>
              <a:t>y </a:t>
            </a:r>
            <a:r>
              <a:rPr sz="1600" spc="-10" dirty="0">
                <a:latin typeface="Century Gothic"/>
                <a:cs typeface="Century Gothic"/>
              </a:rPr>
              <a:t>TCP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th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spc="-10" dirty="0">
                <a:latin typeface="Century Gothic"/>
                <a:cs typeface="Century Gothic"/>
              </a:rPr>
              <a:t>oughput)</a:t>
            </a:r>
            <a:endParaRPr sz="1600">
              <a:latin typeface="Century Gothic"/>
              <a:cs typeface="Century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4816" y="1279528"/>
          <a:ext cx="8420565" cy="3975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53"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(2-stream)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7630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(3-stream)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802.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1ac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8265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(3-stream)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32751">
                      <a:solidFill>
                        <a:srgbClr val="FFFFFF"/>
                      </a:solidFill>
                      <a:prstDash val="solid"/>
                    </a:lnB>
                    <a:solidFill>
                      <a:srgbClr val="FFCC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50">
                <a:tc rowSpan="3">
                  <a:txBody>
                    <a:bodyPr/>
                    <a:lstStyle/>
                    <a:p>
                      <a:pPr marL="84455" marR="367665">
                        <a:lnSpc>
                          <a:spcPct val="995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Single-stream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devic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(e.g. smartphon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32751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50">
                <a:tc rowSpan="3">
                  <a:txBody>
                    <a:bodyPr/>
                    <a:lstStyle/>
                    <a:p>
                      <a:pPr marL="85090" marR="75565">
                        <a:lnSpc>
                          <a:spcPct val="99500"/>
                        </a:lnSpc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wo-strea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devic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(e.g. tablet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low-end notebook)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50">
                <a:tc rowSpan="3">
                  <a:txBody>
                    <a:bodyPr/>
                    <a:lstStyle/>
                    <a:p>
                      <a:pPr marL="85725" marR="418465">
                        <a:lnSpc>
                          <a:spcPct val="995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Three-stream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device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(e.g.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high-end notebook)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F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MHz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FFFFFF"/>
                      </a:solidFill>
                      <a:prstDash val="solid"/>
                    </a:lnL>
                    <a:lnR w="12693">
                      <a:solidFill>
                        <a:srgbClr val="FFFFFF"/>
                      </a:solidFill>
                      <a:prstDash val="solid"/>
                    </a:lnR>
                    <a:lnT w="12693">
                      <a:solidFill>
                        <a:srgbClr val="FFFFFF"/>
                      </a:solidFill>
                      <a:prstDash val="solid"/>
                    </a:lnT>
                    <a:lnB w="12693">
                      <a:solidFill>
                        <a:srgbClr val="FFFFFF"/>
                      </a:solidFill>
                      <a:prstDash val="solid"/>
                    </a:lnB>
                    <a:solidFill>
                      <a:srgbClr val="FFE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8</a:t>
            </a:r>
            <a:r>
              <a:rPr dirty="0"/>
              <a:t>0 &amp;</a:t>
            </a:r>
            <a:r>
              <a:rPr spc="-5" dirty="0"/>
              <a:t> 16</a:t>
            </a:r>
            <a:r>
              <a:rPr dirty="0"/>
              <a:t>0 MHz</a:t>
            </a:r>
            <a:r>
              <a:rPr spc="-5" dirty="0"/>
              <a:t> channels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9934" y="1341799"/>
            <a:ext cx="8246745" cy="446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Wider</a:t>
            </a:r>
            <a:r>
              <a:rPr sz="2200" b="1" spc="-5" dirty="0">
                <a:latin typeface="Century Gothic"/>
                <a:cs typeface="Century Gothic"/>
              </a:rPr>
              <a:t> channel</a:t>
            </a:r>
            <a:r>
              <a:rPr sz="2200" b="1" dirty="0">
                <a:latin typeface="Century Gothic"/>
                <a:cs typeface="Century Gothic"/>
              </a:rPr>
              <a:t>s support</a:t>
            </a:r>
            <a:r>
              <a:rPr sz="2200" b="1" spc="-5" dirty="0">
                <a:latin typeface="Century Gothic"/>
                <a:cs typeface="Century Gothic"/>
              </a:rPr>
              <a:t> highe</a:t>
            </a:r>
            <a:r>
              <a:rPr sz="2200" b="1" dirty="0">
                <a:latin typeface="Century Gothic"/>
                <a:cs typeface="Century Gothic"/>
              </a:rPr>
              <a:t>r </a:t>
            </a:r>
            <a:r>
              <a:rPr sz="2200" b="1" spc="-5" dirty="0">
                <a:latin typeface="Century Gothic"/>
                <a:cs typeface="Century Gothic"/>
              </a:rPr>
              <a:t>dat</a:t>
            </a:r>
            <a:r>
              <a:rPr sz="2200" b="1" dirty="0">
                <a:latin typeface="Century Gothic"/>
                <a:cs typeface="Century Gothic"/>
              </a:rPr>
              <a:t>a </a:t>
            </a:r>
            <a:r>
              <a:rPr sz="2200" b="1" spc="-15" dirty="0">
                <a:latin typeface="Century Gothic"/>
                <a:cs typeface="Century Gothic"/>
              </a:rPr>
              <a:t>rates</a:t>
            </a:r>
            <a:endParaRPr sz="2200">
              <a:latin typeface="Century Gothic"/>
              <a:cs typeface="Century Gothic"/>
            </a:endParaRPr>
          </a:p>
          <a:p>
            <a:pPr marL="469900" marR="5080" indent="-177800">
              <a:lnSpc>
                <a:spcPts val="2200"/>
              </a:lnSpc>
              <a:spcBef>
                <a:spcPts val="62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Doubl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widt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f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rom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4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0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MHz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8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0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MHz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an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data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rate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doubles</a:t>
            </a:r>
            <a:endParaRPr sz="2000">
              <a:latin typeface="Century Gothic"/>
              <a:cs typeface="Century Gothic"/>
            </a:endParaRPr>
          </a:p>
          <a:p>
            <a:pPr marL="469900" marR="669925" indent="-177800">
              <a:lnSpc>
                <a:spcPts val="2200"/>
              </a:lnSpc>
              <a:spcBef>
                <a:spcPts val="6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16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0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MHz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may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b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contiguous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(on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block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)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or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non- contiguous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(tw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8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0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MHz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channels)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14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First-wave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product</a:t>
            </a:r>
            <a:r>
              <a:rPr sz="2200" b="1" dirty="0">
                <a:latin typeface="Century Gothic"/>
                <a:cs typeface="Century Gothic"/>
              </a:rPr>
              <a:t>s support</a:t>
            </a:r>
            <a:r>
              <a:rPr sz="2200" b="1" spc="-5" dirty="0">
                <a:latin typeface="Century Gothic"/>
                <a:cs typeface="Century Gothic"/>
              </a:rPr>
              <a:t> 8</a:t>
            </a:r>
            <a:r>
              <a:rPr sz="2200" b="1" dirty="0">
                <a:latin typeface="Century Gothic"/>
                <a:cs typeface="Century Gothic"/>
              </a:rPr>
              <a:t>0 MHz</a:t>
            </a:r>
            <a:r>
              <a:rPr sz="2200" b="1" spc="-5" dirty="0">
                <a:latin typeface="Century Gothic"/>
                <a:cs typeface="Century Gothic"/>
              </a:rPr>
              <a:t> channels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Requi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ed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b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y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802.11a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c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standar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</a:t>
            </a:r>
            <a:endParaRPr sz="2000">
              <a:latin typeface="Century Gothic"/>
              <a:cs typeface="Century Gothic"/>
            </a:endParaRPr>
          </a:p>
          <a:p>
            <a:pPr marL="469900" marR="300355" indent="-177800">
              <a:lnSpc>
                <a:spcPts val="2200"/>
              </a:lnSpc>
              <a:spcBef>
                <a:spcPts val="74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Five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availabl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(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3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equi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DFS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)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wil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pr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ovide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coverage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 th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oughout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most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buildings</a:t>
            </a:r>
            <a:endParaRPr sz="2000">
              <a:latin typeface="Century Gothic"/>
              <a:cs typeface="Century Gothic"/>
            </a:endParaRPr>
          </a:p>
          <a:p>
            <a:pPr marL="189865" marR="200025" indent="-177165">
              <a:lnSpc>
                <a:spcPts val="2400"/>
              </a:lnSpc>
              <a:spcBef>
                <a:spcPts val="132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Channel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pla</a:t>
            </a:r>
            <a:r>
              <a:rPr sz="2200" b="1" dirty="0">
                <a:latin typeface="Century Gothic"/>
                <a:cs typeface="Century Gothic"/>
              </a:rPr>
              <a:t>n </a:t>
            </a:r>
            <a:r>
              <a:rPr sz="2200" b="1" spc="-5" dirty="0">
                <a:latin typeface="Century Gothic"/>
                <a:cs typeface="Century Gothic"/>
              </a:rPr>
              <a:t>no</a:t>
            </a:r>
            <a:r>
              <a:rPr sz="2200" b="1" dirty="0">
                <a:latin typeface="Century Gothic"/>
                <a:cs typeface="Century Gothic"/>
              </a:rPr>
              <a:t>w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fixes</a:t>
            </a:r>
            <a:r>
              <a:rPr sz="2200" b="1" spc="-5" dirty="0">
                <a:latin typeface="Century Gothic"/>
                <a:cs typeface="Century Gothic"/>
              </a:rPr>
              <a:t> channel</a:t>
            </a:r>
            <a:r>
              <a:rPr sz="2200" b="1" dirty="0">
                <a:latin typeface="Century Gothic"/>
                <a:cs typeface="Century Gothic"/>
              </a:rPr>
              <a:t>s </a:t>
            </a:r>
            <a:r>
              <a:rPr sz="2200" b="1" spc="-5" dirty="0">
                <a:latin typeface="Century Gothic"/>
                <a:cs typeface="Century Gothic"/>
              </a:rPr>
              <a:t>s</a:t>
            </a:r>
            <a:r>
              <a:rPr sz="2200" b="1" dirty="0">
                <a:latin typeface="Century Gothic"/>
                <a:cs typeface="Century Gothic"/>
              </a:rPr>
              <a:t>o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wide</a:t>
            </a:r>
            <a:r>
              <a:rPr sz="2200" b="1" spc="-5" dirty="0">
                <a:latin typeface="Century Gothic"/>
                <a:cs typeface="Century Gothic"/>
              </a:rPr>
              <a:t> channel</a:t>
            </a:r>
            <a:r>
              <a:rPr sz="2200" b="1" dirty="0">
                <a:latin typeface="Century Gothic"/>
                <a:cs typeface="Century Gothic"/>
              </a:rPr>
              <a:t>s </a:t>
            </a:r>
            <a:r>
              <a:rPr sz="2200" b="1" spc="-5" dirty="0">
                <a:latin typeface="Century Gothic"/>
                <a:cs typeface="Century Gothic"/>
              </a:rPr>
              <a:t>d</a:t>
            </a:r>
            <a:r>
              <a:rPr sz="2200" b="1" dirty="0">
                <a:latin typeface="Century Gothic"/>
                <a:cs typeface="Century Gothic"/>
              </a:rPr>
              <a:t>o</a:t>
            </a:r>
            <a:r>
              <a:rPr sz="2200" b="1" spc="-5" dirty="0">
                <a:latin typeface="Century Gothic"/>
                <a:cs typeface="Century Gothic"/>
              </a:rPr>
              <a:t> not overla</a:t>
            </a:r>
            <a:r>
              <a:rPr sz="2200" b="1" dirty="0">
                <a:latin typeface="Century Gothic"/>
                <a:cs typeface="Century Gothic"/>
              </a:rPr>
              <a:t>p </a:t>
            </a:r>
            <a:r>
              <a:rPr sz="2200" b="1" spc="-15" dirty="0">
                <a:latin typeface="Century Gothic"/>
                <a:cs typeface="Century Gothic"/>
              </a:rPr>
              <a:t>with</a:t>
            </a:r>
            <a:r>
              <a:rPr sz="2200" b="1" spc="-5" dirty="0">
                <a:latin typeface="Century Gothic"/>
                <a:cs typeface="Century Gothic"/>
              </a:rPr>
              <a:t> eac</a:t>
            </a:r>
            <a:r>
              <a:rPr sz="2200" b="1" dirty="0">
                <a:latin typeface="Century Gothic"/>
                <a:cs typeface="Century Gothic"/>
              </a:rPr>
              <a:t>h </a:t>
            </a:r>
            <a:r>
              <a:rPr sz="2200" b="1" spc="-5" dirty="0">
                <a:latin typeface="Century Gothic"/>
                <a:cs typeface="Century Gothic"/>
              </a:rPr>
              <a:t>other</a:t>
            </a:r>
            <a:endParaRPr sz="2200">
              <a:latin typeface="Century Gothic"/>
              <a:cs typeface="Century Gothic"/>
            </a:endParaRPr>
          </a:p>
          <a:p>
            <a:pPr marL="469900" marR="760095" indent="-177800">
              <a:lnSpc>
                <a:spcPts val="2100"/>
              </a:lnSpc>
              <a:spcBef>
                <a:spcPts val="76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Impr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ovement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f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rom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802.11n’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“40-above”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an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 “40-below”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modes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that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allowe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unintentional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overlap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070" y="2616593"/>
            <a:ext cx="8521700" cy="421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ct val="100000"/>
              </a:lnSpc>
              <a:tabLst>
                <a:tab pos="8428990" algn="r"/>
              </a:tabLst>
            </a:pPr>
            <a:r>
              <a:rPr sz="800" dirty="0">
                <a:solidFill>
                  <a:srgbClr val="A9A9A9"/>
                </a:solidFill>
                <a:latin typeface="Century Gothic"/>
                <a:cs typeface="Century Gothic"/>
              </a:rPr>
              <a:t>© </a:t>
            </a:r>
            <a:r>
              <a:rPr sz="800" spc="-5" dirty="0">
                <a:solidFill>
                  <a:srgbClr val="A9A9A9"/>
                </a:solidFill>
                <a:latin typeface="Century Gothic"/>
                <a:cs typeface="Century Gothic"/>
              </a:rPr>
              <a:t>201</a:t>
            </a:r>
            <a:r>
              <a:rPr sz="800" dirty="0">
                <a:solidFill>
                  <a:srgbClr val="A9A9A9"/>
                </a:solidFill>
                <a:latin typeface="Century Gothic"/>
                <a:cs typeface="Century Gothic"/>
              </a:rPr>
              <a:t>1 </a:t>
            </a:r>
            <a:r>
              <a:rPr sz="800" spc="-10" dirty="0">
                <a:solidFill>
                  <a:srgbClr val="A9A9A9"/>
                </a:solidFill>
                <a:latin typeface="Century Gothic"/>
                <a:cs typeface="Century Gothic"/>
              </a:rPr>
              <a:t>Aer</a:t>
            </a:r>
            <a:r>
              <a:rPr sz="800" spc="-5" dirty="0">
                <a:solidFill>
                  <a:srgbClr val="A9A9A9"/>
                </a:solidFill>
                <a:latin typeface="Century Gothic"/>
                <a:cs typeface="Century Gothic"/>
              </a:rPr>
              <a:t>ohive Networks </a:t>
            </a:r>
            <a:r>
              <a:rPr sz="800" spc="-5" dirty="0">
                <a:solidFill>
                  <a:srgbClr val="C84B00"/>
                </a:solidFill>
                <a:latin typeface="Century Gothic"/>
                <a:cs typeface="Century Gothic"/>
              </a:rPr>
              <a:t>CONFIDENTIAL</a:t>
            </a:r>
            <a:r>
              <a:rPr sz="1200" spc="-7" baseline="3472" dirty="0">
                <a:solidFill>
                  <a:srgbClr val="A9A9A9"/>
                </a:solidFill>
                <a:latin typeface="Century Gothic"/>
                <a:cs typeface="Century Gothic"/>
              </a:rPr>
              <a:t> </a:t>
            </a:r>
            <a:r>
              <a:rPr sz="1200" baseline="3472" dirty="0">
                <a:solidFill>
                  <a:srgbClr val="A9A9A9"/>
                </a:solidFill>
                <a:latin typeface="Century Gothic"/>
                <a:cs typeface="Century Gothic"/>
              </a:rPr>
              <a:t>	9</a:t>
            </a:r>
            <a:endParaRPr sz="1200" baseline="3472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Bandwidt</a:t>
            </a:r>
            <a:r>
              <a:rPr dirty="0"/>
              <a:t>h sharing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934" y="1186303"/>
            <a:ext cx="8182609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Networks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h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-5" dirty="0">
                <a:latin typeface="Century Gothic"/>
                <a:cs typeface="Century Gothic"/>
              </a:rPr>
              <a:t>v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p</a:t>
            </a:r>
            <a:r>
              <a:rPr sz="2200" b="1" spc="-20" dirty="0">
                <a:latin typeface="Century Gothic"/>
                <a:cs typeface="Century Gothic"/>
              </a:rPr>
              <a:t>rim</a:t>
            </a:r>
            <a:r>
              <a:rPr sz="2200" b="1" spc="-15" dirty="0">
                <a:latin typeface="Century Gothic"/>
                <a:cs typeface="Century Gothic"/>
              </a:rPr>
              <a:t>ary</a:t>
            </a:r>
            <a:r>
              <a:rPr sz="2200" b="1" spc="-5" dirty="0">
                <a:latin typeface="Century Gothic"/>
                <a:cs typeface="Century Gothic"/>
              </a:rPr>
              <a:t> ch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-5" dirty="0">
                <a:latin typeface="Century Gothic"/>
                <a:cs typeface="Century Gothic"/>
              </a:rPr>
              <a:t>nnel</a:t>
            </a:r>
            <a:r>
              <a:rPr sz="2200" b="1" dirty="0">
                <a:latin typeface="Century Gothic"/>
                <a:cs typeface="Century Gothic"/>
              </a:rPr>
              <a:t>s a</a:t>
            </a:r>
            <a:r>
              <a:rPr sz="2200" b="1" spc="-5" dirty="0">
                <a:latin typeface="Century Gothic"/>
                <a:cs typeface="Century Gothic"/>
              </a:rPr>
              <a:t>n</a:t>
            </a:r>
            <a:r>
              <a:rPr sz="2200" b="1" dirty="0">
                <a:latin typeface="Century Gothic"/>
                <a:cs typeface="Century Gothic"/>
              </a:rPr>
              <a:t>d </a:t>
            </a:r>
            <a:r>
              <a:rPr sz="2200" b="1" spc="-5" dirty="0">
                <a:latin typeface="Century Gothic"/>
                <a:cs typeface="Century Gothic"/>
              </a:rPr>
              <a:t>second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-10" dirty="0">
                <a:latin typeface="Century Gothic"/>
                <a:cs typeface="Century Gothic"/>
              </a:rPr>
              <a:t>ry</a:t>
            </a:r>
            <a:r>
              <a:rPr sz="2200" b="1" spc="-5" dirty="0">
                <a:latin typeface="Century Gothic"/>
                <a:cs typeface="Century Gothic"/>
              </a:rPr>
              <a:t> ch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-5" dirty="0">
                <a:latin typeface="Century Gothic"/>
                <a:cs typeface="Century Gothic"/>
              </a:rPr>
              <a:t>nnels</a:t>
            </a:r>
            <a:endParaRPr sz="2200">
              <a:latin typeface="Century Gothic"/>
              <a:cs typeface="Century Gothic"/>
            </a:endParaRPr>
          </a:p>
          <a:p>
            <a:pPr marL="469900" marR="5080" indent="-177800">
              <a:lnSpc>
                <a:spcPts val="2200"/>
              </a:lnSpc>
              <a:spcBef>
                <a:spcPts val="62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Primary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half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of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yo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u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use,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secondar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y</a:t>
            </a:r>
            <a:r>
              <a:rPr sz="2000" spc="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half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yo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u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don’t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04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Channel</a:t>
            </a:r>
            <a:r>
              <a:rPr sz="2200" b="1" spc="-10" dirty="0">
                <a:latin typeface="Century Gothic"/>
                <a:cs typeface="Century Gothic"/>
              </a:rPr>
              <a:t> size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is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allowe</a:t>
            </a:r>
            <a:r>
              <a:rPr sz="2200" b="1" spc="-15" dirty="0">
                <a:latin typeface="Century Gothic"/>
                <a:cs typeface="Century Gothic"/>
              </a:rPr>
              <a:t>d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to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switch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per-frame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070" y="2616593"/>
            <a:ext cx="8521700" cy="4216400"/>
          </a:xfrm>
          <a:custGeom>
            <a:avLst/>
            <a:gdLst/>
            <a:ahLst/>
            <a:cxnLst/>
            <a:rect l="l" t="t" r="r" b="b"/>
            <a:pathLst>
              <a:path w="8521700" h="4216400">
                <a:moveTo>
                  <a:pt x="0" y="4216400"/>
                </a:moveTo>
                <a:lnTo>
                  <a:pt x="8521700" y="4216400"/>
                </a:lnTo>
                <a:lnTo>
                  <a:pt x="8521700" y="0"/>
                </a:lnTo>
                <a:lnTo>
                  <a:pt x="0" y="0"/>
                </a:lnTo>
                <a:lnTo>
                  <a:pt x="0" y="421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882" y="2625180"/>
            <a:ext cx="8496298" cy="3340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4631" y="5965280"/>
            <a:ext cx="2734310" cy="844550"/>
          </a:xfrm>
          <a:custGeom>
            <a:avLst/>
            <a:gdLst/>
            <a:ahLst/>
            <a:cxnLst/>
            <a:rect l="l" t="t" r="r" b="b"/>
            <a:pathLst>
              <a:path w="2734309" h="844550">
                <a:moveTo>
                  <a:pt x="0" y="0"/>
                </a:moveTo>
                <a:lnTo>
                  <a:pt x="2734284" y="0"/>
                </a:lnTo>
                <a:lnTo>
                  <a:pt x="2734284" y="844308"/>
                </a:lnTo>
                <a:lnTo>
                  <a:pt x="0" y="8443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1676" y="5962581"/>
            <a:ext cx="2733040" cy="843915"/>
          </a:xfrm>
          <a:prstGeom prst="rect">
            <a:avLst/>
          </a:prstGeom>
          <a:ln w="253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400" spc="-10" dirty="0">
                <a:latin typeface="Century Gothic"/>
                <a:cs typeface="Century Gothic"/>
              </a:rPr>
              <a:t>Figu</a:t>
            </a:r>
            <a:r>
              <a:rPr sz="1400" spc="-15" dirty="0">
                <a:latin typeface="Century Gothic"/>
                <a:cs typeface="Century Gothic"/>
              </a:rPr>
              <a:t>r</a:t>
            </a:r>
            <a:r>
              <a:rPr sz="1400" spc="-10" dirty="0">
                <a:latin typeface="Century Gothic"/>
                <a:cs typeface="Century Gothic"/>
              </a:rPr>
              <a:t>e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f</a:t>
            </a:r>
            <a:r>
              <a:rPr sz="1400" spc="-15" dirty="0">
                <a:latin typeface="Century Gothic"/>
                <a:cs typeface="Century Gothic"/>
              </a:rPr>
              <a:t>rom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802.11ac:</a:t>
            </a:r>
            <a:endParaRPr sz="1400">
              <a:latin typeface="Century Gothic"/>
              <a:cs typeface="Century Gothic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i="1" spc="-15" dirty="0">
                <a:latin typeface="Century Gothic"/>
                <a:cs typeface="Century Gothic"/>
              </a:rPr>
              <a:t>A </a:t>
            </a:r>
            <a:r>
              <a:rPr sz="1400" i="1" spc="-5" dirty="0">
                <a:latin typeface="Century Gothic"/>
                <a:cs typeface="Century Gothic"/>
              </a:rPr>
              <a:t>Surviva</a:t>
            </a:r>
            <a:r>
              <a:rPr sz="1400" i="1" dirty="0">
                <a:latin typeface="Century Gothic"/>
                <a:cs typeface="Century Gothic"/>
              </a:rPr>
              <a:t>l </a:t>
            </a:r>
            <a:r>
              <a:rPr sz="1400" i="1" spc="-5" dirty="0">
                <a:latin typeface="Century Gothic"/>
                <a:cs typeface="Century Gothic"/>
              </a:rPr>
              <a:t>Guide</a:t>
            </a:r>
            <a:endParaRPr sz="1400">
              <a:latin typeface="Century Gothic"/>
              <a:cs typeface="Century Gothic"/>
            </a:endParaRPr>
          </a:p>
          <a:p>
            <a:pPr marL="81280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Century Gothic"/>
                <a:cs typeface="Century Gothic"/>
              </a:rPr>
              <a:t>b</a:t>
            </a:r>
            <a:r>
              <a:rPr sz="1400" dirty="0">
                <a:latin typeface="Century Gothic"/>
                <a:cs typeface="Century Gothic"/>
              </a:rPr>
              <a:t>y </a:t>
            </a:r>
            <a:r>
              <a:rPr sz="1400" spc="-10" dirty="0">
                <a:latin typeface="Century Gothic"/>
                <a:cs typeface="Century Gothic"/>
              </a:rPr>
              <a:t>Matthew</a:t>
            </a:r>
            <a:r>
              <a:rPr sz="1400" dirty="0">
                <a:latin typeface="Century Gothic"/>
                <a:cs typeface="Century Gothic"/>
              </a:rPr>
              <a:t> Gast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231" y="5991199"/>
            <a:ext cx="594144" cy="779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1904" y="1244701"/>
            <a:ext cx="7607300" cy="5016500"/>
          </a:xfrm>
          <a:custGeom>
            <a:avLst/>
            <a:gdLst/>
            <a:ahLst/>
            <a:cxnLst/>
            <a:rect l="l" t="t" r="r" b="b"/>
            <a:pathLst>
              <a:path w="7607300" h="5016500">
                <a:moveTo>
                  <a:pt x="0" y="5016500"/>
                </a:moveTo>
                <a:lnTo>
                  <a:pt x="7607300" y="5016500"/>
                </a:lnTo>
                <a:lnTo>
                  <a:pt x="7607300" y="0"/>
                </a:lnTo>
                <a:lnTo>
                  <a:pt x="0" y="0"/>
                </a:lnTo>
                <a:lnTo>
                  <a:pt x="0" y="5016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0346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3537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2211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0885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6979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7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4871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5646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8298" y="1629123"/>
            <a:ext cx="3175" cy="4615815"/>
          </a:xfrm>
          <a:custGeom>
            <a:avLst/>
            <a:gdLst/>
            <a:ahLst/>
            <a:cxnLst/>
            <a:rect l="l" t="t" r="r" b="b"/>
            <a:pathLst>
              <a:path w="3175" h="4615815">
                <a:moveTo>
                  <a:pt x="2578" y="0"/>
                </a:moveTo>
                <a:lnTo>
                  <a:pt x="0" y="4615527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6864" y="1902363"/>
            <a:ext cx="2734310" cy="844550"/>
          </a:xfrm>
          <a:custGeom>
            <a:avLst/>
            <a:gdLst/>
            <a:ahLst/>
            <a:cxnLst/>
            <a:rect l="l" t="t" r="r" b="b"/>
            <a:pathLst>
              <a:path w="2734309" h="844550">
                <a:moveTo>
                  <a:pt x="0" y="0"/>
                </a:moveTo>
                <a:lnTo>
                  <a:pt x="2734297" y="0"/>
                </a:lnTo>
                <a:lnTo>
                  <a:pt x="2734297" y="844308"/>
                </a:lnTo>
                <a:lnTo>
                  <a:pt x="0" y="8443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73752" y="1901406"/>
            <a:ext cx="2733040" cy="843915"/>
          </a:xfrm>
          <a:prstGeom prst="rect">
            <a:avLst/>
          </a:prstGeom>
          <a:ln w="253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400" spc="-10" dirty="0">
                <a:latin typeface="Century Gothic"/>
                <a:cs typeface="Century Gothic"/>
              </a:rPr>
              <a:t>Figu</a:t>
            </a:r>
            <a:r>
              <a:rPr sz="1400" spc="-15" dirty="0">
                <a:latin typeface="Century Gothic"/>
                <a:cs typeface="Century Gothic"/>
              </a:rPr>
              <a:t>r</a:t>
            </a:r>
            <a:r>
              <a:rPr sz="1400" spc="-10" dirty="0">
                <a:latin typeface="Century Gothic"/>
                <a:cs typeface="Century Gothic"/>
              </a:rPr>
              <a:t>e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f</a:t>
            </a:r>
            <a:r>
              <a:rPr sz="1400" spc="-15" dirty="0">
                <a:latin typeface="Century Gothic"/>
                <a:cs typeface="Century Gothic"/>
              </a:rPr>
              <a:t>rom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i="1" spc="-5" dirty="0">
                <a:latin typeface="Century Gothic"/>
                <a:cs typeface="Century Gothic"/>
              </a:rPr>
              <a:t>802.11ac:</a:t>
            </a:r>
            <a:endParaRPr sz="1400">
              <a:latin typeface="Century Gothic"/>
              <a:cs typeface="Century Gothic"/>
            </a:endParaRPr>
          </a:p>
          <a:p>
            <a:pPr marL="81280">
              <a:lnSpc>
                <a:spcPct val="100000"/>
              </a:lnSpc>
              <a:spcBef>
                <a:spcPts val="20"/>
              </a:spcBef>
            </a:pPr>
            <a:r>
              <a:rPr sz="1400" i="1" spc="-15" dirty="0">
                <a:latin typeface="Century Gothic"/>
                <a:cs typeface="Century Gothic"/>
              </a:rPr>
              <a:t>A </a:t>
            </a:r>
            <a:r>
              <a:rPr sz="1400" i="1" spc="-5" dirty="0">
                <a:latin typeface="Century Gothic"/>
                <a:cs typeface="Century Gothic"/>
              </a:rPr>
              <a:t>Surviva</a:t>
            </a:r>
            <a:r>
              <a:rPr sz="1400" i="1" dirty="0">
                <a:latin typeface="Century Gothic"/>
                <a:cs typeface="Century Gothic"/>
              </a:rPr>
              <a:t>l </a:t>
            </a:r>
            <a:r>
              <a:rPr sz="1400" i="1" spc="-5" dirty="0">
                <a:latin typeface="Century Gothic"/>
                <a:cs typeface="Century Gothic"/>
              </a:rPr>
              <a:t>Guide</a:t>
            </a:r>
            <a:endParaRPr sz="1400">
              <a:latin typeface="Century Gothic"/>
              <a:cs typeface="Century Gothic"/>
            </a:endParaRPr>
          </a:p>
          <a:p>
            <a:pPr marL="81280">
              <a:lnSpc>
                <a:spcPct val="100000"/>
              </a:lnSpc>
              <a:spcBef>
                <a:spcPts val="219"/>
              </a:spcBef>
            </a:pPr>
            <a:r>
              <a:rPr sz="1400" spc="-5" dirty="0">
                <a:latin typeface="Century Gothic"/>
                <a:cs typeface="Century Gothic"/>
              </a:rPr>
              <a:t>b</a:t>
            </a:r>
            <a:r>
              <a:rPr sz="1400" dirty="0">
                <a:latin typeface="Century Gothic"/>
                <a:cs typeface="Century Gothic"/>
              </a:rPr>
              <a:t>y </a:t>
            </a:r>
            <a:r>
              <a:rPr sz="1400" spc="-10" dirty="0">
                <a:latin typeface="Century Gothic"/>
                <a:cs typeface="Century Gothic"/>
              </a:rPr>
              <a:t>Matthew</a:t>
            </a:r>
            <a:r>
              <a:rPr sz="1400" dirty="0">
                <a:latin typeface="Century Gothic"/>
                <a:cs typeface="Century Gothic"/>
              </a:rPr>
              <a:t> Gast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0465" y="1928280"/>
            <a:ext cx="594140" cy="779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Channel</a:t>
            </a:r>
            <a:r>
              <a:rPr spc="-1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16" name="object 16"/>
          <p:cNvSpPr/>
          <p:nvPr/>
        </p:nvSpPr>
        <p:spPr>
          <a:xfrm>
            <a:off x="2419003" y="2202872"/>
            <a:ext cx="1047403" cy="278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8270" y="2232063"/>
            <a:ext cx="945692" cy="1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8275" y="223205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1352" y="2377439"/>
            <a:ext cx="1995054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590" y="2405849"/>
            <a:ext cx="1891372" cy="1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2587" y="2405845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1352" y="2552006"/>
            <a:ext cx="3886200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2590" y="2579636"/>
            <a:ext cx="3782745" cy="1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2587" y="2579634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44788" y="2963486"/>
            <a:ext cx="1047403" cy="278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7318" y="2992716"/>
            <a:ext cx="945692" cy="173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7319" y="299271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5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48945" y="3138054"/>
            <a:ext cx="1990897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99300" y="3166503"/>
            <a:ext cx="1891372" cy="1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99296" y="3166506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7800" y="3312621"/>
            <a:ext cx="3882043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7914" y="3340290"/>
            <a:ext cx="3782758" cy="173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7919" y="3340295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3" y="0"/>
                </a:lnTo>
                <a:lnTo>
                  <a:pt x="3780823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4846" y="2963486"/>
            <a:ext cx="1047403" cy="2784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65692" y="2992716"/>
            <a:ext cx="945692" cy="173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5696" y="299271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1352" y="3138054"/>
            <a:ext cx="1990897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20012" y="3166503"/>
            <a:ext cx="1891372" cy="1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0008" y="3166506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71352" y="3312621"/>
            <a:ext cx="3882043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20012" y="3340290"/>
            <a:ext cx="3782745" cy="1737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0008" y="3340295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0632" y="3778134"/>
            <a:ext cx="1047403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92162" y="3803637"/>
            <a:ext cx="945692" cy="1737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92159" y="3803632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5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4788" y="3948545"/>
            <a:ext cx="1990897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94130" y="3977424"/>
            <a:ext cx="1891372" cy="1737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94134" y="3977421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53643" y="4123112"/>
            <a:ext cx="3882043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2758" y="4151210"/>
            <a:ext cx="3782745" cy="173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02759" y="4151209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8739" y="2216734"/>
            <a:ext cx="9766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First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chooses channel</a:t>
            </a:r>
            <a:r>
              <a:rPr sz="1000" spc="-5" dirty="0">
                <a:latin typeface="Arial"/>
                <a:cs typeface="Arial"/>
              </a:rPr>
              <a:t> 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739" y="2946603"/>
            <a:ext cx="9906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Second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chooses</a:t>
            </a:r>
            <a:r>
              <a:rPr sz="1000" spc="-5" dirty="0">
                <a:latin typeface="Arial"/>
                <a:cs typeface="Arial"/>
              </a:rPr>
              <a:t> di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ferent 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dirty="0">
                <a:latin typeface="Arial"/>
                <a:cs typeface="Arial"/>
              </a:rPr>
              <a:t>0 MHz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739" y="3860750"/>
            <a:ext cx="10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Third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chooses </a:t>
            </a:r>
            <a:r>
              <a:rPr sz="1000" spc="-5" dirty="0">
                <a:latin typeface="Arial"/>
                <a:cs typeface="Arial"/>
              </a:rPr>
              <a:t>unoccupie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40 </a:t>
            </a:r>
            <a:r>
              <a:rPr sz="1000" dirty="0">
                <a:latin typeface="Arial"/>
                <a:cs typeface="Arial"/>
              </a:rPr>
              <a:t>MHz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739" y="4761052"/>
            <a:ext cx="10966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Fourth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chooses </a:t>
            </a:r>
            <a:r>
              <a:rPr sz="1000" spc="-5" dirty="0">
                <a:latin typeface="Arial"/>
                <a:cs typeface="Arial"/>
              </a:rPr>
              <a:t>unoccupie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40 </a:t>
            </a:r>
            <a:r>
              <a:rPr sz="1000" dirty="0">
                <a:latin typeface="Arial"/>
                <a:cs typeface="Arial"/>
              </a:rPr>
              <a:t>MHz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39" y="5649926"/>
            <a:ext cx="9766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Fifth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chooses </a:t>
            </a:r>
            <a:r>
              <a:rPr sz="1000" spc="-5" dirty="0">
                <a:latin typeface="Arial"/>
                <a:cs typeface="Arial"/>
              </a:rPr>
              <a:t>unoccupie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20 </a:t>
            </a:r>
            <a:r>
              <a:rPr sz="1000" dirty="0">
                <a:latin typeface="Arial"/>
                <a:cs typeface="Arial"/>
              </a:rPr>
              <a:t>MHz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channel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54185" y="4675908"/>
            <a:ext cx="1047403" cy="274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3967" y="4704664"/>
            <a:ext cx="946150" cy="173990"/>
          </a:xfrm>
          <a:custGeom>
            <a:avLst/>
            <a:gdLst/>
            <a:ahLst/>
            <a:cxnLst/>
            <a:rect l="l" t="t" r="r" b="b"/>
            <a:pathLst>
              <a:path w="946150" h="173989">
                <a:moveTo>
                  <a:pt x="0" y="0"/>
                </a:moveTo>
                <a:lnTo>
                  <a:pt x="945692" y="0"/>
                </a:lnTo>
                <a:lnTo>
                  <a:pt x="94569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03967" y="4704664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4185" y="4850476"/>
            <a:ext cx="1995054" cy="2743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05941" y="4878453"/>
            <a:ext cx="1891664" cy="173990"/>
          </a:xfrm>
          <a:custGeom>
            <a:avLst/>
            <a:gdLst/>
            <a:ahLst/>
            <a:cxnLst/>
            <a:rect l="l" t="t" r="r" b="b"/>
            <a:pathLst>
              <a:path w="1891664" h="173989">
                <a:moveTo>
                  <a:pt x="0" y="0"/>
                </a:moveTo>
                <a:lnTo>
                  <a:pt x="1891372" y="0"/>
                </a:lnTo>
                <a:lnTo>
                  <a:pt x="189137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05941" y="4878453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63039" y="5025043"/>
            <a:ext cx="3886200" cy="27432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14563" y="5052237"/>
            <a:ext cx="3782758" cy="1737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14566" y="5052241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06534" y="4675908"/>
            <a:ext cx="1047403" cy="2743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57678" y="4704664"/>
            <a:ext cx="945680" cy="1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57674" y="4704664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63039" y="4850476"/>
            <a:ext cx="1990897" cy="2743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11985" y="4878451"/>
            <a:ext cx="1891372" cy="173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11987" y="4878453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61414" y="4663440"/>
            <a:ext cx="1043247" cy="2743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10538" y="4691291"/>
            <a:ext cx="945692" cy="17379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10544" y="4691297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5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61414" y="4838006"/>
            <a:ext cx="1982585" cy="2743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12520" y="4865090"/>
            <a:ext cx="1891372" cy="1737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12518" y="4865086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0269" y="5012574"/>
            <a:ext cx="3873731" cy="27431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21147" y="5038877"/>
            <a:ext cx="3782745" cy="173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21143" y="5038874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3" y="0"/>
                </a:lnTo>
                <a:lnTo>
                  <a:pt x="3780823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45330" y="4642657"/>
            <a:ext cx="1047403" cy="2743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94553" y="4669116"/>
            <a:ext cx="945680" cy="1737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94550" y="4669120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D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41174" y="4817225"/>
            <a:ext cx="1995054" cy="2743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92572" y="4842903"/>
            <a:ext cx="1891385" cy="17379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92576" y="4842910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D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70269" y="5016730"/>
            <a:ext cx="3873731" cy="27431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21147" y="5042598"/>
            <a:ext cx="3782745" cy="17378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1143" y="5042593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3" y="0"/>
                </a:lnTo>
                <a:lnTo>
                  <a:pt x="3780823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61414" y="5552901"/>
            <a:ext cx="1043247" cy="27432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0538" y="5578957"/>
            <a:ext cx="945692" cy="1737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10544" y="5578958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5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61414" y="5723312"/>
            <a:ext cx="1982585" cy="2784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12520" y="5752744"/>
            <a:ext cx="1891372" cy="173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12518" y="5752748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70269" y="5897879"/>
            <a:ext cx="3873731" cy="27432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21147" y="5926531"/>
            <a:ext cx="3782745" cy="17379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21143" y="5926537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3" y="0"/>
                </a:lnTo>
                <a:lnTo>
                  <a:pt x="3780823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57800" y="5544589"/>
            <a:ext cx="1047403" cy="2743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07914" y="5570156"/>
            <a:ext cx="945692" cy="1737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07919" y="5570151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D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53643" y="5715000"/>
            <a:ext cx="1995054" cy="27431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05945" y="5743943"/>
            <a:ext cx="1891372" cy="1737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05943" y="5743939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D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82737" y="5914504"/>
            <a:ext cx="3861261" cy="27432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4508" y="5943625"/>
            <a:ext cx="3782758" cy="17378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34511" y="5943622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0036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94065" y="3773977"/>
            <a:ext cx="1047403" cy="2743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44305" y="3800170"/>
            <a:ext cx="945692" cy="1737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44305" y="3800168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46414" y="3948545"/>
            <a:ext cx="1995054" cy="27431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98612" y="3973957"/>
            <a:ext cx="1891385" cy="1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98617" y="3973958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46414" y="4118956"/>
            <a:ext cx="3886200" cy="2743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98612" y="4147743"/>
            <a:ext cx="3782758" cy="17378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98617" y="4147747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33403" y="3761508"/>
            <a:ext cx="1047403" cy="27431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85251" y="3790262"/>
            <a:ext cx="946150" cy="173990"/>
          </a:xfrm>
          <a:custGeom>
            <a:avLst/>
            <a:gdLst/>
            <a:ahLst/>
            <a:cxnLst/>
            <a:rect l="l" t="t" r="r" b="b"/>
            <a:pathLst>
              <a:path w="946150" h="173989">
                <a:moveTo>
                  <a:pt x="0" y="0"/>
                </a:moveTo>
                <a:lnTo>
                  <a:pt x="945692" y="0"/>
                </a:lnTo>
                <a:lnTo>
                  <a:pt x="94569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85251" y="3790262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37559" y="3936076"/>
            <a:ext cx="1990897" cy="27431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87226" y="3964052"/>
            <a:ext cx="1891664" cy="173990"/>
          </a:xfrm>
          <a:custGeom>
            <a:avLst/>
            <a:gdLst/>
            <a:ahLst/>
            <a:cxnLst/>
            <a:rect l="l" t="t" r="r" b="b"/>
            <a:pathLst>
              <a:path w="1891664" h="173989">
                <a:moveTo>
                  <a:pt x="0" y="0"/>
                </a:moveTo>
                <a:lnTo>
                  <a:pt x="1891372" y="0"/>
                </a:lnTo>
                <a:lnTo>
                  <a:pt x="189137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87226" y="3964052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6414" y="4110643"/>
            <a:ext cx="3882043" cy="27431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95856" y="4137837"/>
            <a:ext cx="3782745" cy="1737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95850" y="4137841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9908" y="3761508"/>
            <a:ext cx="1043247" cy="27431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38958" y="3790264"/>
            <a:ext cx="945692" cy="1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38958" y="3790262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42257" y="3936076"/>
            <a:ext cx="1990897" cy="27431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93266" y="3964051"/>
            <a:ext cx="1891385" cy="1737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93271" y="3964052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58341" y="5565370"/>
            <a:ext cx="1047403" cy="27431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09315" y="5592326"/>
            <a:ext cx="946150" cy="173990"/>
          </a:xfrm>
          <a:custGeom>
            <a:avLst/>
            <a:gdLst/>
            <a:ahLst/>
            <a:cxnLst/>
            <a:rect l="l" t="t" r="r" b="b"/>
            <a:pathLst>
              <a:path w="946150" h="173989">
                <a:moveTo>
                  <a:pt x="0" y="0"/>
                </a:moveTo>
                <a:lnTo>
                  <a:pt x="945692" y="0"/>
                </a:lnTo>
                <a:lnTo>
                  <a:pt x="94569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09315" y="559232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62497" y="5739938"/>
            <a:ext cx="1990897" cy="27432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11289" y="5766116"/>
            <a:ext cx="1891664" cy="173990"/>
          </a:xfrm>
          <a:custGeom>
            <a:avLst/>
            <a:gdLst/>
            <a:ahLst/>
            <a:cxnLst/>
            <a:rect l="l" t="t" r="r" b="b"/>
            <a:pathLst>
              <a:path w="1891664" h="173989">
                <a:moveTo>
                  <a:pt x="0" y="0"/>
                </a:moveTo>
                <a:lnTo>
                  <a:pt x="1891372" y="0"/>
                </a:lnTo>
                <a:lnTo>
                  <a:pt x="189137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11289" y="5766115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71352" y="5910348"/>
            <a:ext cx="3882043" cy="27847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519910" y="5939904"/>
            <a:ext cx="3782758" cy="17378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519914" y="5939904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410691" y="5565370"/>
            <a:ext cx="1047403" cy="27431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63025" y="5592330"/>
            <a:ext cx="945680" cy="1737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63021" y="559232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67196" y="5739938"/>
            <a:ext cx="1990897" cy="27432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17332" y="5766117"/>
            <a:ext cx="1891372" cy="173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517333" y="5766115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37559" y="5727469"/>
            <a:ext cx="1995054" cy="27432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89147" y="5753112"/>
            <a:ext cx="1891372" cy="17378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89150" y="5753113"/>
            <a:ext cx="1891030" cy="173990"/>
          </a:xfrm>
          <a:custGeom>
            <a:avLst/>
            <a:gdLst/>
            <a:ahLst/>
            <a:cxnLst/>
            <a:rect l="l" t="t" r="r" b="b"/>
            <a:pathLst>
              <a:path w="1891029" h="173989">
                <a:moveTo>
                  <a:pt x="0" y="0"/>
                </a:moveTo>
                <a:lnTo>
                  <a:pt x="1890411" y="0"/>
                </a:lnTo>
                <a:lnTo>
                  <a:pt x="1890411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46414" y="5897879"/>
            <a:ext cx="3886200" cy="27432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97774" y="5926899"/>
            <a:ext cx="3782745" cy="17378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97774" y="5926902"/>
            <a:ext cx="3781425" cy="173990"/>
          </a:xfrm>
          <a:custGeom>
            <a:avLst/>
            <a:gdLst/>
            <a:ahLst/>
            <a:cxnLst/>
            <a:rect l="l" t="t" r="r" b="b"/>
            <a:pathLst>
              <a:path w="3781425" h="173989">
                <a:moveTo>
                  <a:pt x="0" y="0"/>
                </a:moveTo>
                <a:lnTo>
                  <a:pt x="3780822" y="0"/>
                </a:lnTo>
                <a:lnTo>
                  <a:pt x="3780822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CAC5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5211" y="5552901"/>
            <a:ext cx="1047403" cy="27432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4838" y="5579325"/>
            <a:ext cx="946150" cy="173990"/>
          </a:xfrm>
          <a:custGeom>
            <a:avLst/>
            <a:gdLst/>
            <a:ahLst/>
            <a:cxnLst/>
            <a:rect l="l" t="t" r="r" b="b"/>
            <a:pathLst>
              <a:path w="946150" h="173989">
                <a:moveTo>
                  <a:pt x="0" y="0"/>
                </a:moveTo>
                <a:lnTo>
                  <a:pt x="945692" y="0"/>
                </a:lnTo>
                <a:lnTo>
                  <a:pt x="945692" y="173786"/>
                </a:lnTo>
                <a:lnTo>
                  <a:pt x="0" y="173786"/>
                </a:lnTo>
                <a:lnTo>
                  <a:pt x="0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34839" y="5579326"/>
            <a:ext cx="945515" cy="173990"/>
          </a:xfrm>
          <a:custGeom>
            <a:avLst/>
            <a:gdLst/>
            <a:ahLst/>
            <a:cxnLst/>
            <a:rect l="l" t="t" r="r" b="b"/>
            <a:pathLst>
              <a:path w="945514" h="173989">
                <a:moveTo>
                  <a:pt x="0" y="0"/>
                </a:moveTo>
                <a:lnTo>
                  <a:pt x="945205" y="0"/>
                </a:lnTo>
                <a:lnTo>
                  <a:pt x="945205" y="173700"/>
                </a:lnTo>
                <a:lnTo>
                  <a:pt x="0" y="17370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C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8769" y="1253633"/>
          <a:ext cx="7561640" cy="369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43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3">
                      <a:solidFill>
                        <a:srgbClr val="000000"/>
                      </a:solidFill>
                      <a:prstDash val="solid"/>
                    </a:lnL>
                    <a:lnR w="12693">
                      <a:solidFill>
                        <a:srgbClr val="000000"/>
                      </a:solidFill>
                      <a:prstDash val="solid"/>
                    </a:lnR>
                    <a:lnT w="12693">
                      <a:solidFill>
                        <a:srgbClr val="000000"/>
                      </a:solidFill>
                      <a:prstDash val="solid"/>
                    </a:lnT>
                    <a:lnB w="1269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Spatial </a:t>
            </a:r>
            <a:r>
              <a:rPr spc="-15" dirty="0"/>
              <a:t>streams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9934" y="1341799"/>
            <a:ext cx="7836534" cy="411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5" dirty="0">
                <a:latin typeface="Century Gothic"/>
                <a:cs typeface="Century Gothic"/>
              </a:rPr>
              <a:t>802.11a</a:t>
            </a:r>
            <a:r>
              <a:rPr sz="2200" b="1" dirty="0">
                <a:latin typeface="Century Gothic"/>
                <a:cs typeface="Century Gothic"/>
              </a:rPr>
              <a:t>c </a:t>
            </a:r>
            <a:r>
              <a:rPr sz="2200" b="1" spc="-5" dirty="0">
                <a:latin typeface="Century Gothic"/>
                <a:cs typeface="Century Gothic"/>
              </a:rPr>
              <a:t>define</a:t>
            </a:r>
            <a:r>
              <a:rPr sz="2200" b="1" dirty="0">
                <a:latin typeface="Century Gothic"/>
                <a:cs typeface="Century Gothic"/>
              </a:rPr>
              <a:t>s </a:t>
            </a:r>
            <a:r>
              <a:rPr sz="2200" b="1" spc="-5" dirty="0">
                <a:latin typeface="Century Gothic"/>
                <a:cs typeface="Century Gothic"/>
              </a:rPr>
              <a:t>u</a:t>
            </a:r>
            <a:r>
              <a:rPr sz="2200" b="1" dirty="0">
                <a:latin typeface="Century Gothic"/>
                <a:cs typeface="Century Gothic"/>
              </a:rPr>
              <a:t>p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to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8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spatial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streams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(SS)</a:t>
            </a:r>
            <a:endParaRPr sz="2200">
              <a:latin typeface="Century Gothic"/>
              <a:cs typeface="Century Gothic"/>
            </a:endParaRPr>
          </a:p>
          <a:p>
            <a:pPr marL="469900" marR="74930" indent="-177800">
              <a:lnSpc>
                <a:spcPts val="2200"/>
              </a:lnSpc>
              <a:spcBef>
                <a:spcPts val="62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Compa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a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maximum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of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4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n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802.11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n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(an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only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3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was widel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y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implemented)</a:t>
            </a:r>
            <a:endParaRPr sz="2000">
              <a:latin typeface="Century Gothic"/>
              <a:cs typeface="Century Gothic"/>
            </a:endParaRPr>
          </a:p>
          <a:p>
            <a:pPr marL="469900" marR="5080" indent="-177800">
              <a:lnSpc>
                <a:spcPts val="2200"/>
              </a:lnSpc>
              <a:spcBef>
                <a:spcPts val="6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Eac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equi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antenna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,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so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8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modes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equi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bot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h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AP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an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devic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have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8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antennas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14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25" dirty="0">
                <a:latin typeface="Century Gothic"/>
                <a:cs typeface="Century Gothic"/>
              </a:rPr>
              <a:t>A</a:t>
            </a:r>
            <a:r>
              <a:rPr sz="2200" b="1" spc="-15" dirty="0">
                <a:latin typeface="Century Gothic"/>
                <a:cs typeface="Century Gothic"/>
              </a:rPr>
              <a:t>d</a:t>
            </a:r>
            <a:r>
              <a:rPr sz="2200" b="1" dirty="0">
                <a:latin typeface="Century Gothic"/>
                <a:cs typeface="Century Gothic"/>
              </a:rPr>
              <a:t>d</a:t>
            </a:r>
            <a:r>
              <a:rPr sz="2200" b="1" spc="-15" dirty="0">
                <a:latin typeface="Century Gothic"/>
                <a:cs typeface="Century Gothic"/>
              </a:rPr>
              <a:t>itiona</a:t>
            </a:r>
            <a:r>
              <a:rPr sz="2200" b="1" spc="-10" dirty="0">
                <a:latin typeface="Century Gothic"/>
                <a:cs typeface="Century Gothic"/>
              </a:rPr>
              <a:t>l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strea</a:t>
            </a:r>
            <a:r>
              <a:rPr sz="2200" b="1" spc="-30" dirty="0">
                <a:latin typeface="Century Gothic"/>
                <a:cs typeface="Century Gothic"/>
              </a:rPr>
              <a:t>m</a:t>
            </a:r>
            <a:r>
              <a:rPr sz="2200" b="1" spc="-10" dirty="0">
                <a:latin typeface="Century Gothic"/>
                <a:cs typeface="Century Gothic"/>
              </a:rPr>
              <a:t>s</a:t>
            </a:r>
            <a:r>
              <a:rPr sz="2200" b="1" spc="-5" dirty="0">
                <a:latin typeface="Century Gothic"/>
                <a:cs typeface="Century Gothic"/>
              </a:rPr>
              <a:t> increas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-5" dirty="0">
                <a:latin typeface="Century Gothic"/>
                <a:cs typeface="Century Gothic"/>
              </a:rPr>
              <a:t> through</a:t>
            </a:r>
            <a:r>
              <a:rPr sz="2200" b="1" dirty="0">
                <a:latin typeface="Century Gothic"/>
                <a:cs typeface="Century Gothic"/>
              </a:rPr>
              <a:t>p</a:t>
            </a:r>
            <a:r>
              <a:rPr sz="2200" b="1" spc="-15" dirty="0">
                <a:latin typeface="Century Gothic"/>
                <a:cs typeface="Century Gothic"/>
              </a:rPr>
              <a:t>ut</a:t>
            </a:r>
            <a:endParaRPr sz="2200">
              <a:latin typeface="Century Gothic"/>
              <a:cs typeface="Century Gothic"/>
            </a:endParaRPr>
          </a:p>
          <a:p>
            <a:pPr marL="469900" marR="431165" indent="-177800">
              <a:lnSpc>
                <a:spcPts val="2200"/>
              </a:lnSpc>
              <a:spcBef>
                <a:spcPts val="62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All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st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eams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use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sam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dat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a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rate,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so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th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oughput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scales linearl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y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with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each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SS</a:t>
            </a:r>
            <a:endParaRPr sz="2000">
              <a:latin typeface="Century Gothic"/>
              <a:cs typeface="Century Gothic"/>
            </a:endParaRPr>
          </a:p>
          <a:p>
            <a:pPr marL="189865" marR="128270" indent="-177165">
              <a:lnSpc>
                <a:spcPts val="2300"/>
              </a:lnSpc>
              <a:spcBef>
                <a:spcPts val="150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Multi-user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MIMO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(MU-MIMO)</a:t>
            </a:r>
            <a:r>
              <a:rPr sz="2200" b="1" spc="-5" dirty="0">
                <a:latin typeface="Century Gothic"/>
                <a:cs typeface="Century Gothic"/>
              </a:rPr>
              <a:t> enable</a:t>
            </a:r>
            <a:r>
              <a:rPr sz="2200" b="1" dirty="0">
                <a:latin typeface="Century Gothic"/>
                <a:cs typeface="Century Gothic"/>
              </a:rPr>
              <a:t>s 8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SS </a:t>
            </a:r>
            <a:r>
              <a:rPr sz="2200" b="1" spc="-15" dirty="0">
                <a:latin typeface="Century Gothic"/>
                <a:cs typeface="Century Gothic"/>
              </a:rPr>
              <a:t>to</a:t>
            </a:r>
            <a:r>
              <a:rPr sz="2200" b="1" spc="-5" dirty="0">
                <a:latin typeface="Century Gothic"/>
                <a:cs typeface="Century Gothic"/>
              </a:rPr>
              <a:t> b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5" dirty="0">
                <a:latin typeface="Century Gothic"/>
                <a:cs typeface="Century Gothic"/>
              </a:rPr>
              <a:t>divided amon</a:t>
            </a:r>
            <a:r>
              <a:rPr sz="2200" b="1" dirty="0">
                <a:latin typeface="Century Gothic"/>
                <a:cs typeface="Century Gothic"/>
              </a:rPr>
              <a:t>g </a:t>
            </a:r>
            <a:r>
              <a:rPr sz="2200" b="1" spc="-15" dirty="0">
                <a:latin typeface="Century Gothic"/>
                <a:cs typeface="Century Gothic"/>
              </a:rPr>
              <a:t>four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dev</a:t>
            </a:r>
            <a:r>
              <a:rPr sz="2200" b="1" spc="-5" dirty="0">
                <a:latin typeface="Century Gothic"/>
                <a:cs typeface="Century Gothic"/>
              </a:rPr>
              <a:t>ices</a:t>
            </a:r>
            <a:endParaRPr sz="2200">
              <a:latin typeface="Century Gothic"/>
              <a:cs typeface="Century Gothic"/>
            </a:endParaRPr>
          </a:p>
          <a:p>
            <a:pPr marL="469900" marR="120014" indent="-177800">
              <a:lnSpc>
                <a:spcPts val="2200"/>
              </a:lnSpc>
              <a:spcBef>
                <a:spcPts val="7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Can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transmit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multiple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single-str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eam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device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(e.g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phone,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tablet)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sam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instant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256-QAM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34" y="1341799"/>
            <a:ext cx="8123555" cy="252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431800" indent="-177165">
              <a:lnSpc>
                <a:spcPts val="23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20" dirty="0">
                <a:latin typeface="Century Gothic"/>
                <a:cs typeface="Century Gothic"/>
              </a:rPr>
              <a:t>A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constellatio</a:t>
            </a:r>
            <a:r>
              <a:rPr sz="2200" b="1" spc="-15" dirty="0">
                <a:latin typeface="Century Gothic"/>
                <a:cs typeface="Century Gothic"/>
              </a:rPr>
              <a:t>n</a:t>
            </a:r>
            <a:r>
              <a:rPr sz="2200" b="1" spc="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poin</a:t>
            </a:r>
            <a:r>
              <a:rPr sz="2200" b="1" spc="-10" dirty="0">
                <a:latin typeface="Century Gothic"/>
                <a:cs typeface="Century Gothic"/>
              </a:rPr>
              <a:t>t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encode</a:t>
            </a:r>
            <a:r>
              <a:rPr sz="2200" b="1" dirty="0">
                <a:latin typeface="Century Gothic"/>
                <a:cs typeface="Century Gothic"/>
              </a:rPr>
              <a:t>s </a:t>
            </a:r>
            <a:r>
              <a:rPr sz="2200" b="1" spc="-5" dirty="0">
                <a:latin typeface="Century Gothic"/>
                <a:cs typeface="Century Gothic"/>
              </a:rPr>
              <a:t>a</a:t>
            </a:r>
            <a:r>
              <a:rPr sz="2200" b="1" dirty="0">
                <a:latin typeface="Century Gothic"/>
                <a:cs typeface="Century Gothic"/>
              </a:rPr>
              <a:t>n </a:t>
            </a:r>
            <a:r>
              <a:rPr sz="2200" b="1" spc="-5" dirty="0">
                <a:latin typeface="Century Gothic"/>
                <a:cs typeface="Century Gothic"/>
              </a:rPr>
              <a:t>amplitude/phas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shift </a:t>
            </a:r>
            <a:r>
              <a:rPr sz="2200" b="1" spc="-5" dirty="0">
                <a:latin typeface="Century Gothic"/>
                <a:cs typeface="Century Gothic"/>
              </a:rPr>
              <a:t>combination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Pack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mor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point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into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constellation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transmit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mor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bits</a:t>
            </a:r>
            <a:endParaRPr sz="2000">
              <a:latin typeface="Century Gothic"/>
              <a:cs typeface="Century Gothic"/>
            </a:endParaRPr>
          </a:p>
          <a:p>
            <a:pPr marL="189865" marR="273050" indent="-177165">
              <a:lnSpc>
                <a:spcPts val="2300"/>
              </a:lnSpc>
              <a:spcBef>
                <a:spcPts val="154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25" dirty="0">
                <a:latin typeface="Century Gothic"/>
                <a:cs typeface="Century Gothic"/>
              </a:rPr>
              <a:t>A</a:t>
            </a:r>
            <a:r>
              <a:rPr sz="2200" b="1" spc="-15" dirty="0">
                <a:latin typeface="Century Gothic"/>
                <a:cs typeface="Century Gothic"/>
              </a:rPr>
              <a:t>d</a:t>
            </a:r>
            <a:r>
              <a:rPr sz="2200" b="1" dirty="0">
                <a:latin typeface="Century Gothic"/>
                <a:cs typeface="Century Gothic"/>
              </a:rPr>
              <a:t>d</a:t>
            </a:r>
            <a:r>
              <a:rPr sz="2200" b="1" spc="-15" dirty="0">
                <a:latin typeface="Century Gothic"/>
                <a:cs typeface="Century Gothic"/>
              </a:rPr>
              <a:t>itiona</a:t>
            </a:r>
            <a:r>
              <a:rPr sz="2200" b="1" spc="-10" dirty="0">
                <a:latin typeface="Century Gothic"/>
                <a:cs typeface="Century Gothic"/>
              </a:rPr>
              <a:t>lly,</a:t>
            </a:r>
            <a:r>
              <a:rPr sz="2200" b="1" spc="-5" dirty="0">
                <a:latin typeface="Century Gothic"/>
                <a:cs typeface="Century Gothic"/>
              </a:rPr>
              <a:t> mor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agg</a:t>
            </a:r>
            <a:r>
              <a:rPr sz="2200" b="1" spc="-15" dirty="0">
                <a:latin typeface="Century Gothic"/>
                <a:cs typeface="Century Gothic"/>
              </a:rPr>
              <a:t>ressive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erro</a:t>
            </a:r>
            <a:r>
              <a:rPr sz="2200" b="1" spc="-10" dirty="0">
                <a:latin typeface="Century Gothic"/>
                <a:cs typeface="Century Gothic"/>
              </a:rPr>
              <a:t>r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co</a:t>
            </a:r>
            <a:r>
              <a:rPr sz="2200" b="1" dirty="0">
                <a:latin typeface="Century Gothic"/>
                <a:cs typeface="Century Gothic"/>
              </a:rPr>
              <a:t>de</a:t>
            </a:r>
            <a:r>
              <a:rPr sz="2200" b="1" spc="-5" dirty="0">
                <a:latin typeface="Century Gothic"/>
                <a:cs typeface="Century Gothic"/>
              </a:rPr>
              <a:t> me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-5" dirty="0">
                <a:latin typeface="Century Gothic"/>
                <a:cs typeface="Century Gothic"/>
              </a:rPr>
              <a:t>n</a:t>
            </a:r>
            <a:r>
              <a:rPr sz="2200" b="1" dirty="0">
                <a:latin typeface="Century Gothic"/>
                <a:cs typeface="Century Gothic"/>
              </a:rPr>
              <a:t>s</a:t>
            </a:r>
            <a:r>
              <a:rPr sz="2200" b="1" spc="-5" dirty="0">
                <a:latin typeface="Century Gothic"/>
                <a:cs typeface="Century Gothic"/>
              </a:rPr>
              <a:t> mor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of</a:t>
            </a:r>
            <a:r>
              <a:rPr sz="2200" b="1" spc="-1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the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bit</a:t>
            </a:r>
            <a:r>
              <a:rPr sz="2200" b="1" spc="-10" dirty="0">
                <a:latin typeface="Century Gothic"/>
                <a:cs typeface="Century Gothic"/>
              </a:rPr>
              <a:t>s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ar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5" dirty="0">
                <a:latin typeface="Century Gothic"/>
                <a:cs typeface="Century Gothic"/>
              </a:rPr>
              <a:t>dat</a:t>
            </a:r>
            <a:r>
              <a:rPr sz="2200" b="1" dirty="0">
                <a:latin typeface="Century Gothic"/>
                <a:cs typeface="Century Gothic"/>
              </a:rPr>
              <a:t>a </a:t>
            </a:r>
            <a:r>
              <a:rPr sz="2200" b="1" spc="-5" dirty="0">
                <a:latin typeface="Century Gothic"/>
                <a:cs typeface="Century Gothic"/>
              </a:rPr>
              <a:t>an</a:t>
            </a:r>
            <a:r>
              <a:rPr sz="2200" b="1" dirty="0">
                <a:latin typeface="Century Gothic"/>
                <a:cs typeface="Century Gothic"/>
              </a:rPr>
              <a:t>d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fewer</a:t>
            </a:r>
            <a:r>
              <a:rPr sz="2200" b="1" spc="-5" dirty="0">
                <a:latin typeface="Century Gothic"/>
                <a:cs typeface="Century Gothic"/>
              </a:rPr>
              <a:t> ar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5" dirty="0">
                <a:latin typeface="Century Gothic"/>
                <a:cs typeface="Century Gothic"/>
              </a:rPr>
              <a:t>overhead</a:t>
            </a:r>
            <a:endParaRPr sz="2200">
              <a:latin typeface="Century Gothic"/>
              <a:cs typeface="Century Gothic"/>
            </a:endParaRPr>
          </a:p>
          <a:p>
            <a:pPr marL="189865" marR="5080" indent="-177165">
              <a:lnSpc>
                <a:spcPts val="2400"/>
              </a:lnSpc>
              <a:spcBef>
                <a:spcPts val="142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802.11ac </a:t>
            </a:r>
            <a:r>
              <a:rPr sz="2200" b="1" spc="-5" dirty="0">
                <a:latin typeface="Century Gothic"/>
                <a:cs typeface="Century Gothic"/>
              </a:rPr>
              <a:t>device</a:t>
            </a:r>
            <a:r>
              <a:rPr sz="2200" b="1" dirty="0">
                <a:latin typeface="Century Gothic"/>
                <a:cs typeface="Century Gothic"/>
              </a:rPr>
              <a:t>s </a:t>
            </a:r>
            <a:r>
              <a:rPr sz="2200" b="1" spc="-5" dirty="0">
                <a:latin typeface="Century Gothic"/>
                <a:cs typeface="Century Gothic"/>
              </a:rPr>
              <a:t>ca</a:t>
            </a:r>
            <a:r>
              <a:rPr sz="2200" b="1" dirty="0">
                <a:latin typeface="Century Gothic"/>
                <a:cs typeface="Century Gothic"/>
              </a:rPr>
              <a:t>n </a:t>
            </a:r>
            <a:r>
              <a:rPr sz="2200" b="1" spc="-10" dirty="0">
                <a:latin typeface="Century Gothic"/>
                <a:cs typeface="Century Gothic"/>
              </a:rPr>
              <a:t>still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fall</a:t>
            </a:r>
            <a:r>
              <a:rPr sz="2200" b="1" spc="-5" dirty="0">
                <a:latin typeface="Century Gothic"/>
                <a:cs typeface="Century Gothic"/>
              </a:rPr>
              <a:t> bac</a:t>
            </a:r>
            <a:r>
              <a:rPr sz="2200" b="1" dirty="0">
                <a:latin typeface="Century Gothic"/>
                <a:cs typeface="Century Gothic"/>
              </a:rPr>
              <a:t>k </a:t>
            </a:r>
            <a:r>
              <a:rPr sz="2200" b="1" spc="-15" dirty="0">
                <a:latin typeface="Century Gothic"/>
                <a:cs typeface="Century Gothic"/>
              </a:rPr>
              <a:t>to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802.11n </a:t>
            </a:r>
            <a:r>
              <a:rPr sz="2200" b="1" spc="-15" dirty="0">
                <a:latin typeface="Century Gothic"/>
                <a:cs typeface="Century Gothic"/>
              </a:rPr>
              <a:t>rates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if</a:t>
            </a:r>
            <a:r>
              <a:rPr sz="2200" b="1" dirty="0">
                <a:latin typeface="Century Gothic"/>
                <a:cs typeface="Century Gothic"/>
              </a:rPr>
              <a:t> radio </a:t>
            </a:r>
            <a:r>
              <a:rPr sz="2200" b="1" spc="-10" dirty="0">
                <a:latin typeface="Century Gothic"/>
                <a:cs typeface="Century Gothic"/>
              </a:rPr>
              <a:t>link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is</a:t>
            </a:r>
            <a:r>
              <a:rPr sz="2200" b="1" spc="-5" dirty="0">
                <a:latin typeface="Century Gothic"/>
                <a:cs typeface="Century Gothic"/>
              </a:rPr>
              <a:t> no</a:t>
            </a:r>
            <a:r>
              <a:rPr sz="2200" b="1" dirty="0">
                <a:latin typeface="Century Gothic"/>
                <a:cs typeface="Century Gothic"/>
              </a:rPr>
              <a:t>t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g</a:t>
            </a:r>
            <a:r>
              <a:rPr sz="2200" b="1" spc="-5" dirty="0">
                <a:latin typeface="Century Gothic"/>
                <a:cs typeface="Century Gothic"/>
              </a:rPr>
              <a:t>oo</a:t>
            </a:r>
            <a:r>
              <a:rPr sz="2200" b="1" dirty="0">
                <a:latin typeface="Century Gothic"/>
                <a:cs typeface="Century Gothic"/>
              </a:rPr>
              <a:t>d </a:t>
            </a:r>
            <a:r>
              <a:rPr sz="2200" b="1" spc="-5" dirty="0">
                <a:latin typeface="Century Gothic"/>
                <a:cs typeface="Century Gothic"/>
              </a:rPr>
              <a:t>enou</a:t>
            </a:r>
            <a:r>
              <a:rPr sz="2200" b="1" dirty="0">
                <a:latin typeface="Century Gothic"/>
                <a:cs typeface="Century Gothic"/>
              </a:rPr>
              <a:t>gh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193" y="3962323"/>
            <a:ext cx="2306377" cy="2124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6548" y="3962323"/>
            <a:ext cx="2505717" cy="2306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6700" y="3962323"/>
            <a:ext cx="2184450" cy="2177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And</a:t>
            </a:r>
            <a:r>
              <a:rPr spc="-5" dirty="0"/>
              <a:t> o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to</a:t>
            </a:r>
            <a:r>
              <a:rPr spc="-5" dirty="0"/>
              <a:t> th</a:t>
            </a:r>
            <a:r>
              <a:rPr dirty="0"/>
              <a:t>a</a:t>
            </a:r>
            <a:r>
              <a:rPr spc="-10" dirty="0"/>
              <a:t>t</a:t>
            </a:r>
            <a:r>
              <a:rPr spc="-5" dirty="0"/>
              <a:t> </a:t>
            </a:r>
            <a:r>
              <a:rPr spc="-10" dirty="0"/>
              <a:t>fourth</a:t>
            </a:r>
            <a:r>
              <a:rPr spc="-5" dirty="0"/>
              <a:t> fe</a:t>
            </a:r>
            <a:r>
              <a:rPr dirty="0"/>
              <a:t>a</a:t>
            </a:r>
            <a:r>
              <a:rPr spc="-10" dirty="0"/>
              <a:t>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1371" y="3258546"/>
            <a:ext cx="183705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2200" b="1" spc="-5" dirty="0">
                <a:latin typeface="Century Gothic"/>
                <a:cs typeface="Century Gothic"/>
              </a:rPr>
              <a:t>doozy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1371" y="3258546"/>
            <a:ext cx="1837055" cy="920115"/>
          </a:xfrm>
          <a:custGeom>
            <a:avLst/>
            <a:gdLst/>
            <a:ahLst/>
            <a:cxnLst/>
            <a:rect l="l" t="t" r="r" b="b"/>
            <a:pathLst>
              <a:path w="1837054" h="920114">
                <a:moveTo>
                  <a:pt x="0" y="0"/>
                </a:moveTo>
                <a:lnTo>
                  <a:pt x="1836661" y="0"/>
                </a:lnTo>
                <a:lnTo>
                  <a:pt x="1836661" y="919759"/>
                </a:lnTo>
                <a:lnTo>
                  <a:pt x="0" y="91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9934" y="1341799"/>
            <a:ext cx="8058150" cy="228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635635" indent="-177165">
              <a:lnSpc>
                <a:spcPts val="23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The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first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three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features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ar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15" dirty="0">
                <a:latin typeface="Century Gothic"/>
                <a:cs typeface="Century Gothic"/>
              </a:rPr>
              <a:t>pretty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easy</a:t>
            </a:r>
            <a:r>
              <a:rPr sz="2200" b="1" dirty="0">
                <a:latin typeface="Century Gothic"/>
                <a:cs typeface="Century Gothic"/>
              </a:rPr>
              <a:t>, </a:t>
            </a:r>
            <a:r>
              <a:rPr sz="2200" b="1" spc="-5" dirty="0">
                <a:latin typeface="Century Gothic"/>
                <a:cs typeface="Century Gothic"/>
              </a:rPr>
              <a:t>an</a:t>
            </a:r>
            <a:r>
              <a:rPr sz="2200" b="1" dirty="0">
                <a:latin typeface="Century Gothic"/>
                <a:cs typeface="Century Gothic"/>
              </a:rPr>
              <a:t>d </a:t>
            </a:r>
            <a:r>
              <a:rPr sz="2200" b="1" spc="-5" dirty="0">
                <a:latin typeface="Century Gothic"/>
                <a:cs typeface="Century Gothic"/>
              </a:rPr>
              <a:t>ar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15" dirty="0">
                <a:latin typeface="Century Gothic"/>
                <a:cs typeface="Century Gothic"/>
              </a:rPr>
              <a:t>widely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ava</a:t>
            </a:r>
            <a:r>
              <a:rPr sz="2200" b="1" spc="-5" dirty="0">
                <a:latin typeface="Century Gothic"/>
                <a:cs typeface="Century Gothic"/>
              </a:rPr>
              <a:t>i</a:t>
            </a:r>
            <a:r>
              <a:rPr sz="2200" b="1" spc="-15" dirty="0">
                <a:latin typeface="Century Gothic"/>
                <a:cs typeface="Century Gothic"/>
              </a:rPr>
              <a:t>l</a:t>
            </a:r>
            <a:r>
              <a:rPr sz="2200" b="1" dirty="0">
                <a:latin typeface="Century Gothic"/>
                <a:cs typeface="Century Gothic"/>
              </a:rPr>
              <a:t>ab</a:t>
            </a:r>
            <a:r>
              <a:rPr sz="2200" b="1" spc="-5" dirty="0">
                <a:latin typeface="Century Gothic"/>
                <a:cs typeface="Century Gothic"/>
              </a:rPr>
              <a:t>l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15" dirty="0">
                <a:latin typeface="Century Gothic"/>
                <a:cs typeface="Century Gothic"/>
              </a:rPr>
              <a:t>i</a:t>
            </a:r>
            <a:r>
              <a:rPr sz="2200" b="1" dirty="0">
                <a:latin typeface="Century Gothic"/>
                <a:cs typeface="Century Gothic"/>
              </a:rPr>
              <a:t>n </a:t>
            </a:r>
            <a:r>
              <a:rPr sz="2200" b="1" spc="-15" dirty="0">
                <a:latin typeface="Century Gothic"/>
                <a:cs typeface="Century Gothic"/>
              </a:rPr>
              <a:t>shi</a:t>
            </a:r>
            <a:r>
              <a:rPr sz="2200" b="1" dirty="0">
                <a:latin typeface="Century Gothic"/>
                <a:cs typeface="Century Gothic"/>
              </a:rPr>
              <a:t>pp</a:t>
            </a:r>
            <a:r>
              <a:rPr sz="2200" b="1" spc="-5" dirty="0">
                <a:latin typeface="Century Gothic"/>
                <a:cs typeface="Century Gothic"/>
              </a:rPr>
              <a:t>i</a:t>
            </a:r>
            <a:r>
              <a:rPr sz="2200" b="1" dirty="0">
                <a:latin typeface="Century Gothic"/>
                <a:cs typeface="Century Gothic"/>
              </a:rPr>
              <a:t>ng </a:t>
            </a:r>
            <a:r>
              <a:rPr sz="2200" b="1" spc="-5" dirty="0">
                <a:latin typeface="Century Gothic"/>
                <a:cs typeface="Century Gothic"/>
              </a:rPr>
              <a:t>products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6F6F6F"/>
                </a:solidFill>
                <a:latin typeface="Century Gothic"/>
                <a:cs typeface="Century Gothic"/>
              </a:rPr>
              <a:t>W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ll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,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not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16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0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M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y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et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18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That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leaves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beamformi</a:t>
            </a:r>
            <a:r>
              <a:rPr sz="2200" b="1" dirty="0">
                <a:latin typeface="Century Gothic"/>
                <a:cs typeface="Century Gothic"/>
              </a:rPr>
              <a:t>ng</a:t>
            </a:r>
            <a:r>
              <a:rPr sz="2200" b="1" spc="-5" dirty="0">
                <a:latin typeface="Century Gothic"/>
                <a:cs typeface="Century Gothic"/>
              </a:rPr>
              <a:t> an</a:t>
            </a:r>
            <a:r>
              <a:rPr sz="2200" b="1" dirty="0">
                <a:latin typeface="Century Gothic"/>
                <a:cs typeface="Century Gothic"/>
              </a:rPr>
              <a:t>d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(downlink)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multi-use</a:t>
            </a:r>
            <a:r>
              <a:rPr sz="2200" b="1" spc="-10" dirty="0">
                <a:latin typeface="Century Gothic"/>
                <a:cs typeface="Century Gothic"/>
              </a:rPr>
              <a:t>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MIMO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AP-to-device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di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ection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only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18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Three</a:t>
            </a:r>
            <a:r>
              <a:rPr sz="2200" b="1" spc="-5" dirty="0">
                <a:latin typeface="Century Gothic"/>
                <a:cs typeface="Century Gothic"/>
              </a:rPr>
              <a:t> ou</a:t>
            </a:r>
            <a:r>
              <a:rPr sz="2200" b="1" dirty="0">
                <a:latin typeface="Century Gothic"/>
                <a:cs typeface="Century Gothic"/>
              </a:rPr>
              <a:t>t </a:t>
            </a:r>
            <a:r>
              <a:rPr sz="2200" b="1" spc="-20" dirty="0">
                <a:latin typeface="Century Gothic"/>
                <a:cs typeface="Century Gothic"/>
              </a:rPr>
              <a:t>o</a:t>
            </a:r>
            <a:r>
              <a:rPr sz="2200" b="1" spc="-10" dirty="0">
                <a:latin typeface="Century Gothic"/>
                <a:cs typeface="Century Gothic"/>
              </a:rPr>
              <a:t>f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four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ai</a:t>
            </a:r>
            <a:r>
              <a:rPr sz="2200" b="1" spc="-10" dirty="0">
                <a:latin typeface="Century Gothic"/>
                <a:cs typeface="Century Gothic"/>
              </a:rPr>
              <a:t>n’t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bad</a:t>
            </a:r>
            <a:r>
              <a:rPr sz="2200" b="1" dirty="0">
                <a:latin typeface="Century Gothic"/>
                <a:cs typeface="Century Gothic"/>
              </a:rPr>
              <a:t>, </a:t>
            </a:r>
            <a:r>
              <a:rPr sz="2200" b="1" spc="-5" dirty="0">
                <a:latin typeface="Century Gothic"/>
                <a:cs typeface="Century Gothic"/>
              </a:rPr>
              <a:t>bu</a:t>
            </a:r>
            <a:r>
              <a:rPr sz="2200" b="1" dirty="0">
                <a:latin typeface="Century Gothic"/>
                <a:cs typeface="Century Gothic"/>
              </a:rPr>
              <a:t>t </a:t>
            </a:r>
            <a:r>
              <a:rPr sz="2200" b="1" spc="-15" dirty="0">
                <a:latin typeface="Century Gothic"/>
                <a:cs typeface="Century Gothic"/>
              </a:rPr>
              <a:t>that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last</a:t>
            </a:r>
            <a:r>
              <a:rPr sz="2200" b="1" spc="-5" dirty="0">
                <a:latin typeface="Century Gothic"/>
                <a:cs typeface="Century Gothic"/>
              </a:rPr>
              <a:t> on</a:t>
            </a:r>
            <a:r>
              <a:rPr sz="2200" b="1" dirty="0">
                <a:latin typeface="Century Gothic"/>
                <a:cs typeface="Century Gothic"/>
              </a:rPr>
              <a:t>e </a:t>
            </a:r>
            <a:r>
              <a:rPr sz="2200" b="1" spc="-10" dirty="0">
                <a:latin typeface="Century Gothic"/>
                <a:cs typeface="Century Gothic"/>
              </a:rPr>
              <a:t>is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a</a:t>
            </a:r>
            <a:r>
              <a:rPr sz="2200" b="1" spc="270" dirty="0">
                <a:latin typeface="Century Gothic"/>
                <a:cs typeface="Century Gothic"/>
              </a:rPr>
              <a:t> </a:t>
            </a:r>
            <a:r>
              <a:rPr sz="3300" b="1" baseline="1262" dirty="0">
                <a:latin typeface="Century Gothic"/>
                <a:cs typeface="Century Gothic"/>
              </a:rPr>
              <a:t>Duesy</a:t>
            </a:r>
            <a:endParaRPr sz="3300" baseline="1262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Beamforming</a:t>
            </a:r>
            <a:r>
              <a:rPr spc="-5" dirty="0"/>
              <a:t> </a:t>
            </a:r>
            <a:r>
              <a:rPr spc="-10" dirty="0"/>
              <a:t>in</a:t>
            </a:r>
            <a:r>
              <a:rPr spc="-5" dirty="0"/>
              <a:t> 802.11ac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34" y="1341799"/>
            <a:ext cx="568134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46355" indent="-177165">
              <a:lnSpc>
                <a:spcPts val="23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Objective</a:t>
            </a:r>
            <a:r>
              <a:rPr sz="2200" b="1" spc="-10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o</a:t>
            </a:r>
            <a:r>
              <a:rPr sz="2200" b="1" spc="-10" dirty="0">
                <a:latin typeface="Century Gothic"/>
                <a:cs typeface="Century Gothic"/>
              </a:rPr>
              <a:t>f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beamformi</a:t>
            </a:r>
            <a:r>
              <a:rPr sz="2200" b="1" dirty="0">
                <a:latin typeface="Century Gothic"/>
                <a:cs typeface="Century Gothic"/>
              </a:rPr>
              <a:t>ng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is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to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stee</a:t>
            </a:r>
            <a:r>
              <a:rPr sz="2200" b="1" spc="-10" dirty="0">
                <a:latin typeface="Century Gothic"/>
                <a:cs typeface="Century Gothic"/>
              </a:rPr>
              <a:t>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the </a:t>
            </a:r>
            <a:r>
              <a:rPr sz="2200" b="1" spc="-5" dirty="0">
                <a:latin typeface="Century Gothic"/>
                <a:cs typeface="Century Gothic"/>
              </a:rPr>
              <a:t>energ</a:t>
            </a:r>
            <a:r>
              <a:rPr sz="2200" b="1" dirty="0">
                <a:latin typeface="Century Gothic"/>
                <a:cs typeface="Century Gothic"/>
              </a:rPr>
              <a:t>y </a:t>
            </a:r>
            <a:r>
              <a:rPr sz="2200" b="1" spc="-15" dirty="0">
                <a:latin typeface="Century Gothic"/>
                <a:cs typeface="Century Gothic"/>
              </a:rPr>
              <a:t>towards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particula</a:t>
            </a:r>
            <a:r>
              <a:rPr sz="2200" b="1" spc="-10" dirty="0">
                <a:latin typeface="Century Gothic"/>
                <a:cs typeface="Century Gothic"/>
              </a:rPr>
              <a:t>r</a:t>
            </a:r>
            <a:r>
              <a:rPr sz="2200" b="1" spc="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receivers</a:t>
            </a:r>
            <a:endParaRPr sz="2200">
              <a:latin typeface="Century Gothic"/>
              <a:cs typeface="Century Gothic"/>
            </a:endParaRPr>
          </a:p>
          <a:p>
            <a:pPr marL="469900" marR="855344" indent="-177800">
              <a:lnSpc>
                <a:spcPts val="2200"/>
              </a:lnSpc>
              <a:spcBef>
                <a:spcPts val="7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B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y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inc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easing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SNR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,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6F6F6F"/>
                </a:solidFill>
                <a:latin typeface="Century Gothic"/>
                <a:cs typeface="Century Gothic"/>
              </a:rPr>
              <a:t>w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can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inc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ease data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rates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04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Beamforming</a:t>
            </a:r>
            <a:r>
              <a:rPr sz="2200" b="1" spc="-5" dirty="0">
                <a:latin typeface="Century Gothic"/>
                <a:cs typeface="Century Gothic"/>
              </a:rPr>
              <a:t> ma</a:t>
            </a:r>
            <a:r>
              <a:rPr sz="2200" b="1" dirty="0">
                <a:latin typeface="Century Gothic"/>
                <a:cs typeface="Century Gothic"/>
              </a:rPr>
              <a:t>y</a:t>
            </a:r>
            <a:r>
              <a:rPr sz="2200" b="1" spc="-5" dirty="0">
                <a:latin typeface="Century Gothic"/>
                <a:cs typeface="Century Gothic"/>
              </a:rPr>
              <a:t> b</a:t>
            </a:r>
            <a:r>
              <a:rPr sz="2200" b="1" dirty="0">
                <a:latin typeface="Century Gothic"/>
                <a:cs typeface="Century Gothic"/>
              </a:rPr>
              <a:t>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explici</a:t>
            </a:r>
            <a:r>
              <a:rPr sz="2200" b="1" spc="-10" dirty="0">
                <a:latin typeface="Century Gothic"/>
                <a:cs typeface="Century Gothic"/>
              </a:rPr>
              <a:t>t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o</a:t>
            </a:r>
            <a:r>
              <a:rPr sz="2200" b="1" spc="-10" dirty="0">
                <a:latin typeface="Century Gothic"/>
                <a:cs typeface="Century Gothic"/>
              </a:rPr>
              <a:t>r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0" dirty="0">
                <a:latin typeface="Century Gothic"/>
                <a:cs typeface="Century Gothic"/>
              </a:rPr>
              <a:t>implicit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Implici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t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measu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es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b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y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infe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ence</a:t>
            </a:r>
            <a:endParaRPr sz="20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Explici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t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actua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l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measu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ement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4000500"/>
            <a:ext cx="2705100" cy="1925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7300" y="1536700"/>
            <a:ext cx="2558694" cy="366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5698" y="146050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9198" y="351790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9656" y="5917666"/>
            <a:ext cx="551643" cy="723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4918" y="5792053"/>
            <a:ext cx="3863975" cy="934719"/>
          </a:xfrm>
          <a:prstGeom prst="rect">
            <a:avLst/>
          </a:prstGeom>
          <a:ln w="253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3910" marR="104139">
              <a:lnSpc>
                <a:spcPts val="1900"/>
              </a:lnSpc>
            </a:pPr>
            <a:r>
              <a:rPr sz="1600" dirty="0">
                <a:latin typeface="Century Gothic"/>
                <a:cs typeface="Century Gothic"/>
              </a:rPr>
              <a:t>All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figu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es</a:t>
            </a:r>
            <a:r>
              <a:rPr sz="1600" spc="-5" dirty="0">
                <a:latin typeface="Century Gothic"/>
                <a:cs typeface="Century Gothic"/>
              </a:rPr>
              <a:t> f</a:t>
            </a:r>
            <a:r>
              <a:rPr sz="1600" spc="-15" dirty="0">
                <a:latin typeface="Century Gothic"/>
                <a:cs typeface="Century Gothic"/>
              </a:rPr>
              <a:t>rom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i="1" spc="-5" dirty="0">
                <a:latin typeface="Century Gothic"/>
                <a:cs typeface="Century Gothic"/>
              </a:rPr>
              <a:t>802.11ac</a:t>
            </a:r>
            <a:r>
              <a:rPr sz="1600" i="1" dirty="0">
                <a:latin typeface="Century Gothic"/>
                <a:cs typeface="Century Gothic"/>
              </a:rPr>
              <a:t>: </a:t>
            </a:r>
            <a:r>
              <a:rPr sz="1600" i="1" spc="-15" dirty="0">
                <a:latin typeface="Century Gothic"/>
                <a:cs typeface="Century Gothic"/>
              </a:rPr>
              <a:t>A</a:t>
            </a:r>
            <a:r>
              <a:rPr sz="1600" i="1" spc="-5" dirty="0">
                <a:latin typeface="Century Gothic"/>
                <a:cs typeface="Century Gothic"/>
              </a:rPr>
              <a:t> Surviva</a:t>
            </a:r>
            <a:r>
              <a:rPr sz="1600" i="1" dirty="0">
                <a:latin typeface="Century Gothic"/>
                <a:cs typeface="Century Gothic"/>
              </a:rPr>
              <a:t>l </a:t>
            </a:r>
            <a:r>
              <a:rPr sz="1600" i="1" spc="-5" dirty="0">
                <a:latin typeface="Century Gothic"/>
                <a:cs typeface="Century Gothic"/>
              </a:rPr>
              <a:t>Guid</a:t>
            </a:r>
            <a:r>
              <a:rPr sz="1600" i="1" dirty="0">
                <a:latin typeface="Century Gothic"/>
                <a:cs typeface="Century Gothic"/>
              </a:rPr>
              <a:t>e </a:t>
            </a:r>
            <a:r>
              <a:rPr sz="1600" spc="-5" dirty="0">
                <a:latin typeface="Century Gothic"/>
                <a:cs typeface="Century Gothic"/>
              </a:rPr>
              <a:t>(an</a:t>
            </a:r>
            <a:r>
              <a:rPr sz="1600" dirty="0">
                <a:latin typeface="Century Gothic"/>
                <a:cs typeface="Century Gothic"/>
              </a:rPr>
              <a:t>d used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with pe</a:t>
            </a:r>
            <a:r>
              <a:rPr sz="1600" spc="3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mission!)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65" y="252155"/>
            <a:ext cx="363347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20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doe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s </a:t>
            </a:r>
            <a:r>
              <a:rPr sz="20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al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 mean? Des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gn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ng </a:t>
            </a:r>
            <a:r>
              <a:rPr sz="20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entury Gothic"/>
                <a:cs typeface="Century Gothic"/>
              </a:rPr>
              <a:t>802.11ac Today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34" y="1313859"/>
            <a:ext cx="4689475" cy="448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23875" indent="-177165">
              <a:lnSpc>
                <a:spcPct val="796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0" dirty="0">
                <a:latin typeface="Century Gothic"/>
                <a:cs typeface="Century Gothic"/>
              </a:rPr>
              <a:t>Lots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o</a:t>
            </a:r>
            <a:r>
              <a:rPr sz="2200" b="1" spc="-10" dirty="0">
                <a:latin typeface="Century Gothic"/>
                <a:cs typeface="Century Gothic"/>
              </a:rPr>
              <a:t>f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things</a:t>
            </a:r>
            <a:r>
              <a:rPr sz="2200" b="1" spc="-5" dirty="0">
                <a:latin typeface="Century Gothic"/>
                <a:cs typeface="Century Gothic"/>
              </a:rPr>
              <a:t> ar</a:t>
            </a:r>
            <a:r>
              <a:rPr sz="2200" b="1" dirty="0">
                <a:latin typeface="Century Gothic"/>
                <a:cs typeface="Century Gothic"/>
              </a:rPr>
              <a:t>e the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same</a:t>
            </a:r>
            <a:r>
              <a:rPr sz="2200" b="1" spc="-5" dirty="0">
                <a:latin typeface="Century Gothic"/>
                <a:cs typeface="Century Gothic"/>
              </a:rPr>
              <a:t> as </a:t>
            </a:r>
            <a:r>
              <a:rPr sz="2200" b="1" dirty="0">
                <a:latin typeface="Century Gothic"/>
                <a:cs typeface="Century Gothic"/>
              </a:rPr>
              <a:t>802.11n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wi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AP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ok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today</a:t>
            </a:r>
            <a:endParaRPr sz="20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Multipath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you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friend</a:t>
            </a:r>
            <a:endParaRPr sz="20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Nope,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WEP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eally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dead</a:t>
            </a:r>
            <a:endParaRPr sz="2000">
              <a:latin typeface="Century Gothic"/>
              <a:cs typeface="Century Gothic"/>
            </a:endParaRPr>
          </a:p>
          <a:p>
            <a:pPr marL="189865" marR="231775" indent="-177165">
              <a:lnSpc>
                <a:spcPct val="79600"/>
              </a:lnSpc>
              <a:spcBef>
                <a:spcPts val="1395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802.11ac </a:t>
            </a:r>
            <a:r>
              <a:rPr sz="2200" b="1" spc="-10" dirty="0">
                <a:latin typeface="Century Gothic"/>
                <a:cs typeface="Century Gothic"/>
              </a:rPr>
              <a:t>is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abou</a:t>
            </a:r>
            <a:r>
              <a:rPr sz="2200" b="1" dirty="0">
                <a:latin typeface="Century Gothic"/>
                <a:cs typeface="Century Gothic"/>
              </a:rPr>
              <a:t>t </a:t>
            </a:r>
            <a:r>
              <a:rPr sz="2200" b="1" spc="-5" dirty="0">
                <a:latin typeface="Century Gothic"/>
                <a:cs typeface="Century Gothic"/>
              </a:rPr>
              <a:t>capacity</a:t>
            </a:r>
            <a:r>
              <a:rPr sz="2200" b="1" dirty="0">
                <a:latin typeface="Century Gothic"/>
                <a:cs typeface="Century Gothic"/>
              </a:rPr>
              <a:t>,</a:t>
            </a:r>
            <a:r>
              <a:rPr sz="2200" b="1" spc="5" dirty="0">
                <a:latin typeface="Century Gothic"/>
                <a:cs typeface="Century Gothic"/>
              </a:rPr>
              <a:t> </a:t>
            </a:r>
            <a:r>
              <a:rPr sz="2200" b="1" spc="-5" dirty="0">
                <a:latin typeface="Century Gothic"/>
                <a:cs typeface="Century Gothic"/>
              </a:rPr>
              <a:t>not coverage</a:t>
            </a:r>
            <a:endParaRPr sz="2200">
              <a:latin typeface="Century Gothic"/>
              <a:cs typeface="Century Gothic"/>
            </a:endParaRPr>
          </a:p>
          <a:p>
            <a:pPr marL="469900" marR="219075" indent="-177800">
              <a:lnSpc>
                <a:spcPct val="79200"/>
              </a:lnSpc>
              <a:spcBef>
                <a:spcPts val="795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New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install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should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use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second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(ca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t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6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) cable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for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futu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capacity</a:t>
            </a:r>
            <a:endParaRPr sz="2000">
              <a:latin typeface="Century Gothic"/>
              <a:cs typeface="Century Gothic"/>
            </a:endParaRPr>
          </a:p>
          <a:p>
            <a:pPr marL="469900" marR="762000" indent="-177800">
              <a:lnSpc>
                <a:spcPct val="79200"/>
              </a:lnSpc>
              <a:spcBef>
                <a:spcPts val="7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Impr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oved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capacity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educes</a:t>
            </a:r>
            <a:r>
              <a:rPr sz="2000" spc="-1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6F6F6F"/>
                </a:solidFill>
                <a:latin typeface="Century Gothic"/>
                <a:cs typeface="Century Gothic"/>
              </a:rPr>
              <a:t>averag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latency</a:t>
            </a:r>
            <a:endParaRPr sz="2000">
              <a:latin typeface="Century Gothic"/>
              <a:cs typeface="Century Gothic"/>
            </a:endParaRPr>
          </a:p>
          <a:p>
            <a:pPr marL="189865" marR="5080" indent="-177165">
              <a:lnSpc>
                <a:spcPts val="2200"/>
              </a:lnSpc>
              <a:spcBef>
                <a:spcPts val="130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Changes</a:t>
            </a:r>
            <a:r>
              <a:rPr sz="2200" b="1" spc="-10" dirty="0">
                <a:latin typeface="Century Gothic"/>
                <a:cs typeface="Century Gothic"/>
              </a:rPr>
              <a:t> in</a:t>
            </a:r>
            <a:r>
              <a:rPr sz="2200" b="1" spc="-5" dirty="0">
                <a:latin typeface="Century Gothic"/>
                <a:cs typeface="Century Gothic"/>
              </a:rPr>
              <a:t> capacit</a:t>
            </a:r>
            <a:r>
              <a:rPr sz="2200" b="1" dirty="0">
                <a:latin typeface="Century Gothic"/>
                <a:cs typeface="Century Gothic"/>
              </a:rPr>
              <a:t>y </a:t>
            </a:r>
            <a:r>
              <a:rPr sz="2200" b="1" spc="-5" dirty="0">
                <a:latin typeface="Century Gothic"/>
                <a:cs typeface="Century Gothic"/>
              </a:rPr>
              <a:t>chang</a:t>
            </a:r>
            <a:r>
              <a:rPr sz="2200" b="1" dirty="0">
                <a:latin typeface="Century Gothic"/>
                <a:cs typeface="Century Gothic"/>
              </a:rPr>
              <a:t>e the way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we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build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networks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6F6F6F"/>
                </a:solidFill>
                <a:latin typeface="Century Gothic"/>
                <a:cs typeface="Century Gothic"/>
              </a:rPr>
              <a:t>T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rack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 applicatio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n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demands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4617" y="1554481"/>
            <a:ext cx="3760697" cy="2011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7033" y="3824871"/>
            <a:ext cx="3531767" cy="21347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Ag</a:t>
            </a:r>
            <a:r>
              <a:rPr spc="-5" dirty="0"/>
              <a:t>en</a:t>
            </a:r>
            <a:r>
              <a:rPr dirty="0"/>
              <a:t>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9934" y="1341799"/>
            <a:ext cx="4390390" cy="294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indent="-177165">
              <a:lnSpc>
                <a:spcPct val="1000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802.11ac </a:t>
            </a:r>
            <a:r>
              <a:rPr sz="2200" b="1" spc="-15" dirty="0">
                <a:latin typeface="Century Gothic"/>
                <a:cs typeface="Century Gothic"/>
              </a:rPr>
              <a:t>history</a:t>
            </a:r>
            <a:r>
              <a:rPr sz="2200" b="1" dirty="0">
                <a:latin typeface="Century Gothic"/>
                <a:cs typeface="Century Gothic"/>
              </a:rPr>
              <a:t> &amp; </a:t>
            </a:r>
            <a:r>
              <a:rPr sz="2200" b="1" spc="-5" dirty="0">
                <a:latin typeface="Century Gothic"/>
                <a:cs typeface="Century Gothic"/>
              </a:rPr>
              <a:t>ke</a:t>
            </a:r>
            <a:r>
              <a:rPr sz="2200" b="1" dirty="0">
                <a:latin typeface="Century Gothic"/>
                <a:cs typeface="Century Gothic"/>
              </a:rPr>
              <a:t>y </a:t>
            </a:r>
            <a:r>
              <a:rPr sz="2200" b="1" spc="-15" dirty="0">
                <a:latin typeface="Century Gothic"/>
                <a:cs typeface="Century Gothic"/>
              </a:rPr>
              <a:t>features</a:t>
            </a:r>
            <a:endParaRPr sz="22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06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Wider</a:t>
            </a:r>
            <a:r>
              <a:rPr sz="2200" b="1" spc="-5" dirty="0">
                <a:latin typeface="Century Gothic"/>
                <a:cs typeface="Century Gothic"/>
              </a:rPr>
              <a:t> channels</a:t>
            </a:r>
            <a:endParaRPr sz="2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Dynami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c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bandwidt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h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sharing</a:t>
            </a:r>
            <a:endParaRPr sz="20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C84B00"/>
                </a:solidFill>
                <a:latin typeface="Arial"/>
                <a:cs typeface="Arial"/>
              </a:rPr>
              <a:t>›</a:t>
            </a:r>
            <a:r>
              <a:rPr sz="2000" spc="16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</a:t>
            </a:r>
            <a:r>
              <a:rPr sz="20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6F6F6F"/>
                </a:solidFill>
                <a:latin typeface="Century Gothic"/>
                <a:cs typeface="Century Gothic"/>
              </a:rPr>
              <a:t>planning</a:t>
            </a:r>
            <a:endParaRPr sz="20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08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spc="-15" dirty="0">
                <a:latin typeface="Century Gothic"/>
                <a:cs typeface="Century Gothic"/>
              </a:rPr>
              <a:t>Spatial</a:t>
            </a:r>
            <a:r>
              <a:rPr sz="2200" b="1" dirty="0">
                <a:latin typeface="Century Gothic"/>
                <a:cs typeface="Century Gothic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stream</a:t>
            </a:r>
            <a:r>
              <a:rPr sz="2200" b="1" spc="-5" dirty="0">
                <a:latin typeface="Century Gothic"/>
                <a:cs typeface="Century Gothic"/>
              </a:rPr>
              <a:t> expansion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00" dirty="0">
                <a:solidFill>
                  <a:srgbClr val="C84B00"/>
                </a:solidFill>
                <a:latin typeface="Arial"/>
                <a:cs typeface="Arial"/>
              </a:rPr>
              <a:t>•</a:t>
            </a:r>
            <a:r>
              <a:rPr sz="2200" spc="15" dirty="0">
                <a:solidFill>
                  <a:srgbClr val="C84B00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latin typeface="Century Gothic"/>
                <a:cs typeface="Century Gothic"/>
              </a:rPr>
              <a:t>256-QAM</a:t>
            </a:r>
            <a:endParaRPr sz="2200">
              <a:latin typeface="Century Gothic"/>
              <a:cs typeface="Century Gothic"/>
            </a:endParaRPr>
          </a:p>
          <a:p>
            <a:pPr marL="189865" indent="-177165">
              <a:lnSpc>
                <a:spcPct val="100000"/>
              </a:lnSpc>
              <a:spcBef>
                <a:spcPts val="1160"/>
              </a:spcBef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sz="2200" b="1" dirty="0">
                <a:latin typeface="Century Gothic"/>
                <a:cs typeface="Century Gothic"/>
              </a:rPr>
              <a:t>Beamforming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dirty="0">
                <a:latin typeface="Century Gothic"/>
                <a:cs typeface="Century Gothic"/>
              </a:rPr>
              <a:t>&amp;</a:t>
            </a:r>
            <a:r>
              <a:rPr sz="2200" b="1" spc="-5" dirty="0">
                <a:latin typeface="Century Gothic"/>
                <a:cs typeface="Century Gothic"/>
              </a:rPr>
              <a:t> </a:t>
            </a:r>
            <a:r>
              <a:rPr sz="2200" b="1" spc="-20" dirty="0">
                <a:latin typeface="Century Gothic"/>
                <a:cs typeface="Century Gothic"/>
              </a:rPr>
              <a:t>MU-MIMO</a:t>
            </a:r>
            <a:endParaRPr sz="2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3727" y="2229545"/>
            <a:ext cx="38449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89600"/>
              </a:lnSpc>
              <a:buClr>
                <a:srgbClr val="C84B00"/>
              </a:buClr>
              <a:buFont typeface="Arial"/>
              <a:buChar char="•"/>
              <a:tabLst>
                <a:tab pos="190500" algn="l"/>
              </a:tabLst>
            </a:pPr>
            <a:r>
              <a:rPr lang="en-US" sz="2000" b="1" dirty="0">
                <a:latin typeface="Century Gothic"/>
                <a:cs typeface="Century Gothic"/>
              </a:rPr>
              <a:t>More Details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334" y="1780565"/>
            <a:ext cx="3176607" cy="4167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1DC3E-D6B1-4D17-A209-44EC9CC0A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500" b="12963"/>
          <a:stretch/>
        </p:blipFill>
        <p:spPr>
          <a:xfrm>
            <a:off x="1143000" y="1447800"/>
            <a:ext cx="6858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33672-4005-4EEF-BAB1-BBF6B7181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3334" b="12963"/>
          <a:stretch/>
        </p:blipFill>
        <p:spPr>
          <a:xfrm>
            <a:off x="1295400" y="1447800"/>
            <a:ext cx="6781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6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8C00B-4C9F-447A-BE7D-55B6ED2F3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13333" b="12963"/>
          <a:stretch/>
        </p:blipFill>
        <p:spPr>
          <a:xfrm>
            <a:off x="1219200" y="1447800"/>
            <a:ext cx="6705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1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B834D-7F3B-4915-B1D2-F59C13A31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13333" b="12963"/>
          <a:stretch/>
        </p:blipFill>
        <p:spPr>
          <a:xfrm>
            <a:off x="1295400" y="1371600"/>
            <a:ext cx="67056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82008-CC68-4A22-9824-C73314DC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13333" b="11481"/>
          <a:stretch/>
        </p:blipFill>
        <p:spPr>
          <a:xfrm>
            <a:off x="1219200" y="857250"/>
            <a:ext cx="6705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8A6CA-B237-4481-A56D-A6307CDF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500" b="10000"/>
          <a:stretch/>
        </p:blipFill>
        <p:spPr>
          <a:xfrm>
            <a:off x="1143000" y="857250"/>
            <a:ext cx="6858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94665" y="294065"/>
            <a:ext cx="8154669" cy="46418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Ke</a:t>
            </a:r>
            <a:r>
              <a:rPr dirty="0"/>
              <a:t>y 802.11ac </a:t>
            </a:r>
            <a:r>
              <a:rPr spc="-10" dirty="0"/>
              <a:t>features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628472" y="6661721"/>
            <a:ext cx="16382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9934" y="1314377"/>
            <a:ext cx="8160384" cy="4623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indent="-421640">
              <a:lnSpc>
                <a:spcPct val="100000"/>
              </a:lnSpc>
              <a:buClr>
                <a:srgbClr val="C84B00"/>
              </a:buClr>
              <a:buFont typeface="Century Gothic"/>
              <a:buAutoNum type="arabicPeriod"/>
              <a:tabLst>
                <a:tab pos="434975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8</a:t>
            </a:r>
            <a:r>
              <a:rPr sz="2000" b="1" dirty="0">
                <a:latin typeface="Century Gothic"/>
                <a:cs typeface="Century Gothic"/>
              </a:rPr>
              <a:t>0 &amp;</a:t>
            </a:r>
            <a:r>
              <a:rPr sz="2000" b="1" spc="-5" dirty="0">
                <a:latin typeface="Century Gothic"/>
                <a:cs typeface="Century Gothic"/>
              </a:rPr>
              <a:t> 16</a:t>
            </a:r>
            <a:r>
              <a:rPr sz="2000" b="1" dirty="0">
                <a:latin typeface="Century Gothic"/>
                <a:cs typeface="Century Gothic"/>
              </a:rPr>
              <a:t>0 MHz</a:t>
            </a:r>
            <a:r>
              <a:rPr sz="2000" b="1" spc="-5" dirty="0">
                <a:latin typeface="Century Gothic"/>
                <a:cs typeface="Century Gothic"/>
              </a:rPr>
              <a:t> channels</a:t>
            </a:r>
            <a:endParaRPr sz="20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2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Highe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th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oughput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than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with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today’s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802.11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n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channels</a:t>
            </a:r>
            <a:endParaRPr sz="19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22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802.11a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c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wil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equi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mor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spectru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m</a:t>
            </a:r>
            <a:r>
              <a:rPr sz="1900" spc="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than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802.11n</a:t>
            </a:r>
            <a:endParaRPr sz="1900">
              <a:latin typeface="Century Gothic"/>
              <a:cs typeface="Century Gothic"/>
            </a:endParaRPr>
          </a:p>
          <a:p>
            <a:pPr marL="434340" indent="-421640">
              <a:lnSpc>
                <a:spcPct val="100000"/>
              </a:lnSpc>
              <a:spcBef>
                <a:spcPts val="900"/>
              </a:spcBef>
              <a:buClr>
                <a:srgbClr val="C84B00"/>
              </a:buClr>
              <a:buFont typeface="Century Gothic"/>
              <a:buAutoNum type="arabicPeriod" startAt="2"/>
              <a:tabLst>
                <a:tab pos="434975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U</a:t>
            </a:r>
            <a:r>
              <a:rPr sz="2000" b="1" dirty="0">
                <a:latin typeface="Century Gothic"/>
                <a:cs typeface="Century Gothic"/>
              </a:rPr>
              <a:t>p </a:t>
            </a:r>
            <a:r>
              <a:rPr sz="2000" b="1" spc="-10" dirty="0">
                <a:latin typeface="Century Gothic"/>
                <a:cs typeface="Century Gothic"/>
              </a:rPr>
              <a:t>to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8 </a:t>
            </a:r>
            <a:r>
              <a:rPr sz="2000" b="1" spc="-10" dirty="0">
                <a:latin typeface="Century Gothic"/>
                <a:cs typeface="Century Gothic"/>
              </a:rPr>
              <a:t>spatial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spc="-15" dirty="0">
                <a:latin typeface="Century Gothic"/>
                <a:cs typeface="Century Gothic"/>
              </a:rPr>
              <a:t>streams</a:t>
            </a:r>
            <a:endParaRPr sz="2000">
              <a:latin typeface="Century Gothic"/>
              <a:cs typeface="Century Gothic"/>
            </a:endParaRPr>
          </a:p>
          <a:p>
            <a:pPr marL="749300" marR="5080" indent="-457834">
              <a:lnSpc>
                <a:spcPts val="1900"/>
              </a:lnSpc>
              <a:spcBef>
                <a:spcPts val="60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It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may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take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som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time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befor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pr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oducts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ar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availabl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e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with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mor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 than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4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34340" algn="l"/>
              </a:tabLst>
            </a:pPr>
            <a:r>
              <a:rPr sz="2000" b="1" spc="-10" dirty="0">
                <a:solidFill>
                  <a:srgbClr val="C84B00"/>
                </a:solidFill>
                <a:latin typeface="Century Gothic"/>
                <a:cs typeface="Century Gothic"/>
              </a:rPr>
              <a:t>3.	</a:t>
            </a:r>
            <a:r>
              <a:rPr sz="2000" b="1" spc="-15" dirty="0">
                <a:latin typeface="Century Gothic"/>
                <a:cs typeface="Century Gothic"/>
              </a:rPr>
              <a:t>256-QAM</a:t>
            </a:r>
            <a:endParaRPr sz="2000">
              <a:latin typeface="Century Gothic"/>
              <a:cs typeface="Century Gothic"/>
            </a:endParaRPr>
          </a:p>
          <a:p>
            <a:pPr marL="749300" marR="93345" indent="-457834">
              <a:lnSpc>
                <a:spcPct val="78900"/>
              </a:lnSpc>
              <a:spcBef>
                <a:spcPts val="70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Adds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additiona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l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spee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shor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ranges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wher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RF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inte</a:t>
            </a:r>
            <a:r>
              <a:rPr sz="1900" spc="75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fe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ence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is low</a:t>
            </a:r>
            <a:endParaRPr sz="1900">
              <a:latin typeface="Century Gothic"/>
              <a:cs typeface="Century Gothic"/>
            </a:endParaRPr>
          </a:p>
          <a:p>
            <a:pPr marL="749300" marR="85725" indent="-457834">
              <a:lnSpc>
                <a:spcPct val="78900"/>
              </a:lnSpc>
              <a:spcBef>
                <a:spcPts val="80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High-pe</a:t>
            </a:r>
            <a:r>
              <a:rPr sz="1900" spc="75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fo</a:t>
            </a:r>
            <a:r>
              <a:rPr sz="1900" spc="4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mance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radios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ar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equi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ed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to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take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maximum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advantage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,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an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benefit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256-QA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M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wil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not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c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oss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a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building’s 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wall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34340" algn="l"/>
              </a:tabLst>
            </a:pPr>
            <a:r>
              <a:rPr sz="2000" b="1" spc="-10" dirty="0">
                <a:solidFill>
                  <a:srgbClr val="C84B00"/>
                </a:solidFill>
                <a:latin typeface="Century Gothic"/>
                <a:cs typeface="Century Gothic"/>
              </a:rPr>
              <a:t>4.	</a:t>
            </a:r>
            <a:r>
              <a:rPr sz="2000" b="1" spc="-10" dirty="0">
                <a:latin typeface="Century Gothic"/>
                <a:cs typeface="Century Gothic"/>
              </a:rPr>
              <a:t>Transmit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spc="-15" dirty="0">
                <a:latin typeface="Century Gothic"/>
                <a:cs typeface="Century Gothic"/>
              </a:rPr>
              <a:t>beamformi</a:t>
            </a:r>
            <a:r>
              <a:rPr sz="2000" b="1" dirty="0">
                <a:latin typeface="Century Gothic"/>
                <a:cs typeface="Century Gothic"/>
              </a:rPr>
              <a:t>ng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&amp;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spc="-15" dirty="0">
                <a:latin typeface="Century Gothic"/>
                <a:cs typeface="Century Gothic"/>
              </a:rPr>
              <a:t>multi-use</a:t>
            </a:r>
            <a:r>
              <a:rPr sz="2000" b="1" spc="-10" dirty="0">
                <a:latin typeface="Century Gothic"/>
                <a:cs typeface="Century Gothic"/>
              </a:rPr>
              <a:t>r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spc="-15" dirty="0">
                <a:latin typeface="Century Gothic"/>
                <a:cs typeface="Century Gothic"/>
              </a:rPr>
              <a:t>MIMO</a:t>
            </a:r>
            <a:r>
              <a:rPr sz="2000" b="1" spc="-5" dirty="0">
                <a:latin typeface="Century Gothic"/>
                <a:cs typeface="Century Gothic"/>
              </a:rPr>
              <a:t> </a:t>
            </a:r>
            <a:r>
              <a:rPr sz="2000" b="1" spc="-15" dirty="0">
                <a:latin typeface="Century Gothic"/>
                <a:cs typeface="Century Gothic"/>
              </a:rPr>
              <a:t>(MU-MIMO)</a:t>
            </a:r>
            <a:endParaRPr sz="2000">
              <a:latin typeface="Century Gothic"/>
              <a:cs typeface="Century Gothic"/>
            </a:endParaRPr>
          </a:p>
          <a:p>
            <a:pPr marL="749300" marR="760095" indent="-457834">
              <a:lnSpc>
                <a:spcPts val="1900"/>
              </a:lnSpc>
              <a:spcBef>
                <a:spcPts val="600"/>
              </a:spcBef>
              <a:tabLst>
                <a:tab pos="749300" algn="l"/>
              </a:tabLst>
            </a:pPr>
            <a:r>
              <a:rPr sz="1900" dirty="0">
                <a:solidFill>
                  <a:srgbClr val="C84B00"/>
                </a:solidFill>
                <a:latin typeface="Arial"/>
                <a:cs typeface="Arial"/>
              </a:rPr>
              <a:t>›	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MU-MIMO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drivin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g 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featu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802.11ac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,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bu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i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s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not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yet p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esent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i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n 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shippin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g </a:t>
            </a:r>
            <a:r>
              <a:rPr sz="1900" spc="-20" dirty="0">
                <a:solidFill>
                  <a:srgbClr val="6F6F6F"/>
                </a:solidFill>
                <a:latin typeface="Century Gothic"/>
                <a:cs typeface="Century Gothic"/>
              </a:rPr>
              <a:t>pr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oducts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(o</a:t>
            </a:r>
            <a:r>
              <a:rPr sz="1900" spc="-10" dirty="0">
                <a:solidFill>
                  <a:srgbClr val="6F6F6F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6F6F6F"/>
                </a:solidFill>
                <a:latin typeface="Century Gothic"/>
                <a:cs typeface="Century Gothic"/>
              </a:rPr>
              <a:t>even</a:t>
            </a:r>
            <a:r>
              <a:rPr sz="1900" spc="-5" dirty="0">
                <a:solidFill>
                  <a:srgbClr val="6F6F6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6F6F6F"/>
                </a:solidFill>
                <a:latin typeface="Century Gothic"/>
                <a:cs typeface="Century Gothic"/>
              </a:rPr>
              <a:t>chips)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3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966</Words>
  <Application>Microsoft Office PowerPoint</Application>
  <PresentationFormat>On-screen Show (4:3)</PresentationFormat>
  <Paragraphs>177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802.11ac features</vt:lpstr>
      <vt:lpstr>Major features of 802.11ac</vt:lpstr>
      <vt:lpstr>The short version: 802.11ac speeds</vt:lpstr>
      <vt:lpstr>80 &amp; 160 MHz channels</vt:lpstr>
      <vt:lpstr>Bandwidth sharing</vt:lpstr>
      <vt:lpstr>Channel Planning</vt:lpstr>
      <vt:lpstr>Spatial streams</vt:lpstr>
      <vt:lpstr>256-QAM</vt:lpstr>
      <vt:lpstr>And on to that fourth feature</vt:lpstr>
      <vt:lpstr>Beamforming in 802.11ac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Abu Turab Kazmi</cp:lastModifiedBy>
  <cp:revision>8</cp:revision>
  <dcterms:created xsi:type="dcterms:W3CDTF">2017-11-17T13:51:23Z</dcterms:created>
  <dcterms:modified xsi:type="dcterms:W3CDTF">2022-12-21T09:38:02Z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2014-06-05T00:00:00Z</vt:filetime>
  </property>
  <property fmtid="{D5CDD505-2E9C-101B-9397-08002B2CF9AE}" pid="3" name="LastSaved">
    <vt:filetime>2017-11-17T00:00:00Z</vt:filetime>
  </property>
</Properties>
</file>