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309" r:id="rId21"/>
    <p:sldId id="277" r:id="rId22"/>
    <p:sldId id="310" r:id="rId23"/>
    <p:sldId id="308" r:id="rId24"/>
    <p:sldId id="278" r:id="rId25"/>
    <p:sldId id="279" r:id="rId26"/>
    <p:sldId id="280" r:id="rId27"/>
    <p:sldId id="281" r:id="rId28"/>
    <p:sldId id="282" r:id="rId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38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7999" cy="291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29" y="-8130"/>
            <a:ext cx="4282440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524062"/>
            <a:ext cx="3915511" cy="187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2483" y="3341529"/>
            <a:ext cx="274954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‹#›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2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41237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1034177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5348" y="1021477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94" y="1072277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8848" y="462940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513734"/>
            <a:ext cx="50749" cy="520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50" y="492125"/>
            <a:ext cx="3989704" cy="628650"/>
          </a:xfrm>
          <a:custGeom>
            <a:avLst/>
            <a:gdLst/>
            <a:ahLst/>
            <a:cxnLst/>
            <a:rect l="l" t="t" r="r" b="b"/>
            <a:pathLst>
              <a:path w="3989704" h="628650">
                <a:moveTo>
                  <a:pt x="3989654" y="0"/>
                </a:moveTo>
                <a:lnTo>
                  <a:pt x="0" y="0"/>
                </a:lnTo>
                <a:lnTo>
                  <a:pt x="0" y="577380"/>
                </a:lnTo>
                <a:lnTo>
                  <a:pt x="4008" y="597104"/>
                </a:lnTo>
                <a:lnTo>
                  <a:pt x="14922" y="613257"/>
                </a:lnTo>
                <a:lnTo>
                  <a:pt x="31075" y="624171"/>
                </a:lnTo>
                <a:lnTo>
                  <a:pt x="50800" y="628180"/>
                </a:lnTo>
                <a:lnTo>
                  <a:pt x="3938854" y="628180"/>
                </a:lnTo>
                <a:lnTo>
                  <a:pt x="3958579" y="624171"/>
                </a:lnTo>
                <a:lnTo>
                  <a:pt x="3974732" y="613257"/>
                </a:lnTo>
                <a:lnTo>
                  <a:pt x="3985646" y="597104"/>
                </a:lnTo>
                <a:lnTo>
                  <a:pt x="3989654" y="577380"/>
                </a:lnTo>
                <a:lnTo>
                  <a:pt x="39896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01034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5521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4883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4756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4629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362696" y="588855"/>
            <a:ext cx="4624433" cy="279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61035" algn="ctr">
              <a:lnSpc>
                <a:spcPct val="107400"/>
              </a:lnSpc>
            </a:pPr>
            <a:r>
              <a:rPr spc="-105" dirty="0"/>
              <a:t>Internet </a:t>
            </a:r>
            <a:r>
              <a:rPr spc="-85" dirty="0"/>
              <a:t>of </a:t>
            </a:r>
            <a:r>
              <a:rPr spc="-80" dirty="0"/>
              <a:t>Things:  </a:t>
            </a:r>
            <a:r>
              <a:rPr spc="-105" dirty="0"/>
              <a:t>802.15.4, </a:t>
            </a:r>
            <a:r>
              <a:rPr spc="-35" dirty="0"/>
              <a:t>6LoWPAN, </a:t>
            </a:r>
            <a:r>
              <a:rPr spc="10" dirty="0"/>
              <a:t>RPL</a:t>
            </a:r>
            <a:endParaRPr spc="25" dirty="0"/>
          </a:p>
        </p:txBody>
      </p:sp>
      <p:sp>
        <p:nvSpPr>
          <p:cNvPr id="18" name="object 18"/>
          <p:cNvSpPr/>
          <p:nvPr/>
        </p:nvSpPr>
        <p:spPr>
          <a:xfrm>
            <a:off x="243150" y="2902746"/>
            <a:ext cx="762000" cy="266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1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70" dirty="0"/>
              <a:t>Cluster </a:t>
            </a:r>
            <a:r>
              <a:rPr spc="-110" dirty="0"/>
              <a:t>Tree</a:t>
            </a:r>
            <a:r>
              <a:rPr spc="220" dirty="0"/>
              <a:t> </a:t>
            </a:r>
            <a:r>
              <a:rPr spc="-85"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9800" y="874679"/>
            <a:ext cx="342900" cy="114300"/>
          </a:xfrm>
          <a:custGeom>
            <a:avLst/>
            <a:gdLst/>
            <a:ahLst/>
            <a:cxnLst/>
            <a:rect l="l" t="t" r="r" b="b"/>
            <a:pathLst>
              <a:path w="342900" h="114300">
                <a:moveTo>
                  <a:pt x="0" y="0"/>
                </a:moveTo>
                <a:lnTo>
                  <a:pt x="342900" y="1143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2700" y="127472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8450" y="127472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2700" y="98897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02700" y="817529"/>
            <a:ext cx="342900" cy="171450"/>
          </a:xfrm>
          <a:custGeom>
            <a:avLst/>
            <a:gdLst/>
            <a:ahLst/>
            <a:cxnLst/>
            <a:rect l="l" t="t" r="r" b="b"/>
            <a:pathLst>
              <a:path w="342900" h="171450">
                <a:moveTo>
                  <a:pt x="0" y="171450"/>
                </a:moveTo>
                <a:lnTo>
                  <a:pt x="3429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5600" y="817529"/>
            <a:ext cx="285750" cy="171450"/>
          </a:xfrm>
          <a:custGeom>
            <a:avLst/>
            <a:gdLst/>
            <a:ahLst/>
            <a:cxnLst/>
            <a:rect l="l" t="t" r="r" b="b"/>
            <a:pathLst>
              <a:path w="285750" h="171450">
                <a:moveTo>
                  <a:pt x="0" y="0"/>
                </a:moveTo>
                <a:lnTo>
                  <a:pt x="285750" y="1714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5600" y="646079"/>
            <a:ext cx="400050" cy="171450"/>
          </a:xfrm>
          <a:custGeom>
            <a:avLst/>
            <a:gdLst/>
            <a:ahLst/>
            <a:cxnLst/>
            <a:rect l="l" t="t" r="r" b="b"/>
            <a:pathLst>
              <a:path w="400050" h="171450">
                <a:moveTo>
                  <a:pt x="0" y="171450"/>
                </a:moveTo>
                <a:lnTo>
                  <a:pt x="4000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2313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7" y="77600"/>
                </a:lnTo>
                <a:lnTo>
                  <a:pt x="68945" y="68944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5" y="11829"/>
                </a:lnTo>
                <a:lnTo>
                  <a:pt x="56107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62313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5" y="68944"/>
                </a:lnTo>
                <a:lnTo>
                  <a:pt x="56107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7" y="3173"/>
                </a:lnTo>
                <a:lnTo>
                  <a:pt x="68945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5214" y="7771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7" y="3174"/>
                </a:lnTo>
                <a:lnTo>
                  <a:pt x="11830" y="11830"/>
                </a:lnTo>
                <a:lnTo>
                  <a:pt x="3174" y="24667"/>
                </a:lnTo>
                <a:lnTo>
                  <a:pt x="0" y="40386"/>
                </a:lnTo>
                <a:lnTo>
                  <a:pt x="3174" y="56104"/>
                </a:lnTo>
                <a:lnTo>
                  <a:pt x="11830" y="68941"/>
                </a:lnTo>
                <a:lnTo>
                  <a:pt x="24667" y="77597"/>
                </a:lnTo>
                <a:lnTo>
                  <a:pt x="40386" y="80772"/>
                </a:lnTo>
                <a:lnTo>
                  <a:pt x="56104" y="77597"/>
                </a:lnTo>
                <a:lnTo>
                  <a:pt x="68941" y="68941"/>
                </a:lnTo>
                <a:lnTo>
                  <a:pt x="77597" y="56104"/>
                </a:lnTo>
                <a:lnTo>
                  <a:pt x="80772" y="40386"/>
                </a:lnTo>
                <a:lnTo>
                  <a:pt x="77597" y="24667"/>
                </a:lnTo>
                <a:lnTo>
                  <a:pt x="68941" y="11830"/>
                </a:lnTo>
                <a:lnTo>
                  <a:pt x="56104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5214" y="7771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2" y="40386"/>
                </a:moveTo>
                <a:lnTo>
                  <a:pt x="77597" y="56104"/>
                </a:lnTo>
                <a:lnTo>
                  <a:pt x="68941" y="68941"/>
                </a:lnTo>
                <a:lnTo>
                  <a:pt x="56104" y="77597"/>
                </a:lnTo>
                <a:lnTo>
                  <a:pt x="40386" y="80772"/>
                </a:lnTo>
                <a:lnTo>
                  <a:pt x="24667" y="77597"/>
                </a:lnTo>
                <a:lnTo>
                  <a:pt x="11830" y="68941"/>
                </a:lnTo>
                <a:lnTo>
                  <a:pt x="3174" y="56104"/>
                </a:lnTo>
                <a:lnTo>
                  <a:pt x="0" y="40386"/>
                </a:lnTo>
                <a:lnTo>
                  <a:pt x="3174" y="24667"/>
                </a:lnTo>
                <a:lnTo>
                  <a:pt x="11830" y="11830"/>
                </a:lnTo>
                <a:lnTo>
                  <a:pt x="24667" y="3174"/>
                </a:lnTo>
                <a:lnTo>
                  <a:pt x="40386" y="0"/>
                </a:lnTo>
                <a:lnTo>
                  <a:pt x="56104" y="3174"/>
                </a:lnTo>
                <a:lnTo>
                  <a:pt x="68941" y="11830"/>
                </a:lnTo>
                <a:lnTo>
                  <a:pt x="77597" y="24667"/>
                </a:lnTo>
                <a:lnTo>
                  <a:pt x="80772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2313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7" y="77599"/>
                </a:lnTo>
                <a:lnTo>
                  <a:pt x="40387" y="80773"/>
                </a:lnTo>
                <a:lnTo>
                  <a:pt x="56107" y="77599"/>
                </a:lnTo>
                <a:lnTo>
                  <a:pt x="68945" y="68943"/>
                </a:lnTo>
                <a:lnTo>
                  <a:pt x="77600" y="56106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5" y="11830"/>
                </a:lnTo>
                <a:lnTo>
                  <a:pt x="56107" y="3174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62313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6"/>
                </a:moveTo>
                <a:lnTo>
                  <a:pt x="77600" y="56106"/>
                </a:lnTo>
                <a:lnTo>
                  <a:pt x="68945" y="68943"/>
                </a:lnTo>
                <a:lnTo>
                  <a:pt x="56107" y="77599"/>
                </a:lnTo>
                <a:lnTo>
                  <a:pt x="40387" y="80773"/>
                </a:lnTo>
                <a:lnTo>
                  <a:pt x="24667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7" y="3174"/>
                </a:lnTo>
                <a:lnTo>
                  <a:pt x="40387" y="0"/>
                </a:lnTo>
                <a:lnTo>
                  <a:pt x="56107" y="3174"/>
                </a:lnTo>
                <a:lnTo>
                  <a:pt x="68945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8063" y="123434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8" y="3173"/>
                </a:lnTo>
                <a:lnTo>
                  <a:pt x="11830" y="11829"/>
                </a:lnTo>
                <a:lnTo>
                  <a:pt x="3174" y="24667"/>
                </a:lnTo>
                <a:lnTo>
                  <a:pt x="0" y="40387"/>
                </a:lnTo>
                <a:lnTo>
                  <a:pt x="3174" y="56107"/>
                </a:lnTo>
                <a:lnTo>
                  <a:pt x="11830" y="68945"/>
                </a:lnTo>
                <a:lnTo>
                  <a:pt x="24668" y="77600"/>
                </a:lnTo>
                <a:lnTo>
                  <a:pt x="40387" y="80774"/>
                </a:lnTo>
                <a:lnTo>
                  <a:pt x="56105" y="77600"/>
                </a:lnTo>
                <a:lnTo>
                  <a:pt x="68943" y="68945"/>
                </a:lnTo>
                <a:lnTo>
                  <a:pt x="77599" y="56107"/>
                </a:lnTo>
                <a:lnTo>
                  <a:pt x="80773" y="40387"/>
                </a:lnTo>
                <a:lnTo>
                  <a:pt x="77599" y="24667"/>
                </a:lnTo>
                <a:lnTo>
                  <a:pt x="68943" y="11829"/>
                </a:lnTo>
                <a:lnTo>
                  <a:pt x="56105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48063" y="123434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3" y="40387"/>
                </a:moveTo>
                <a:lnTo>
                  <a:pt x="77599" y="56107"/>
                </a:lnTo>
                <a:lnTo>
                  <a:pt x="68943" y="68945"/>
                </a:lnTo>
                <a:lnTo>
                  <a:pt x="56105" y="77600"/>
                </a:lnTo>
                <a:lnTo>
                  <a:pt x="40387" y="80774"/>
                </a:lnTo>
                <a:lnTo>
                  <a:pt x="24668" y="77600"/>
                </a:lnTo>
                <a:lnTo>
                  <a:pt x="11830" y="68945"/>
                </a:lnTo>
                <a:lnTo>
                  <a:pt x="3174" y="56107"/>
                </a:lnTo>
                <a:lnTo>
                  <a:pt x="0" y="40387"/>
                </a:lnTo>
                <a:lnTo>
                  <a:pt x="3174" y="24667"/>
                </a:lnTo>
                <a:lnTo>
                  <a:pt x="11830" y="11829"/>
                </a:lnTo>
                <a:lnTo>
                  <a:pt x="24668" y="3173"/>
                </a:lnTo>
                <a:lnTo>
                  <a:pt x="40387" y="0"/>
                </a:lnTo>
                <a:lnTo>
                  <a:pt x="56105" y="3173"/>
                </a:lnTo>
                <a:lnTo>
                  <a:pt x="68943" y="11829"/>
                </a:lnTo>
                <a:lnTo>
                  <a:pt x="77599" y="24667"/>
                </a:lnTo>
                <a:lnTo>
                  <a:pt x="80773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90965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7" y="3174"/>
                </a:lnTo>
                <a:lnTo>
                  <a:pt x="11830" y="11830"/>
                </a:lnTo>
                <a:lnTo>
                  <a:pt x="3174" y="24667"/>
                </a:lnTo>
                <a:lnTo>
                  <a:pt x="0" y="40386"/>
                </a:lnTo>
                <a:lnTo>
                  <a:pt x="3174" y="56106"/>
                </a:lnTo>
                <a:lnTo>
                  <a:pt x="11830" y="68943"/>
                </a:lnTo>
                <a:lnTo>
                  <a:pt x="24667" y="77599"/>
                </a:lnTo>
                <a:lnTo>
                  <a:pt x="40386" y="80773"/>
                </a:lnTo>
                <a:lnTo>
                  <a:pt x="56104" y="77599"/>
                </a:lnTo>
                <a:lnTo>
                  <a:pt x="68941" y="68943"/>
                </a:lnTo>
                <a:lnTo>
                  <a:pt x="77597" y="56106"/>
                </a:lnTo>
                <a:lnTo>
                  <a:pt x="80772" y="40386"/>
                </a:lnTo>
                <a:lnTo>
                  <a:pt x="77597" y="24667"/>
                </a:lnTo>
                <a:lnTo>
                  <a:pt x="68941" y="11830"/>
                </a:lnTo>
                <a:lnTo>
                  <a:pt x="56104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0965" y="9485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2" y="40386"/>
                </a:moveTo>
                <a:lnTo>
                  <a:pt x="77597" y="56106"/>
                </a:lnTo>
                <a:lnTo>
                  <a:pt x="68941" y="68943"/>
                </a:lnTo>
                <a:lnTo>
                  <a:pt x="56104" y="77599"/>
                </a:lnTo>
                <a:lnTo>
                  <a:pt x="40386" y="80773"/>
                </a:lnTo>
                <a:lnTo>
                  <a:pt x="24667" y="77599"/>
                </a:lnTo>
                <a:lnTo>
                  <a:pt x="11830" y="68943"/>
                </a:lnTo>
                <a:lnTo>
                  <a:pt x="3174" y="56106"/>
                </a:lnTo>
                <a:lnTo>
                  <a:pt x="0" y="40386"/>
                </a:lnTo>
                <a:lnTo>
                  <a:pt x="3174" y="24667"/>
                </a:lnTo>
                <a:lnTo>
                  <a:pt x="11830" y="11830"/>
                </a:lnTo>
                <a:lnTo>
                  <a:pt x="24667" y="3174"/>
                </a:lnTo>
                <a:lnTo>
                  <a:pt x="40386" y="0"/>
                </a:lnTo>
                <a:lnTo>
                  <a:pt x="56104" y="3174"/>
                </a:lnTo>
                <a:lnTo>
                  <a:pt x="68941" y="11830"/>
                </a:lnTo>
                <a:lnTo>
                  <a:pt x="77597" y="24667"/>
                </a:lnTo>
                <a:lnTo>
                  <a:pt x="80772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5265" y="6056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6" y="0"/>
                </a:moveTo>
                <a:lnTo>
                  <a:pt x="24667" y="3174"/>
                </a:lnTo>
                <a:lnTo>
                  <a:pt x="11830" y="11830"/>
                </a:lnTo>
                <a:lnTo>
                  <a:pt x="3174" y="24667"/>
                </a:lnTo>
                <a:lnTo>
                  <a:pt x="0" y="40386"/>
                </a:lnTo>
                <a:lnTo>
                  <a:pt x="3174" y="56104"/>
                </a:lnTo>
                <a:lnTo>
                  <a:pt x="11830" y="68941"/>
                </a:lnTo>
                <a:lnTo>
                  <a:pt x="24667" y="77597"/>
                </a:lnTo>
                <a:lnTo>
                  <a:pt x="40386" y="80772"/>
                </a:lnTo>
                <a:lnTo>
                  <a:pt x="56104" y="77597"/>
                </a:lnTo>
                <a:lnTo>
                  <a:pt x="68941" y="68941"/>
                </a:lnTo>
                <a:lnTo>
                  <a:pt x="77597" y="56104"/>
                </a:lnTo>
                <a:lnTo>
                  <a:pt x="80772" y="40386"/>
                </a:lnTo>
                <a:lnTo>
                  <a:pt x="77597" y="24667"/>
                </a:lnTo>
                <a:lnTo>
                  <a:pt x="68941" y="11830"/>
                </a:lnTo>
                <a:lnTo>
                  <a:pt x="56104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5265" y="6056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2" y="40386"/>
                </a:moveTo>
                <a:lnTo>
                  <a:pt x="77597" y="56104"/>
                </a:lnTo>
                <a:lnTo>
                  <a:pt x="68941" y="68941"/>
                </a:lnTo>
                <a:lnTo>
                  <a:pt x="56104" y="77597"/>
                </a:lnTo>
                <a:lnTo>
                  <a:pt x="40386" y="80772"/>
                </a:lnTo>
                <a:lnTo>
                  <a:pt x="24667" y="77597"/>
                </a:lnTo>
                <a:lnTo>
                  <a:pt x="11830" y="68941"/>
                </a:lnTo>
                <a:lnTo>
                  <a:pt x="3174" y="56104"/>
                </a:lnTo>
                <a:lnTo>
                  <a:pt x="0" y="40386"/>
                </a:lnTo>
                <a:lnTo>
                  <a:pt x="3174" y="24667"/>
                </a:lnTo>
                <a:lnTo>
                  <a:pt x="11830" y="11830"/>
                </a:lnTo>
                <a:lnTo>
                  <a:pt x="24667" y="3174"/>
                </a:lnTo>
                <a:lnTo>
                  <a:pt x="40386" y="0"/>
                </a:lnTo>
                <a:lnTo>
                  <a:pt x="56104" y="3174"/>
                </a:lnTo>
                <a:lnTo>
                  <a:pt x="68941" y="11830"/>
                </a:lnTo>
                <a:lnTo>
                  <a:pt x="77597" y="24667"/>
                </a:lnTo>
                <a:lnTo>
                  <a:pt x="80772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33815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7" y="3173"/>
                </a:lnTo>
                <a:lnTo>
                  <a:pt x="11830" y="11829"/>
                </a:lnTo>
                <a:lnTo>
                  <a:pt x="3174" y="24667"/>
                </a:lnTo>
                <a:lnTo>
                  <a:pt x="0" y="40387"/>
                </a:lnTo>
                <a:lnTo>
                  <a:pt x="3174" y="56107"/>
                </a:lnTo>
                <a:lnTo>
                  <a:pt x="11830" y="68944"/>
                </a:lnTo>
                <a:lnTo>
                  <a:pt x="24667" y="77600"/>
                </a:lnTo>
                <a:lnTo>
                  <a:pt x="40386" y="80774"/>
                </a:lnTo>
                <a:lnTo>
                  <a:pt x="56104" y="77600"/>
                </a:lnTo>
                <a:lnTo>
                  <a:pt x="68941" y="68944"/>
                </a:lnTo>
                <a:lnTo>
                  <a:pt x="77597" y="56107"/>
                </a:lnTo>
                <a:lnTo>
                  <a:pt x="80772" y="40387"/>
                </a:lnTo>
                <a:lnTo>
                  <a:pt x="77597" y="24667"/>
                </a:lnTo>
                <a:lnTo>
                  <a:pt x="68941" y="11829"/>
                </a:lnTo>
                <a:lnTo>
                  <a:pt x="56104" y="3173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3815" y="1520092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2" y="40387"/>
                </a:moveTo>
                <a:lnTo>
                  <a:pt x="77597" y="56107"/>
                </a:lnTo>
                <a:lnTo>
                  <a:pt x="68941" y="68944"/>
                </a:lnTo>
                <a:lnTo>
                  <a:pt x="56104" y="77600"/>
                </a:lnTo>
                <a:lnTo>
                  <a:pt x="40386" y="80774"/>
                </a:lnTo>
                <a:lnTo>
                  <a:pt x="24667" y="77600"/>
                </a:lnTo>
                <a:lnTo>
                  <a:pt x="11830" y="68944"/>
                </a:lnTo>
                <a:lnTo>
                  <a:pt x="3174" y="56107"/>
                </a:lnTo>
                <a:lnTo>
                  <a:pt x="0" y="40387"/>
                </a:lnTo>
                <a:lnTo>
                  <a:pt x="3174" y="24667"/>
                </a:lnTo>
                <a:lnTo>
                  <a:pt x="11830" y="11829"/>
                </a:lnTo>
                <a:lnTo>
                  <a:pt x="24667" y="3173"/>
                </a:lnTo>
                <a:lnTo>
                  <a:pt x="40386" y="0"/>
                </a:lnTo>
                <a:lnTo>
                  <a:pt x="56104" y="3173"/>
                </a:lnTo>
                <a:lnTo>
                  <a:pt x="68941" y="11829"/>
                </a:lnTo>
                <a:lnTo>
                  <a:pt x="77597" y="24667"/>
                </a:lnTo>
                <a:lnTo>
                  <a:pt x="80772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9413" y="8342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6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4"/>
                </a:lnTo>
                <a:lnTo>
                  <a:pt x="11829" y="68941"/>
                </a:lnTo>
                <a:lnTo>
                  <a:pt x="24666" y="77597"/>
                </a:lnTo>
                <a:lnTo>
                  <a:pt x="40386" y="80772"/>
                </a:lnTo>
                <a:lnTo>
                  <a:pt x="56107" y="77597"/>
                </a:lnTo>
                <a:lnTo>
                  <a:pt x="68944" y="68941"/>
                </a:lnTo>
                <a:lnTo>
                  <a:pt x="77600" y="56104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4" y="11830"/>
                </a:lnTo>
                <a:lnTo>
                  <a:pt x="56107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9413" y="8342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6"/>
                </a:moveTo>
                <a:lnTo>
                  <a:pt x="77600" y="56104"/>
                </a:lnTo>
                <a:lnTo>
                  <a:pt x="68944" y="68941"/>
                </a:lnTo>
                <a:lnTo>
                  <a:pt x="56107" y="77597"/>
                </a:lnTo>
                <a:lnTo>
                  <a:pt x="40386" y="80772"/>
                </a:lnTo>
                <a:lnTo>
                  <a:pt x="24666" y="77597"/>
                </a:lnTo>
                <a:lnTo>
                  <a:pt x="11829" y="68941"/>
                </a:lnTo>
                <a:lnTo>
                  <a:pt x="3173" y="56104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6" y="3174"/>
                </a:lnTo>
                <a:lnTo>
                  <a:pt x="40386" y="0"/>
                </a:lnTo>
                <a:lnTo>
                  <a:pt x="56107" y="3174"/>
                </a:lnTo>
                <a:lnTo>
                  <a:pt x="68944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1869410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4" y="205512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994" y="289647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35348" y="288377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794" y="293457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48" y="191365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8" y="1964438"/>
            <a:ext cx="50749" cy="932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193" y="2099400"/>
            <a:ext cx="3989704" cy="848360"/>
          </a:xfrm>
          <a:custGeom>
            <a:avLst/>
            <a:gdLst/>
            <a:ahLst/>
            <a:cxnLst/>
            <a:rect l="l" t="t" r="r" b="b"/>
            <a:pathLst>
              <a:path w="3989704" h="848360">
                <a:moveTo>
                  <a:pt x="3989654" y="0"/>
                </a:moveTo>
                <a:lnTo>
                  <a:pt x="0" y="0"/>
                </a:lnTo>
                <a:lnTo>
                  <a:pt x="0" y="797073"/>
                </a:lnTo>
                <a:lnTo>
                  <a:pt x="4008" y="816798"/>
                </a:lnTo>
                <a:lnTo>
                  <a:pt x="14922" y="832951"/>
                </a:lnTo>
                <a:lnTo>
                  <a:pt x="31075" y="843865"/>
                </a:lnTo>
                <a:lnTo>
                  <a:pt x="50800" y="847873"/>
                </a:lnTo>
                <a:lnTo>
                  <a:pt x="3938854" y="847873"/>
                </a:lnTo>
                <a:lnTo>
                  <a:pt x="3958579" y="843865"/>
                </a:lnTo>
                <a:lnTo>
                  <a:pt x="3974732" y="832951"/>
                </a:lnTo>
                <a:lnTo>
                  <a:pt x="3985646" y="816798"/>
                </a:lnTo>
                <a:lnTo>
                  <a:pt x="3989654" y="79707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8" y="1951738"/>
            <a:ext cx="0" cy="963930"/>
          </a:xfrm>
          <a:custGeom>
            <a:avLst/>
            <a:gdLst/>
            <a:ahLst/>
            <a:cxnLst/>
            <a:rect l="l" t="t" r="r" b="b"/>
            <a:pathLst>
              <a:path h="963930">
                <a:moveTo>
                  <a:pt x="0" y="9637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19390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8" y="19263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19136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1464" y="216452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1464" y="238594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1464" y="260736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7294" y="1860558"/>
            <a:ext cx="3725545" cy="1055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Cluster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Tree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Topology</a:t>
            </a:r>
            <a:endParaRPr sz="1200">
              <a:latin typeface="Tahoma"/>
              <a:cs typeface="Tahoma"/>
            </a:endParaRPr>
          </a:p>
          <a:p>
            <a:pPr marL="309880" marR="15875">
              <a:lnSpc>
                <a:spcPct val="121100"/>
              </a:lnSpc>
              <a:spcBef>
                <a:spcPts val="30"/>
              </a:spcBef>
            </a:pPr>
            <a:r>
              <a:rPr sz="1200" spc="-55" dirty="0">
                <a:latin typeface="Tahoma"/>
                <a:cs typeface="Tahoma"/>
              </a:rPr>
              <a:t>Leafs connect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75" dirty="0">
                <a:latin typeface="Tahoma"/>
                <a:cs typeface="Tahoma"/>
              </a:rPr>
              <a:t>network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coordinators </a:t>
            </a:r>
            <a:r>
              <a:rPr sz="1200" dirty="0">
                <a:latin typeface="Tahoma"/>
                <a:cs typeface="Tahoma"/>
              </a:rPr>
              <a:t>(FFDs)  </a:t>
            </a:r>
            <a:r>
              <a:rPr sz="1200" spc="-60" dirty="0">
                <a:latin typeface="Tahoma"/>
                <a:cs typeface="Tahoma"/>
              </a:rPr>
              <a:t>One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coordinators </a:t>
            </a:r>
            <a:r>
              <a:rPr sz="1200" spc="-85" dirty="0">
                <a:latin typeface="Tahoma"/>
                <a:cs typeface="Tahoma"/>
              </a:rPr>
              <a:t>serves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 Clustered </a:t>
            </a:r>
            <a:r>
              <a:rPr sz="1200" spc="-55" dirty="0">
                <a:latin typeface="Tahoma"/>
                <a:cs typeface="Tahoma"/>
              </a:rPr>
              <a:t>star </a:t>
            </a:r>
            <a:r>
              <a:rPr sz="1200" spc="-50" dirty="0">
                <a:latin typeface="Tahoma"/>
                <a:cs typeface="Tahoma"/>
              </a:rPr>
              <a:t>topologies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40" dirty="0">
                <a:latin typeface="Tahoma"/>
                <a:cs typeface="Tahoma"/>
              </a:rPr>
              <a:t>important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case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Tahoma"/>
                <a:cs typeface="Tahoma"/>
              </a:rPr>
              <a:t>(e.g., </a:t>
            </a:r>
            <a:r>
              <a:rPr sz="1200" spc="-75" dirty="0">
                <a:latin typeface="Tahoma"/>
                <a:cs typeface="Tahoma"/>
              </a:rPr>
              <a:t>each </a:t>
            </a:r>
            <a:r>
              <a:rPr sz="1200" spc="-50" dirty="0">
                <a:latin typeface="Tahoma"/>
                <a:cs typeface="Tahoma"/>
              </a:rPr>
              <a:t>hotel </a:t>
            </a:r>
            <a:r>
              <a:rPr sz="1200" spc="-60" dirty="0">
                <a:latin typeface="Tahoma"/>
                <a:cs typeface="Tahoma"/>
              </a:rPr>
              <a:t>room </a:t>
            </a:r>
            <a:r>
              <a:rPr sz="1200" spc="-70" dirty="0">
                <a:latin typeface="Tahoma"/>
                <a:cs typeface="Tahoma"/>
              </a:rPr>
              <a:t>forms a </a:t>
            </a:r>
            <a:r>
              <a:rPr sz="1200" spc="-55" dirty="0">
                <a:latin typeface="Tahoma"/>
                <a:cs typeface="Tahoma"/>
              </a:rPr>
              <a:t>star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dirty="0">
                <a:latin typeface="Tahoma"/>
                <a:cs typeface="Tahoma"/>
              </a:rPr>
              <a:t>HVAC </a:t>
            </a:r>
            <a:r>
              <a:rPr sz="1200" spc="3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system)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75183" y="3341544"/>
            <a:ext cx="2622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10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52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105" dirty="0"/>
              <a:t>Frame</a:t>
            </a:r>
            <a:r>
              <a:rPr spc="140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15630"/>
            <a:ext cx="14179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General Frame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Format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11563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310293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15373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2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9"/>
            <a:ext cx="50749" cy="24961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43921"/>
            <a:ext cx="3989704" cy="2422525"/>
          </a:xfrm>
          <a:custGeom>
            <a:avLst/>
            <a:gdLst/>
            <a:ahLst/>
            <a:cxnLst/>
            <a:rect l="l" t="t" r="r" b="b"/>
            <a:pathLst>
              <a:path w="3989704" h="2422525">
                <a:moveTo>
                  <a:pt x="3989654" y="0"/>
                </a:moveTo>
                <a:lnTo>
                  <a:pt x="0" y="0"/>
                </a:lnTo>
                <a:lnTo>
                  <a:pt x="0" y="2371712"/>
                </a:lnTo>
                <a:lnTo>
                  <a:pt x="4008" y="2391437"/>
                </a:lnTo>
                <a:lnTo>
                  <a:pt x="14922" y="2407589"/>
                </a:lnTo>
                <a:lnTo>
                  <a:pt x="31075" y="2418504"/>
                </a:lnTo>
                <a:lnTo>
                  <a:pt x="50800" y="2422512"/>
                </a:lnTo>
                <a:lnTo>
                  <a:pt x="3938854" y="2422512"/>
                </a:lnTo>
                <a:lnTo>
                  <a:pt x="3958579" y="2418504"/>
                </a:lnTo>
                <a:lnTo>
                  <a:pt x="3974732" y="2407589"/>
                </a:lnTo>
                <a:lnTo>
                  <a:pt x="3985646" y="2391437"/>
                </a:lnTo>
                <a:lnTo>
                  <a:pt x="3989654" y="237171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9"/>
            <a:ext cx="0" cy="2527935"/>
          </a:xfrm>
          <a:custGeom>
            <a:avLst/>
            <a:gdLst/>
            <a:ahLst/>
            <a:cxnLst/>
            <a:rect l="l" t="t" r="r" b="b"/>
            <a:pathLst>
              <a:path h="2527935">
                <a:moveTo>
                  <a:pt x="0" y="252788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6794" y="1253813"/>
            <a:ext cx="3083560" cy="280670"/>
          </a:xfrm>
          <a:custGeom>
            <a:avLst/>
            <a:gdLst/>
            <a:ahLst/>
            <a:cxnLst/>
            <a:rect l="l" t="t" r="r" b="b"/>
            <a:pathLst>
              <a:path w="3083560" h="280669">
                <a:moveTo>
                  <a:pt x="0" y="0"/>
                </a:moveTo>
                <a:lnTo>
                  <a:pt x="3083025" y="2802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06952" y="775944"/>
          <a:ext cx="3559490" cy="123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4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8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1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43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0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04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211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octets:</a:t>
                      </a:r>
                      <a:r>
                        <a:rPr sz="55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0/2/8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0/2/8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variable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pPr marL="95885" marR="60325" indent="1397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control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3664" marR="38100" indent="-40005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Sequence 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number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3510" marR="11430" indent="-125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Destination 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PAN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identifier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375" marR="11430" indent="-60325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Destination 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address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3510" marR="88265" indent="-482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Source 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PAN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identifier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9375" marR="99695" indent="1651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Source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address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marR="73660" indent="28575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payload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sequence 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check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30">
                <a:tc gridSpan="13"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T w="28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1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15" dirty="0">
                          <a:latin typeface="Arial"/>
                          <a:cs typeface="Arial"/>
                        </a:rPr>
                        <a:t>bits:</a:t>
                      </a:r>
                      <a:r>
                        <a:rPr sz="55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0−2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6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7−9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10−11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12−13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14−15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pPr marL="117475" marR="102870" indent="-3556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spc="15" dirty="0">
                          <a:latin typeface="Arial"/>
                          <a:cs typeface="Arial"/>
                        </a:rPr>
                        <a:t>type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39370" indent="-635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Security  enabled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 marR="41275" indent="3302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Frame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pending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5875" marR="8255" indent="9906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Ack. 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requested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5570" marR="106045" indent="-2540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Intra  PAN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Reserved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6985" indent="-52069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Dst</a:t>
                      </a:r>
                      <a:r>
                        <a:rPr sz="55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addr 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mode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Reserved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63500" indent="-52069">
                        <a:lnSpc>
                          <a:spcPct val="133800"/>
                        </a:lnSpc>
                        <a:spcBef>
                          <a:spcPts val="95"/>
                        </a:spcBef>
                      </a:pPr>
                      <a:r>
                        <a:rPr sz="550" b="1" spc="20" dirty="0">
                          <a:latin typeface="Arial"/>
                          <a:cs typeface="Arial"/>
                        </a:rPr>
                        <a:t>Src</a:t>
                      </a:r>
                      <a:r>
                        <a:rPr sz="55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0" dirty="0">
                          <a:latin typeface="Arial"/>
                          <a:cs typeface="Arial"/>
                        </a:rPr>
                        <a:t>addr </a:t>
                      </a:r>
                      <a:r>
                        <a:rPr sz="5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25" dirty="0">
                          <a:latin typeface="Arial"/>
                          <a:cs typeface="Arial"/>
                        </a:rPr>
                        <a:t>mode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02">
                      <a:solidFill>
                        <a:srgbClr val="000000"/>
                      </a:solidFill>
                      <a:prstDash val="solid"/>
                    </a:lnL>
                    <a:lnR w="2802">
                      <a:solidFill>
                        <a:srgbClr val="000000"/>
                      </a:solidFill>
                      <a:prstDash val="solid"/>
                    </a:lnR>
                    <a:lnT w="2802">
                      <a:solidFill>
                        <a:srgbClr val="000000"/>
                      </a:solidFill>
                      <a:prstDash val="solid"/>
                    </a:lnT>
                    <a:lnB w="2802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11464" y="236471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464" y="258613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464" y="280755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464" y="302897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4626" y="2247788"/>
            <a:ext cx="3561079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9565">
              <a:lnSpc>
                <a:spcPct val="121100"/>
              </a:lnSpc>
            </a:pP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40" dirty="0">
                <a:latin typeface="Tahoma"/>
                <a:cs typeface="Tahoma"/>
              </a:rPr>
              <a:t>64-bit </a:t>
            </a:r>
            <a:r>
              <a:rPr sz="1200" spc="-75" dirty="0">
                <a:latin typeface="Tahoma"/>
                <a:cs typeface="Tahoma"/>
              </a:rPr>
              <a:t>extended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40" dirty="0">
                <a:latin typeface="Tahoma"/>
                <a:cs typeface="Tahoma"/>
              </a:rPr>
              <a:t>(globally </a:t>
            </a:r>
            <a:r>
              <a:rPr sz="1200" spc="-55" dirty="0">
                <a:latin typeface="Tahoma"/>
                <a:cs typeface="Tahoma"/>
              </a:rPr>
              <a:t>unique)  </a:t>
            </a:r>
            <a:r>
              <a:rPr sz="1200" spc="-40" dirty="0">
                <a:latin typeface="Tahoma"/>
                <a:cs typeface="Tahoma"/>
              </a:rPr>
              <a:t>16-bit </a:t>
            </a:r>
            <a:r>
              <a:rPr sz="1200" spc="-10" dirty="0">
                <a:latin typeface="Tahoma"/>
                <a:cs typeface="Tahoma"/>
              </a:rPr>
              <a:t>“short”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55" dirty="0">
                <a:latin typeface="Tahoma"/>
                <a:cs typeface="Tahoma"/>
              </a:rPr>
              <a:t>(unique </a:t>
            </a:r>
            <a:r>
              <a:rPr sz="1200" spc="-40" dirty="0">
                <a:latin typeface="Tahoma"/>
                <a:cs typeface="Tahoma"/>
              </a:rPr>
              <a:t>within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PAN)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21100"/>
              </a:lnSpc>
            </a:pPr>
            <a:r>
              <a:rPr sz="1200" spc="-30" dirty="0">
                <a:latin typeface="Tahoma"/>
                <a:cs typeface="Tahoma"/>
              </a:rPr>
              <a:t>Optional </a:t>
            </a:r>
            <a:r>
              <a:rPr sz="1200" spc="-40" dirty="0">
                <a:latin typeface="Tahoma"/>
                <a:cs typeface="Tahoma"/>
              </a:rPr>
              <a:t>16-bit </a:t>
            </a:r>
            <a:r>
              <a:rPr sz="1200" spc="-70" dirty="0">
                <a:latin typeface="Tahoma"/>
                <a:cs typeface="Tahoma"/>
              </a:rPr>
              <a:t>source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45" dirty="0">
                <a:latin typeface="Tahoma"/>
                <a:cs typeface="Tahoma"/>
              </a:rPr>
              <a:t>destination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45" dirty="0">
                <a:latin typeface="Tahoma"/>
                <a:cs typeface="Tahoma"/>
              </a:rPr>
              <a:t>identifiers  </a:t>
            </a:r>
            <a:r>
              <a:rPr sz="1200" spc="-65" dirty="0">
                <a:latin typeface="Tahoma"/>
                <a:cs typeface="Tahoma"/>
              </a:rPr>
              <a:t>max. </a:t>
            </a:r>
            <a:r>
              <a:rPr sz="1200" spc="-70" dirty="0">
                <a:latin typeface="Tahoma"/>
                <a:cs typeface="Tahoma"/>
              </a:rPr>
              <a:t>frame </a:t>
            </a:r>
            <a:r>
              <a:rPr sz="1200" spc="-60" dirty="0">
                <a:latin typeface="Tahoma"/>
                <a:cs typeface="Tahoma"/>
              </a:rPr>
              <a:t>size </a:t>
            </a:r>
            <a:r>
              <a:rPr sz="1200" spc="-75" dirty="0">
                <a:latin typeface="Tahoma"/>
                <a:cs typeface="Tahoma"/>
              </a:rPr>
              <a:t>127 </a:t>
            </a:r>
            <a:r>
              <a:rPr sz="1200" spc="-50" dirty="0">
                <a:latin typeface="Tahoma"/>
                <a:cs typeface="Tahoma"/>
              </a:rPr>
              <a:t>octets; </a:t>
            </a:r>
            <a:r>
              <a:rPr sz="1200" spc="-65" dirty="0">
                <a:latin typeface="Tahoma"/>
                <a:cs typeface="Tahoma"/>
              </a:rPr>
              <a:t>max. frame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75" dirty="0">
                <a:latin typeface="Tahoma"/>
                <a:cs typeface="Tahoma"/>
              </a:rPr>
              <a:t>25  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octets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11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105" dirty="0"/>
              <a:t>Frame</a:t>
            </a:r>
            <a:r>
              <a:rPr spc="140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89783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885136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935937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25"/>
            <a:ext cx="50749" cy="278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43"/>
            <a:ext cx="3989704" cy="205104"/>
          </a:xfrm>
          <a:custGeom>
            <a:avLst/>
            <a:gdLst/>
            <a:ahLst/>
            <a:cxnLst/>
            <a:rect l="l" t="t" r="r" b="b"/>
            <a:pathLst>
              <a:path w="3989704" h="205105">
                <a:moveTo>
                  <a:pt x="3989654" y="0"/>
                </a:moveTo>
                <a:lnTo>
                  <a:pt x="0" y="0"/>
                </a:lnTo>
                <a:lnTo>
                  <a:pt x="0" y="153893"/>
                </a:lnTo>
                <a:lnTo>
                  <a:pt x="4008" y="173618"/>
                </a:lnTo>
                <a:lnTo>
                  <a:pt x="14922" y="189771"/>
                </a:lnTo>
                <a:lnTo>
                  <a:pt x="31075" y="200685"/>
                </a:lnTo>
                <a:lnTo>
                  <a:pt x="50800" y="204693"/>
                </a:lnTo>
                <a:lnTo>
                  <a:pt x="3938854" y="204693"/>
                </a:lnTo>
                <a:lnTo>
                  <a:pt x="3958579" y="200685"/>
                </a:lnTo>
                <a:lnTo>
                  <a:pt x="3974732" y="189771"/>
                </a:lnTo>
                <a:lnTo>
                  <a:pt x="3985646" y="173618"/>
                </a:lnTo>
                <a:lnTo>
                  <a:pt x="3989654" y="15389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25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5">
                <a:moveTo>
                  <a:pt x="0" y="3100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062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3" y="1100566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4" y="127574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165738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8" y="164468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169548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144813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195607"/>
            <a:ext cx="50749" cy="461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320025"/>
            <a:ext cx="3989704" cy="388620"/>
          </a:xfrm>
          <a:custGeom>
            <a:avLst/>
            <a:gdLst/>
            <a:ahLst/>
            <a:cxnLst/>
            <a:rect l="l" t="t" r="r" b="b"/>
            <a:pathLst>
              <a:path w="3989704" h="388619">
                <a:moveTo>
                  <a:pt x="3989654" y="0"/>
                </a:moveTo>
                <a:lnTo>
                  <a:pt x="0" y="0"/>
                </a:lnTo>
                <a:lnTo>
                  <a:pt x="0" y="337357"/>
                </a:lnTo>
                <a:lnTo>
                  <a:pt x="4008" y="357082"/>
                </a:lnTo>
                <a:lnTo>
                  <a:pt x="14922" y="373235"/>
                </a:lnTo>
                <a:lnTo>
                  <a:pt x="31075" y="384149"/>
                </a:lnTo>
                <a:lnTo>
                  <a:pt x="50800" y="388158"/>
                </a:lnTo>
                <a:lnTo>
                  <a:pt x="3938854" y="388158"/>
                </a:lnTo>
                <a:lnTo>
                  <a:pt x="3958579" y="384149"/>
                </a:lnTo>
                <a:lnTo>
                  <a:pt x="3974732" y="373235"/>
                </a:lnTo>
                <a:lnTo>
                  <a:pt x="3985646" y="357082"/>
                </a:lnTo>
                <a:lnTo>
                  <a:pt x="3989654" y="3373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182907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5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1702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1575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1448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464" y="137671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193" y="1860101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194" y="2035267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9994" y="223344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5348" y="222074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794" y="227154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98848" y="190433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1955132"/>
            <a:ext cx="50749" cy="2783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193" y="2079550"/>
            <a:ext cx="3989704" cy="205104"/>
          </a:xfrm>
          <a:custGeom>
            <a:avLst/>
            <a:gdLst/>
            <a:ahLst/>
            <a:cxnLst/>
            <a:rect l="l" t="t" r="r" b="b"/>
            <a:pathLst>
              <a:path w="3989704" h="205105">
                <a:moveTo>
                  <a:pt x="3989654" y="0"/>
                </a:moveTo>
                <a:lnTo>
                  <a:pt x="0" y="0"/>
                </a:lnTo>
                <a:lnTo>
                  <a:pt x="0" y="153893"/>
                </a:lnTo>
                <a:lnTo>
                  <a:pt x="4008" y="173618"/>
                </a:lnTo>
                <a:lnTo>
                  <a:pt x="14922" y="189771"/>
                </a:lnTo>
                <a:lnTo>
                  <a:pt x="31075" y="200685"/>
                </a:lnTo>
                <a:lnTo>
                  <a:pt x="50800" y="204693"/>
                </a:lnTo>
                <a:lnTo>
                  <a:pt x="3938854" y="204693"/>
                </a:lnTo>
                <a:lnTo>
                  <a:pt x="3958579" y="200685"/>
                </a:lnTo>
                <a:lnTo>
                  <a:pt x="3974732" y="189771"/>
                </a:lnTo>
                <a:lnTo>
                  <a:pt x="3985646" y="173618"/>
                </a:lnTo>
                <a:lnTo>
                  <a:pt x="3989654" y="15389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1942432"/>
            <a:ext cx="0" cy="310515"/>
          </a:xfrm>
          <a:custGeom>
            <a:avLst/>
            <a:gdLst/>
            <a:ahLst/>
            <a:cxnLst/>
            <a:rect l="l" t="t" r="r" b="b"/>
            <a:pathLst>
              <a:path h="310514">
                <a:moveTo>
                  <a:pt x="0" y="31006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8" y="19297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848" y="19170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8848" y="19043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1464" y="213623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9193" y="2436169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9194" y="2621882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994" y="2836927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35348" y="2824228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0794" y="2875028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98848" y="2480406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98848" y="2531202"/>
            <a:ext cx="50749" cy="305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9193" y="2666164"/>
            <a:ext cx="3989704" cy="221615"/>
          </a:xfrm>
          <a:custGeom>
            <a:avLst/>
            <a:gdLst/>
            <a:ahLst/>
            <a:cxnLst/>
            <a:rect l="l" t="t" r="r" b="b"/>
            <a:pathLst>
              <a:path w="3989704" h="221614">
                <a:moveTo>
                  <a:pt x="3989654" y="0"/>
                </a:moveTo>
                <a:lnTo>
                  <a:pt x="0" y="0"/>
                </a:lnTo>
                <a:lnTo>
                  <a:pt x="0" y="170764"/>
                </a:lnTo>
                <a:lnTo>
                  <a:pt x="4008" y="190488"/>
                </a:lnTo>
                <a:lnTo>
                  <a:pt x="14922" y="206641"/>
                </a:lnTo>
                <a:lnTo>
                  <a:pt x="31075" y="217556"/>
                </a:lnTo>
                <a:lnTo>
                  <a:pt x="50800" y="221564"/>
                </a:lnTo>
                <a:lnTo>
                  <a:pt x="3938854" y="221564"/>
                </a:lnTo>
                <a:lnTo>
                  <a:pt x="3958579" y="217556"/>
                </a:lnTo>
                <a:lnTo>
                  <a:pt x="3974732" y="206641"/>
                </a:lnTo>
                <a:lnTo>
                  <a:pt x="3985646" y="190488"/>
                </a:lnTo>
                <a:lnTo>
                  <a:pt x="3989654" y="17076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8848" y="2518502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33747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98848" y="25058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98848" y="24931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98848" y="24804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1464" y="273128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47294" y="515630"/>
            <a:ext cx="3848735" cy="234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Beacon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Frames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50" dirty="0">
                <a:latin typeface="Tahoma"/>
                <a:cs typeface="Tahoma"/>
              </a:rPr>
              <a:t>Broadcasted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organize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network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Frames</a:t>
            </a:r>
            <a:endParaRPr sz="1200">
              <a:latin typeface="Tahoma"/>
              <a:cs typeface="Tahoma"/>
            </a:endParaRPr>
          </a:p>
          <a:p>
            <a:pPr marL="309880" marR="235585">
              <a:lnSpc>
                <a:spcPct val="100000"/>
              </a:lnSpc>
              <a:spcBef>
                <a:spcPts val="185"/>
              </a:spcBef>
            </a:pPr>
            <a:r>
              <a:rPr sz="1200" spc="-65" dirty="0">
                <a:latin typeface="Tahoma"/>
                <a:cs typeface="Tahoma"/>
              </a:rPr>
              <a:t>Used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association, disassociation, data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beacon  requests, </a:t>
            </a:r>
            <a:r>
              <a:rPr sz="1200" spc="-30" dirty="0">
                <a:latin typeface="Tahoma"/>
                <a:cs typeface="Tahoma"/>
              </a:rPr>
              <a:t>conflict </a:t>
            </a:r>
            <a:r>
              <a:rPr sz="1200" spc="-35" dirty="0">
                <a:latin typeface="Tahoma"/>
                <a:cs typeface="Tahoma"/>
              </a:rPr>
              <a:t>notification, </a:t>
            </a:r>
            <a:r>
              <a:rPr sz="1200" spc="-40" dirty="0">
                <a:latin typeface="Tahoma"/>
                <a:cs typeface="Tahoma"/>
              </a:rPr>
              <a:t>. .</a:t>
            </a:r>
            <a:r>
              <a:rPr sz="1200" spc="-19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Frames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45" dirty="0">
                <a:latin typeface="Tahoma"/>
                <a:cs typeface="Tahoma"/>
              </a:rPr>
              <a:t>Carrying </a:t>
            </a:r>
            <a:r>
              <a:rPr sz="1200" spc="-80" dirty="0">
                <a:latin typeface="Tahoma"/>
                <a:cs typeface="Tahoma"/>
              </a:rPr>
              <a:t>user </a:t>
            </a:r>
            <a:r>
              <a:rPr sz="1200" spc="-45" dirty="0">
                <a:latin typeface="Tahoma"/>
                <a:cs typeface="Tahoma"/>
              </a:rPr>
              <a:t>data </a:t>
            </a:r>
            <a:r>
              <a:rPr sz="1200" spc="75" dirty="0">
                <a:latin typeface="Tahoma"/>
                <a:cs typeface="Tahoma"/>
              </a:rPr>
              <a:t>— </a:t>
            </a:r>
            <a:r>
              <a:rPr sz="1200" spc="-35" dirty="0">
                <a:latin typeface="Tahoma"/>
                <a:cs typeface="Tahoma"/>
              </a:rPr>
              <a:t>this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what </a:t>
            </a:r>
            <a:r>
              <a:rPr sz="1200" spc="-125" dirty="0">
                <a:latin typeface="Tahoma"/>
                <a:cs typeface="Tahoma"/>
              </a:rPr>
              <a:t>we 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55" dirty="0">
                <a:latin typeface="Tahoma"/>
                <a:cs typeface="Tahoma"/>
              </a:rPr>
              <a:t>interested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Acknowledgement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Frames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35"/>
              </a:spcBef>
            </a:pPr>
            <a:r>
              <a:rPr sz="1200" spc="-65" dirty="0">
                <a:latin typeface="Tahoma"/>
                <a:cs typeface="Tahoma"/>
              </a:rPr>
              <a:t>Acknowledges successful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55" dirty="0">
                <a:latin typeface="Tahoma"/>
                <a:cs typeface="Tahoma"/>
              </a:rPr>
              <a:t>transmission </a:t>
            </a:r>
            <a:r>
              <a:rPr sz="1200" spc="-10" dirty="0">
                <a:latin typeface="Tahoma"/>
                <a:cs typeface="Tahoma"/>
              </a:rPr>
              <a:t>(if 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requested)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12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60" dirty="0"/>
              <a:t>Media </a:t>
            </a:r>
            <a:r>
              <a:rPr spc="-90" dirty="0"/>
              <a:t>Access</a:t>
            </a:r>
            <a:r>
              <a:rPr spc="180" dirty="0"/>
              <a:t> </a:t>
            </a:r>
            <a:r>
              <a:rPr spc="-5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34023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32753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37833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07"/>
            <a:ext cx="50749" cy="17207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35"/>
            <a:ext cx="3989704" cy="1619885"/>
          </a:xfrm>
          <a:custGeom>
            <a:avLst/>
            <a:gdLst/>
            <a:ahLst/>
            <a:cxnLst/>
            <a:rect l="l" t="t" r="r" b="b"/>
            <a:pathLst>
              <a:path w="3989704" h="1619885">
                <a:moveTo>
                  <a:pt x="3989654" y="0"/>
                </a:moveTo>
                <a:lnTo>
                  <a:pt x="0" y="0"/>
                </a:lnTo>
                <a:lnTo>
                  <a:pt x="0" y="1568894"/>
                </a:lnTo>
                <a:lnTo>
                  <a:pt x="4008" y="1588619"/>
                </a:lnTo>
                <a:lnTo>
                  <a:pt x="14922" y="1604772"/>
                </a:lnTo>
                <a:lnTo>
                  <a:pt x="31075" y="1615686"/>
                </a:lnTo>
                <a:lnTo>
                  <a:pt x="50800" y="1619694"/>
                </a:lnTo>
                <a:lnTo>
                  <a:pt x="3938854" y="1619694"/>
                </a:lnTo>
                <a:lnTo>
                  <a:pt x="3958579" y="1615686"/>
                </a:lnTo>
                <a:lnTo>
                  <a:pt x="3974732" y="1604772"/>
                </a:lnTo>
                <a:lnTo>
                  <a:pt x="3985646" y="1588619"/>
                </a:lnTo>
                <a:lnTo>
                  <a:pt x="3989654" y="156889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07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175247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58" y="105788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58" y="127931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58" y="168420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58" y="208907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solidFill>
                  <a:srgbClr val="FFFFFF"/>
                </a:solidFill>
              </a:rPr>
              <a:t>Carrier </a:t>
            </a:r>
            <a:r>
              <a:rPr spc="-80" dirty="0">
                <a:solidFill>
                  <a:srgbClr val="FFFFFF"/>
                </a:solidFill>
              </a:rPr>
              <a:t>Sense </a:t>
            </a:r>
            <a:r>
              <a:rPr spc="-20" dirty="0">
                <a:solidFill>
                  <a:srgbClr val="FFFFFF"/>
                </a:solidFill>
              </a:rPr>
              <a:t>Multiple </a:t>
            </a:r>
            <a:r>
              <a:rPr spc="-50" dirty="0">
                <a:solidFill>
                  <a:srgbClr val="FFFFFF"/>
                </a:solidFill>
              </a:rPr>
              <a:t>Access </a:t>
            </a:r>
            <a:r>
              <a:rPr spc="125" dirty="0">
                <a:solidFill>
                  <a:srgbClr val="FFFFFF"/>
                </a:solidFill>
              </a:rPr>
              <a:t>/ </a:t>
            </a:r>
            <a:r>
              <a:rPr spc="-30" dirty="0">
                <a:solidFill>
                  <a:srgbClr val="FFFFFF"/>
                </a:solidFill>
              </a:rPr>
              <a:t>Collision</a:t>
            </a:r>
            <a:r>
              <a:rPr spc="12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Avoidance</a:t>
            </a:r>
          </a:p>
          <a:p>
            <a:pPr marL="309880" marR="1400810" indent="-297815">
              <a:lnSpc>
                <a:spcPct val="121100"/>
              </a:lnSpc>
              <a:spcBef>
                <a:spcPts val="100"/>
              </a:spcBef>
            </a:pPr>
            <a:r>
              <a:rPr spc="-25" dirty="0"/>
              <a:t>Basic </a:t>
            </a:r>
            <a:r>
              <a:rPr spc="-65" dirty="0"/>
              <a:t>idea </a:t>
            </a:r>
            <a:r>
              <a:rPr spc="-50" dirty="0"/>
              <a:t>of </a:t>
            </a:r>
            <a:r>
              <a:rPr spc="-55" dirty="0"/>
              <a:t>the </a:t>
            </a:r>
            <a:r>
              <a:rPr spc="50" dirty="0"/>
              <a:t>CSMA/CA </a:t>
            </a:r>
            <a:r>
              <a:rPr spc="-55" dirty="0"/>
              <a:t>algorithm:  </a:t>
            </a:r>
            <a:r>
              <a:rPr spc="-15" dirty="0"/>
              <a:t>First </a:t>
            </a:r>
            <a:r>
              <a:rPr spc="-45" dirty="0"/>
              <a:t>wait </a:t>
            </a:r>
            <a:r>
              <a:rPr spc="-25" dirty="0"/>
              <a:t>until </a:t>
            </a:r>
            <a:r>
              <a:rPr spc="-55" dirty="0"/>
              <a:t>the </a:t>
            </a:r>
            <a:r>
              <a:rPr spc="-60" dirty="0"/>
              <a:t>channel </a:t>
            </a:r>
            <a:r>
              <a:rPr spc="-45" dirty="0"/>
              <a:t>is</a:t>
            </a:r>
            <a:r>
              <a:rPr spc="220" dirty="0"/>
              <a:t> </a:t>
            </a:r>
            <a:r>
              <a:rPr spc="-45" dirty="0"/>
              <a:t>idle.</a:t>
            </a:r>
          </a:p>
          <a:p>
            <a:pPr marL="309880" marR="190500">
              <a:lnSpc>
                <a:spcPct val="100000"/>
              </a:lnSpc>
              <a:spcBef>
                <a:spcPts val="300"/>
              </a:spcBef>
            </a:pPr>
            <a:r>
              <a:rPr spc="-50" dirty="0"/>
              <a:t>Once </a:t>
            </a:r>
            <a:r>
              <a:rPr spc="-55" dirty="0"/>
              <a:t>the </a:t>
            </a:r>
            <a:r>
              <a:rPr spc="-60" dirty="0"/>
              <a:t>channel </a:t>
            </a:r>
            <a:r>
              <a:rPr spc="-45" dirty="0"/>
              <a:t>is </a:t>
            </a:r>
            <a:r>
              <a:rPr spc="-65" dirty="0"/>
              <a:t>free, </a:t>
            </a:r>
            <a:r>
              <a:rPr spc="-40" dirty="0"/>
              <a:t>start </a:t>
            </a:r>
            <a:r>
              <a:rPr spc="-70" dirty="0"/>
              <a:t>sending </a:t>
            </a:r>
            <a:r>
              <a:rPr spc="-55" dirty="0"/>
              <a:t>the </a:t>
            </a:r>
            <a:r>
              <a:rPr spc="-50" dirty="0"/>
              <a:t>data </a:t>
            </a:r>
            <a:r>
              <a:rPr spc="-65" dirty="0"/>
              <a:t>frame  </a:t>
            </a:r>
            <a:r>
              <a:rPr spc="-45" dirty="0"/>
              <a:t>after </a:t>
            </a:r>
            <a:r>
              <a:rPr spc="-90" dirty="0"/>
              <a:t>some </a:t>
            </a:r>
            <a:r>
              <a:rPr spc="-70" dirty="0"/>
              <a:t>random </a:t>
            </a:r>
            <a:r>
              <a:rPr spc="-55" dirty="0"/>
              <a:t>backoff</a:t>
            </a:r>
            <a:r>
              <a:rPr spc="240" dirty="0"/>
              <a:t> </a:t>
            </a:r>
            <a:r>
              <a:rPr spc="-45" dirty="0"/>
              <a:t>interval.</a:t>
            </a:r>
          </a:p>
          <a:p>
            <a:pPr marL="309880" marR="202565">
              <a:lnSpc>
                <a:spcPct val="100000"/>
              </a:lnSpc>
              <a:spcBef>
                <a:spcPts val="300"/>
              </a:spcBef>
            </a:pPr>
            <a:r>
              <a:rPr spc="-60" dirty="0"/>
              <a:t>Receiver </a:t>
            </a:r>
            <a:r>
              <a:rPr spc="-75" dirty="0"/>
              <a:t>acknowledges </a:t>
            </a:r>
            <a:r>
              <a:rPr spc="-55" dirty="0"/>
              <a:t>the </a:t>
            </a:r>
            <a:r>
              <a:rPr spc="-50" dirty="0"/>
              <a:t>correct </a:t>
            </a:r>
            <a:r>
              <a:rPr spc="-55" dirty="0"/>
              <a:t>reception </a:t>
            </a:r>
            <a:r>
              <a:rPr spc="-50" dirty="0"/>
              <a:t>of </a:t>
            </a:r>
            <a:r>
              <a:rPr spc="-70" dirty="0"/>
              <a:t>a </a:t>
            </a:r>
            <a:r>
              <a:rPr spc="-50" dirty="0"/>
              <a:t>data  </a:t>
            </a:r>
            <a:r>
              <a:rPr spc="-60" dirty="0"/>
              <a:t>frame.</a:t>
            </a:r>
          </a:p>
          <a:p>
            <a:pPr marL="309880" marR="5080">
              <a:lnSpc>
                <a:spcPct val="100000"/>
              </a:lnSpc>
              <a:spcBef>
                <a:spcPts val="300"/>
              </a:spcBef>
            </a:pPr>
            <a:r>
              <a:rPr spc="-80" dirty="0"/>
              <a:t>If </a:t>
            </a:r>
            <a:r>
              <a:rPr spc="-55" dirty="0"/>
              <a:t>the </a:t>
            </a:r>
            <a:r>
              <a:rPr spc="-80" dirty="0"/>
              <a:t>sender </a:t>
            </a:r>
            <a:r>
              <a:rPr spc="-75" dirty="0"/>
              <a:t>does </a:t>
            </a:r>
            <a:r>
              <a:rPr spc="-40" dirty="0"/>
              <a:t>not </a:t>
            </a:r>
            <a:r>
              <a:rPr spc="-70" dirty="0"/>
              <a:t>receive </a:t>
            </a:r>
            <a:r>
              <a:rPr spc="-75" dirty="0"/>
              <a:t>an </a:t>
            </a:r>
            <a:r>
              <a:rPr spc="-70" dirty="0"/>
              <a:t>acknowledgement, </a:t>
            </a:r>
            <a:r>
              <a:rPr spc="-45" dirty="0"/>
              <a:t>retry </a:t>
            </a:r>
            <a:r>
              <a:rPr spc="285" dirty="0"/>
              <a:t> </a:t>
            </a:r>
            <a:r>
              <a:rPr spc="-55" dirty="0"/>
              <a:t>the </a:t>
            </a:r>
            <a:r>
              <a:rPr spc="-50" dirty="0"/>
              <a:t>data</a:t>
            </a:r>
            <a:r>
              <a:rPr spc="35" dirty="0"/>
              <a:t> </a:t>
            </a:r>
            <a:r>
              <a:rPr spc="-55" dirty="0"/>
              <a:t>transmission.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13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75" dirty="0"/>
              <a:t>Unslotted</a:t>
            </a:r>
            <a:r>
              <a:rPr spc="150" dirty="0"/>
              <a:t> </a:t>
            </a:r>
            <a:r>
              <a:rPr spc="-65" dirty="0"/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5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31114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298447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349248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3"/>
            <a:ext cx="50749" cy="6916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31"/>
            <a:ext cx="3989704" cy="618490"/>
          </a:xfrm>
          <a:custGeom>
            <a:avLst/>
            <a:gdLst/>
            <a:ahLst/>
            <a:cxnLst/>
            <a:rect l="l" t="t" r="r" b="b"/>
            <a:pathLst>
              <a:path w="3989704" h="618490">
                <a:moveTo>
                  <a:pt x="3989654" y="0"/>
                </a:moveTo>
                <a:lnTo>
                  <a:pt x="0" y="0"/>
                </a:lnTo>
                <a:lnTo>
                  <a:pt x="0" y="567216"/>
                </a:lnTo>
                <a:lnTo>
                  <a:pt x="4008" y="586941"/>
                </a:lnTo>
                <a:lnTo>
                  <a:pt x="14922" y="603093"/>
                </a:lnTo>
                <a:lnTo>
                  <a:pt x="31075" y="614008"/>
                </a:lnTo>
                <a:lnTo>
                  <a:pt x="50800" y="618016"/>
                </a:lnTo>
                <a:lnTo>
                  <a:pt x="3938854" y="618016"/>
                </a:lnTo>
                <a:lnTo>
                  <a:pt x="3958579" y="614008"/>
                </a:lnTo>
                <a:lnTo>
                  <a:pt x="3974732" y="603093"/>
                </a:lnTo>
                <a:lnTo>
                  <a:pt x="3985646" y="586941"/>
                </a:lnTo>
                <a:lnTo>
                  <a:pt x="3989654" y="567216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3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72338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905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1394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1513872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4" y="168904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55147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8" y="2538774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258957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558107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608895"/>
            <a:ext cx="50749" cy="9425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1733313"/>
            <a:ext cx="3989704" cy="869315"/>
          </a:xfrm>
          <a:custGeom>
            <a:avLst/>
            <a:gdLst/>
            <a:ahLst/>
            <a:cxnLst/>
            <a:rect l="l" t="t" r="r" b="b"/>
            <a:pathLst>
              <a:path w="3989704" h="869314">
                <a:moveTo>
                  <a:pt x="3989654" y="0"/>
                </a:moveTo>
                <a:lnTo>
                  <a:pt x="0" y="0"/>
                </a:lnTo>
                <a:lnTo>
                  <a:pt x="0" y="818160"/>
                </a:lnTo>
                <a:lnTo>
                  <a:pt x="4008" y="837885"/>
                </a:lnTo>
                <a:lnTo>
                  <a:pt x="14922" y="854038"/>
                </a:lnTo>
                <a:lnTo>
                  <a:pt x="31075" y="864952"/>
                </a:lnTo>
                <a:lnTo>
                  <a:pt x="50800" y="868961"/>
                </a:lnTo>
                <a:lnTo>
                  <a:pt x="3938854" y="868961"/>
                </a:lnTo>
                <a:lnTo>
                  <a:pt x="3958579" y="864952"/>
                </a:lnTo>
                <a:lnTo>
                  <a:pt x="3974732" y="854038"/>
                </a:lnTo>
                <a:lnTo>
                  <a:pt x="3985646" y="837885"/>
                </a:lnTo>
                <a:lnTo>
                  <a:pt x="3989654" y="81816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596195"/>
            <a:ext cx="0" cy="974725"/>
          </a:xfrm>
          <a:custGeom>
            <a:avLst/>
            <a:gdLst/>
            <a:ahLst/>
            <a:cxnLst/>
            <a:rect l="l" t="t" r="r" b="b"/>
            <a:pathLst>
              <a:path h="974725">
                <a:moveTo>
                  <a:pt x="0" y="97432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834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5707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55809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464" y="179000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01143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23285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45427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7294" y="515630"/>
            <a:ext cx="3858260" cy="206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1200" i="1" spc="-5" dirty="0">
                <a:solidFill>
                  <a:srgbClr val="FFFFFF"/>
                </a:solidFill>
                <a:latin typeface="Meiryo"/>
                <a:cs typeface="Meiryo"/>
              </a:rPr>
              <a:t>→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PAN,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1200" i="1" spc="-5" dirty="0">
                <a:solidFill>
                  <a:srgbClr val="FFFFFF"/>
                </a:solidFill>
                <a:latin typeface="Meiryo"/>
                <a:cs typeface="Meiryo"/>
              </a:rPr>
              <a:t>→</a:t>
            </a:r>
            <a:r>
              <a:rPr sz="1200" i="1" spc="55" dirty="0">
                <a:solidFill>
                  <a:srgbClr val="FFFFFF"/>
                </a:solidFill>
                <a:latin typeface="Meiryo"/>
                <a:cs typeface="Meiry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200">
              <a:latin typeface="Tahoma"/>
              <a:cs typeface="Tahoma"/>
            </a:endParaRPr>
          </a:p>
          <a:p>
            <a:pPr marL="309880" marR="210820">
              <a:lnSpc>
                <a:spcPct val="100000"/>
              </a:lnSpc>
              <a:spcBef>
                <a:spcPts val="250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sender </a:t>
            </a:r>
            <a:r>
              <a:rPr sz="1200" spc="-90" dirty="0">
                <a:latin typeface="Tahoma"/>
                <a:cs typeface="Tahoma"/>
              </a:rPr>
              <a:t>uses </a:t>
            </a:r>
            <a:r>
              <a:rPr sz="1200" spc="50" dirty="0">
                <a:latin typeface="Tahoma"/>
                <a:cs typeface="Tahoma"/>
              </a:rPr>
              <a:t>CSMA/CA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receiver </a:t>
            </a:r>
            <a:r>
              <a:rPr sz="1200" spc="-85" dirty="0">
                <a:latin typeface="Tahoma"/>
                <a:cs typeface="Tahoma"/>
              </a:rPr>
              <a:t>sends </a:t>
            </a:r>
            <a:r>
              <a:rPr sz="1200" spc="-70" dirty="0">
                <a:latin typeface="Tahoma"/>
                <a:cs typeface="Tahoma"/>
              </a:rPr>
              <a:t>an  </a:t>
            </a:r>
            <a:r>
              <a:rPr sz="1200" spc="45" dirty="0">
                <a:latin typeface="Tahoma"/>
                <a:cs typeface="Tahoma"/>
              </a:rPr>
              <a:t>ACK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requested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sender.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60" dirty="0">
                <a:latin typeface="Tahoma"/>
                <a:cs typeface="Tahoma"/>
              </a:rPr>
              <a:t>Receiver </a:t>
            </a:r>
            <a:r>
              <a:rPr sz="1200" spc="-90" dirty="0">
                <a:latin typeface="Tahoma"/>
                <a:cs typeface="Tahoma"/>
              </a:rPr>
              <a:t>needs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5" dirty="0">
                <a:latin typeface="Tahoma"/>
                <a:cs typeface="Tahoma"/>
              </a:rPr>
              <a:t>listen </a:t>
            </a:r>
            <a:r>
              <a:rPr sz="1200" spc="-50" dirty="0">
                <a:latin typeface="Tahoma"/>
                <a:cs typeface="Tahoma"/>
              </a:rPr>
              <a:t>continuously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20" dirty="0">
                <a:latin typeface="Tahoma"/>
                <a:cs typeface="Tahoma"/>
              </a:rPr>
              <a:t>can’t 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sleep.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PAN </a:t>
            </a:r>
            <a:r>
              <a:rPr sz="1200" i="1" spc="-5" dirty="0">
                <a:solidFill>
                  <a:srgbClr val="FFFFFF"/>
                </a:solidFill>
                <a:latin typeface="Meiryo"/>
                <a:cs typeface="Meiryo"/>
              </a:rPr>
              <a:t>→</a:t>
            </a:r>
            <a:r>
              <a:rPr sz="1200" i="1" spc="-100" dirty="0">
                <a:solidFill>
                  <a:srgbClr val="FFFFFF"/>
                </a:solidFill>
                <a:latin typeface="Meiryo"/>
                <a:cs typeface="Meiry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receiver </a:t>
            </a:r>
            <a:r>
              <a:rPr sz="1200" spc="-40" dirty="0">
                <a:latin typeface="Tahoma"/>
                <a:cs typeface="Tahoma"/>
              </a:rPr>
              <a:t>polls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70" dirty="0">
                <a:latin typeface="Tahoma"/>
                <a:cs typeface="Tahoma"/>
              </a:rPr>
              <a:t>whether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available.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21100"/>
              </a:lnSpc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85" dirty="0">
                <a:latin typeface="Tahoma"/>
                <a:cs typeface="Tahoma"/>
              </a:rPr>
              <a:t>sends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45" dirty="0">
                <a:latin typeface="Tahoma"/>
                <a:cs typeface="Tahoma"/>
              </a:rPr>
              <a:t>ACK </a:t>
            </a:r>
            <a:r>
              <a:rPr sz="1200" spc="-65" dirty="0">
                <a:latin typeface="Tahoma"/>
                <a:cs typeface="Tahoma"/>
              </a:rPr>
              <a:t>followed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data </a:t>
            </a:r>
            <a:r>
              <a:rPr sz="1200" spc="-60" dirty="0">
                <a:latin typeface="Tahoma"/>
                <a:cs typeface="Tahoma"/>
              </a:rPr>
              <a:t>frame.  </a:t>
            </a:r>
            <a:r>
              <a:rPr sz="1200" spc="-55" dirty="0">
                <a:latin typeface="Tahoma"/>
                <a:cs typeface="Tahoma"/>
              </a:rPr>
              <a:t>Receiving </a:t>
            </a:r>
            <a:r>
              <a:rPr sz="1200" spc="-70" dirty="0">
                <a:latin typeface="Tahoma"/>
                <a:cs typeface="Tahoma"/>
              </a:rPr>
              <a:t>node </a:t>
            </a:r>
            <a:r>
              <a:rPr sz="1200" spc="-85" dirty="0">
                <a:latin typeface="Tahoma"/>
                <a:cs typeface="Tahoma"/>
              </a:rPr>
              <a:t>sends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45" dirty="0">
                <a:latin typeface="Tahoma"/>
                <a:cs typeface="Tahoma"/>
              </a:rPr>
              <a:t>ACK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requested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sender.  </a:t>
            </a:r>
            <a:r>
              <a:rPr sz="1200" spc="-45" dirty="0">
                <a:latin typeface="Tahoma"/>
                <a:cs typeface="Tahoma"/>
              </a:rPr>
              <a:t>Coordinator </a:t>
            </a:r>
            <a:r>
              <a:rPr sz="1200" spc="-90" dirty="0">
                <a:latin typeface="Tahoma"/>
                <a:cs typeface="Tahoma"/>
              </a:rPr>
              <a:t>needs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5" dirty="0">
                <a:latin typeface="Tahoma"/>
                <a:cs typeface="Tahoma"/>
              </a:rPr>
              <a:t>listen </a:t>
            </a:r>
            <a:r>
              <a:rPr sz="1200" spc="-50" dirty="0">
                <a:latin typeface="Tahoma"/>
                <a:cs typeface="Tahoma"/>
              </a:rPr>
              <a:t>continuously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20" dirty="0">
                <a:latin typeface="Tahoma"/>
                <a:cs typeface="Tahoma"/>
              </a:rPr>
              <a:t>can’t 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sleep.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14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65" dirty="0"/>
              <a:t>Slotted</a:t>
            </a:r>
            <a:r>
              <a:rPr spc="140" dirty="0"/>
              <a:t> </a:t>
            </a:r>
            <a:r>
              <a:rPr spc="-65" dirty="0"/>
              <a:t>Mode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15630"/>
            <a:ext cx="7893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Superframes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1019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00617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299348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04428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2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4"/>
            <a:ext cx="50749" cy="23866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54457"/>
            <a:ext cx="3989704" cy="2303145"/>
          </a:xfrm>
          <a:custGeom>
            <a:avLst/>
            <a:gdLst/>
            <a:ahLst/>
            <a:cxnLst/>
            <a:rect l="l" t="t" r="r" b="b"/>
            <a:pathLst>
              <a:path w="3989704" h="2303145">
                <a:moveTo>
                  <a:pt x="3989654" y="0"/>
                </a:moveTo>
                <a:lnTo>
                  <a:pt x="0" y="0"/>
                </a:lnTo>
                <a:lnTo>
                  <a:pt x="0" y="2251722"/>
                </a:lnTo>
                <a:lnTo>
                  <a:pt x="4008" y="2271447"/>
                </a:lnTo>
                <a:lnTo>
                  <a:pt x="14922" y="2287600"/>
                </a:lnTo>
                <a:lnTo>
                  <a:pt x="31075" y="2298514"/>
                </a:lnTo>
                <a:lnTo>
                  <a:pt x="50800" y="2302523"/>
                </a:lnTo>
                <a:lnTo>
                  <a:pt x="3938854" y="2302523"/>
                </a:lnTo>
                <a:lnTo>
                  <a:pt x="3958579" y="2298514"/>
                </a:lnTo>
                <a:lnTo>
                  <a:pt x="3974732" y="2287600"/>
                </a:lnTo>
                <a:lnTo>
                  <a:pt x="3985646" y="2271447"/>
                </a:lnTo>
                <a:lnTo>
                  <a:pt x="3989654" y="225172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4"/>
            <a:ext cx="0" cy="2418715"/>
          </a:xfrm>
          <a:custGeom>
            <a:avLst/>
            <a:gdLst/>
            <a:ahLst/>
            <a:cxnLst/>
            <a:rect l="l" t="t" r="r" b="b"/>
            <a:pathLst>
              <a:path h="2418715">
                <a:moveTo>
                  <a:pt x="0" y="241843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26931" y="763162"/>
            <a:ext cx="33655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SLEEP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55089" y="94367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508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8615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96156" y="94367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6156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49682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7222" y="94367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7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7222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9074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355" y="943679"/>
            <a:ext cx="1174750" cy="0"/>
          </a:xfrm>
          <a:custGeom>
            <a:avLst/>
            <a:gdLst/>
            <a:ahLst/>
            <a:cxnLst/>
            <a:rect l="l" t="t" r="r" b="b"/>
            <a:pathLst>
              <a:path w="1174750">
                <a:moveTo>
                  <a:pt x="0" y="0"/>
                </a:moveTo>
                <a:lnTo>
                  <a:pt x="1174406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355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6754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78289" y="943679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339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8289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80" h="34290">
                <a:moveTo>
                  <a:pt x="68213" y="0"/>
                </a:moveTo>
                <a:lnTo>
                  <a:pt x="0" y="17053"/>
                </a:lnTo>
                <a:lnTo>
                  <a:pt x="68213" y="34106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3415" y="926626"/>
            <a:ext cx="68580" cy="34290"/>
          </a:xfrm>
          <a:custGeom>
            <a:avLst/>
            <a:gdLst/>
            <a:ahLst/>
            <a:cxnLst/>
            <a:rect l="l" t="t" r="r" b="b"/>
            <a:pathLst>
              <a:path w="68579" h="34290">
                <a:moveTo>
                  <a:pt x="0" y="34106"/>
                </a:moveTo>
                <a:lnTo>
                  <a:pt x="68213" y="17053"/>
                </a:lnTo>
                <a:lnTo>
                  <a:pt x="0" y="0"/>
                </a:lnTo>
              </a:path>
            </a:pathLst>
          </a:custGeom>
          <a:ln w="42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79527" y="763162"/>
            <a:ext cx="61404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GTS1  </a:t>
            </a:r>
            <a:r>
              <a:rPr sz="750" b="1" spc="35" dirty="0">
                <a:latin typeface="Arial"/>
                <a:cs typeface="Arial"/>
              </a:rPr>
              <a:t> </a:t>
            </a:r>
            <a:r>
              <a:rPr sz="750" b="1" spc="-5" dirty="0">
                <a:latin typeface="Arial"/>
                <a:cs typeface="Arial"/>
              </a:rPr>
              <a:t>GTS2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61660" y="763162"/>
            <a:ext cx="27305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GTS3</a:t>
            </a:r>
            <a:endParaRPr sz="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14829" y="763162"/>
            <a:ext cx="46799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9"/>
              </a:lnSpc>
            </a:pPr>
            <a:r>
              <a:rPr sz="750" b="1" spc="-5" dirty="0">
                <a:latin typeface="Arial"/>
                <a:cs typeface="Arial"/>
              </a:rPr>
              <a:t>CSMA/CA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08494" y="1026814"/>
          <a:ext cx="3581197" cy="25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799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CAP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CFP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INACTIVE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B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263">
                      <a:solidFill>
                        <a:srgbClr val="000000"/>
                      </a:solidFill>
                      <a:prstDash val="solid"/>
                    </a:lnL>
                    <a:lnR w="4263">
                      <a:solidFill>
                        <a:srgbClr val="000000"/>
                      </a:solidFill>
                      <a:prstDash val="solid"/>
                    </a:lnR>
                    <a:lnT w="4263">
                      <a:solidFill>
                        <a:srgbClr val="000000"/>
                      </a:solidFill>
                      <a:prstDash val="solid"/>
                    </a:lnT>
                    <a:lnB w="4263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511464" y="162979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4626" y="1551451"/>
            <a:ext cx="24466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superframe </a:t>
            </a:r>
            <a:r>
              <a:rPr sz="1200" spc="-55" dirty="0">
                <a:latin typeface="Tahoma"/>
                <a:cs typeface="Tahoma"/>
              </a:rPr>
              <a:t>consists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65" dirty="0">
                <a:latin typeface="Tahoma"/>
                <a:cs typeface="Tahoma"/>
              </a:rPr>
              <a:t>three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periods: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6168" y="1798619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85178" y="1805039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6169" y="2142770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85180" y="2149191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169" y="2486921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5180" y="2493341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1965" y="1757172"/>
            <a:ext cx="3264535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205">
              <a:lnSpc>
                <a:spcPct val="102600"/>
              </a:lnSpc>
            </a:pPr>
            <a:r>
              <a:rPr sz="1050" spc="-25" dirty="0">
                <a:latin typeface="Tahoma"/>
                <a:cs typeface="Tahoma"/>
              </a:rPr>
              <a:t>During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Contention-Access-Period </a:t>
            </a:r>
            <a:r>
              <a:rPr sz="1050" spc="25" dirty="0">
                <a:latin typeface="Tahoma"/>
                <a:cs typeface="Tahoma"/>
              </a:rPr>
              <a:t>(CAP), </a:t>
            </a:r>
            <a:r>
              <a:rPr sz="1050" spc="-40" dirty="0">
                <a:latin typeface="Tahoma"/>
                <a:cs typeface="Tahoma"/>
              </a:rPr>
              <a:t>the  </a:t>
            </a:r>
            <a:r>
              <a:rPr sz="1050" spc="-45" dirty="0">
                <a:latin typeface="Tahoma"/>
                <a:cs typeface="Tahoma"/>
              </a:rPr>
              <a:t>channel </a:t>
            </a:r>
            <a:r>
              <a:rPr sz="1050" spc="-40" dirty="0">
                <a:latin typeface="Tahoma"/>
                <a:cs typeface="Tahoma"/>
              </a:rPr>
              <a:t>can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60" dirty="0">
                <a:latin typeface="Tahoma"/>
                <a:cs typeface="Tahoma"/>
              </a:rPr>
              <a:t>accessed </a:t>
            </a:r>
            <a:r>
              <a:rPr sz="1050" spc="-45" dirty="0">
                <a:latin typeface="Tahoma"/>
                <a:cs typeface="Tahoma"/>
              </a:rPr>
              <a:t>using normal </a:t>
            </a:r>
            <a:r>
              <a:rPr sz="1050" spc="45" dirty="0">
                <a:latin typeface="Tahoma"/>
                <a:cs typeface="Tahoma"/>
              </a:rPr>
              <a:t>CSMA/CA.  </a:t>
            </a:r>
            <a:r>
              <a:rPr sz="1050" spc="-2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Contention-Free-Period </a:t>
            </a:r>
            <a:r>
              <a:rPr sz="1050" spc="30" dirty="0">
                <a:latin typeface="Tahoma"/>
                <a:cs typeface="Tahoma"/>
              </a:rPr>
              <a:t>(CFP) </a:t>
            </a:r>
            <a:r>
              <a:rPr sz="1050" spc="-60" dirty="0">
                <a:latin typeface="Tahoma"/>
                <a:cs typeface="Tahoma"/>
              </a:rPr>
              <a:t>has </a:t>
            </a:r>
            <a:r>
              <a:rPr sz="1050" spc="-50" dirty="0">
                <a:latin typeface="Tahoma"/>
                <a:cs typeface="Tahoma"/>
              </a:rPr>
              <a:t>Guaranteed  </a:t>
            </a:r>
            <a:r>
              <a:rPr sz="1050" spc="-15" dirty="0">
                <a:latin typeface="Tahoma"/>
                <a:cs typeface="Tahoma"/>
              </a:rPr>
              <a:t>Time </a:t>
            </a:r>
            <a:r>
              <a:rPr sz="1050" spc="-20" dirty="0">
                <a:latin typeface="Tahoma"/>
                <a:cs typeface="Tahoma"/>
              </a:rPr>
              <a:t>Slots </a:t>
            </a:r>
            <a:r>
              <a:rPr sz="1050" spc="15" dirty="0">
                <a:latin typeface="Tahoma"/>
                <a:cs typeface="Tahoma"/>
              </a:rPr>
              <a:t>(GTS) </a:t>
            </a:r>
            <a:r>
              <a:rPr sz="1050" spc="-55" dirty="0">
                <a:latin typeface="Tahoma"/>
                <a:cs typeface="Tahoma"/>
              </a:rPr>
              <a:t>assigned </a:t>
            </a:r>
            <a:r>
              <a:rPr sz="1050" spc="-60" dirty="0">
                <a:latin typeface="Tahoma"/>
                <a:cs typeface="Tahoma"/>
              </a:rPr>
              <a:t>by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30" dirty="0">
                <a:latin typeface="Tahoma"/>
                <a:cs typeface="Tahoma"/>
              </a:rPr>
              <a:t>PAN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each </a:t>
            </a:r>
            <a:r>
              <a:rPr sz="1050" spc="180" dirty="0">
                <a:latin typeface="Tahoma"/>
                <a:cs typeface="Tahoma"/>
              </a:rPr>
              <a:t> </a:t>
            </a:r>
            <a:r>
              <a:rPr sz="1050" spc="-50" dirty="0">
                <a:latin typeface="Tahoma"/>
                <a:cs typeface="Tahoma"/>
              </a:rPr>
              <a:t>node.</a:t>
            </a:r>
            <a:endParaRPr sz="105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050" spc="-25" dirty="0">
                <a:latin typeface="Tahoma"/>
                <a:cs typeface="Tahoma"/>
              </a:rPr>
              <a:t>During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5" dirty="0">
                <a:latin typeface="Tahoma"/>
                <a:cs typeface="Tahoma"/>
              </a:rPr>
              <a:t>Inactive-Period </a:t>
            </a:r>
            <a:r>
              <a:rPr sz="1050" spc="-10" dirty="0">
                <a:latin typeface="Tahoma"/>
                <a:cs typeface="Tahoma"/>
              </a:rPr>
              <a:t>(IP),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45" dirty="0">
                <a:latin typeface="Tahoma"/>
                <a:cs typeface="Tahoma"/>
              </a:rPr>
              <a:t>channel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30" dirty="0">
                <a:latin typeface="Tahoma"/>
                <a:cs typeface="Tahoma"/>
              </a:rPr>
              <a:t>not </a:t>
            </a:r>
            <a:r>
              <a:rPr sz="1050" spc="-65" dirty="0">
                <a:latin typeface="Tahoma"/>
                <a:cs typeface="Tahoma"/>
              </a:rPr>
              <a:t>used 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15" dirty="0">
                <a:latin typeface="Tahoma"/>
                <a:cs typeface="Tahoma"/>
              </a:rPr>
              <a:t>all </a:t>
            </a:r>
            <a:r>
              <a:rPr sz="1050" spc="-55" dirty="0">
                <a:latin typeface="Tahoma"/>
                <a:cs typeface="Tahoma"/>
              </a:rPr>
              <a:t>nodes </a:t>
            </a:r>
            <a:r>
              <a:rPr sz="1050" spc="-30" dirty="0">
                <a:latin typeface="Tahoma"/>
                <a:cs typeface="Tahoma"/>
              </a:rPr>
              <a:t>including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5" dirty="0">
                <a:latin typeface="Tahoma"/>
                <a:cs typeface="Tahoma"/>
              </a:rPr>
              <a:t>coordinator </a:t>
            </a:r>
            <a:r>
              <a:rPr sz="1050" spc="-40" dirty="0">
                <a:latin typeface="Tahoma"/>
                <a:cs typeface="Tahoma"/>
              </a:rPr>
              <a:t>can </a:t>
            </a:r>
            <a:r>
              <a:rPr sz="1050" spc="17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sleep.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1472" y="290896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44632" y="2830626"/>
            <a:ext cx="28670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40" dirty="0">
                <a:latin typeface="Tahoma"/>
                <a:cs typeface="Tahoma"/>
              </a:rPr>
              <a:t>delimits </a:t>
            </a:r>
            <a:r>
              <a:rPr sz="1200" spc="-70" dirty="0">
                <a:latin typeface="Tahoma"/>
                <a:cs typeface="Tahoma"/>
              </a:rPr>
              <a:t>superframes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beacons.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15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</a:t>
            </a:r>
            <a:r>
              <a:rPr spc="25" dirty="0"/>
              <a:t> </a:t>
            </a:r>
            <a:r>
              <a:rPr spc="-80" dirty="0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15630"/>
            <a:ext cx="10604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Services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1019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06437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3051671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10247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4"/>
            <a:ext cx="50749" cy="24448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54457"/>
            <a:ext cx="3989704" cy="2360930"/>
          </a:xfrm>
          <a:custGeom>
            <a:avLst/>
            <a:gdLst/>
            <a:ahLst/>
            <a:cxnLst/>
            <a:rect l="l" t="t" r="r" b="b"/>
            <a:pathLst>
              <a:path w="3989704" h="2360930">
                <a:moveTo>
                  <a:pt x="3989654" y="0"/>
                </a:moveTo>
                <a:lnTo>
                  <a:pt x="0" y="0"/>
                </a:lnTo>
                <a:lnTo>
                  <a:pt x="0" y="2309914"/>
                </a:lnTo>
                <a:lnTo>
                  <a:pt x="4008" y="2329638"/>
                </a:lnTo>
                <a:lnTo>
                  <a:pt x="14922" y="2345791"/>
                </a:lnTo>
                <a:lnTo>
                  <a:pt x="31075" y="2356705"/>
                </a:lnTo>
                <a:lnTo>
                  <a:pt x="50800" y="2360714"/>
                </a:lnTo>
                <a:lnTo>
                  <a:pt x="3938854" y="2360714"/>
                </a:lnTo>
                <a:lnTo>
                  <a:pt x="3958579" y="2356705"/>
                </a:lnTo>
                <a:lnTo>
                  <a:pt x="3974732" y="2345791"/>
                </a:lnTo>
                <a:lnTo>
                  <a:pt x="3985646" y="2329638"/>
                </a:lnTo>
                <a:lnTo>
                  <a:pt x="3989654" y="230991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4"/>
            <a:ext cx="0" cy="2477135"/>
          </a:xfrm>
          <a:custGeom>
            <a:avLst/>
            <a:gdLst/>
            <a:ahLst/>
            <a:cxnLst/>
            <a:rect l="l" t="t" r="r" b="b"/>
            <a:pathLst>
              <a:path h="2477135">
                <a:moveTo>
                  <a:pt x="0" y="247662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29325" y="779794"/>
          <a:ext cx="3344283" cy="1676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522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Security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Suite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15" dirty="0">
                          <a:latin typeface="Tahoma"/>
                          <a:cs typeface="Tahoma"/>
                        </a:rPr>
                        <a:t>Null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25" dirty="0">
                          <a:latin typeface="Tahoma"/>
                          <a:cs typeface="Tahoma"/>
                        </a:rPr>
                        <a:t>No 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security</a:t>
                      </a:r>
                      <a:r>
                        <a:rPr sz="12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(default)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20" dirty="0">
                          <a:latin typeface="Tahoma"/>
                          <a:cs typeface="Tahoma"/>
                        </a:rPr>
                        <a:t>AES-CTR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only,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CTR</a:t>
                      </a:r>
                      <a:r>
                        <a:rPr sz="1200" spc="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Mode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45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5" dirty="0">
                          <a:latin typeface="Tahoma"/>
                          <a:cs typeface="Tahoma"/>
                        </a:rPr>
                        <a:t>AES-CBC-MAC-128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 marR="139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BC-M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C-64  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BC-M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C-32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75" dirty="0">
                          <a:latin typeface="Tahoma"/>
                          <a:cs typeface="Tahoma"/>
                        </a:rPr>
                        <a:t>128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Tahoma"/>
                          <a:cs typeface="Tahoma"/>
                        </a:rPr>
                        <a:t>64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Tahoma"/>
                          <a:cs typeface="Tahoma"/>
                        </a:rPr>
                        <a:t>32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45"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AES-CCM-128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 marR="4768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4  AES-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250"/>
                        </a:lnSpc>
                      </a:pP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128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5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73025" marR="139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64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MAC  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Encryption </a:t>
                      </a:r>
                      <a:r>
                        <a:rPr sz="1200" spc="-70" dirty="0">
                          <a:latin typeface="Tahoma"/>
                          <a:cs typeface="Tahoma"/>
                        </a:rPr>
                        <a:t>and </a:t>
                      </a:r>
                      <a:r>
                        <a:rPr sz="1200" spc="-75" dirty="0">
                          <a:latin typeface="Tahoma"/>
                          <a:cs typeface="Tahoma"/>
                        </a:rPr>
                        <a:t>32 </a:t>
                      </a:r>
                      <a:r>
                        <a:rPr sz="1200" spc="-15" dirty="0">
                          <a:latin typeface="Tahoma"/>
                          <a:cs typeface="Tahoma"/>
                        </a:rPr>
                        <a:t>bit</a:t>
                      </a:r>
                      <a:r>
                        <a:rPr sz="1200" spc="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40" dirty="0">
                          <a:latin typeface="Tahoma"/>
                          <a:cs typeface="Tahoma"/>
                        </a:rPr>
                        <a:t>MAC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511500" y="274574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500" y="296716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4662" y="2628816"/>
            <a:ext cx="33686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1200" spc="-25" dirty="0">
                <a:latin typeface="Tahoma"/>
                <a:cs typeface="Tahoma"/>
              </a:rPr>
              <a:t>Key </a:t>
            </a:r>
            <a:r>
              <a:rPr sz="1200" spc="-75" dirty="0">
                <a:latin typeface="Tahoma"/>
                <a:cs typeface="Tahoma"/>
              </a:rPr>
              <a:t>management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65" dirty="0">
                <a:latin typeface="Tahoma"/>
                <a:cs typeface="Tahoma"/>
              </a:rPr>
              <a:t>provided </a:t>
            </a:r>
            <a:r>
              <a:rPr sz="1200" spc="-80" dirty="0">
                <a:latin typeface="Tahoma"/>
                <a:cs typeface="Tahoma"/>
              </a:rPr>
              <a:t>by </a:t>
            </a:r>
            <a:r>
              <a:rPr sz="1200" spc="-65" dirty="0">
                <a:latin typeface="Tahoma"/>
                <a:cs typeface="Tahoma"/>
              </a:rPr>
              <a:t>higher </a:t>
            </a:r>
            <a:r>
              <a:rPr sz="1200" spc="-75" dirty="0">
                <a:latin typeface="Tahoma"/>
                <a:cs typeface="Tahoma"/>
              </a:rPr>
              <a:t>layers  </a:t>
            </a:r>
            <a:r>
              <a:rPr sz="1200" spc="-60" dirty="0">
                <a:latin typeface="Tahoma"/>
                <a:cs typeface="Tahoma"/>
              </a:rPr>
              <a:t>Implementations </a:t>
            </a:r>
            <a:r>
              <a:rPr sz="1200" spc="-55" dirty="0">
                <a:latin typeface="Tahoma"/>
                <a:cs typeface="Tahoma"/>
              </a:rPr>
              <a:t>must support </a:t>
            </a:r>
            <a:r>
              <a:rPr sz="1200" spc="-5" dirty="0">
                <a:latin typeface="Tahoma"/>
                <a:cs typeface="Tahoma"/>
              </a:rPr>
              <a:t>AES-CCM-64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Null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16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IPv6 </a:t>
            </a:r>
            <a:r>
              <a:rPr spc="-114" dirty="0"/>
              <a:t>over </a:t>
            </a:r>
            <a:r>
              <a:rPr spc="-40" dirty="0"/>
              <a:t>IEEE </a:t>
            </a:r>
            <a:r>
              <a:rPr spc="-110" dirty="0"/>
              <a:t>802.15.4</a:t>
            </a:r>
            <a:r>
              <a:rPr spc="229" dirty="0"/>
              <a:t> </a:t>
            </a:r>
            <a:r>
              <a:rPr spc="-30" dirty="0"/>
              <a:t>(6LoWPAN)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010" y="518100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198" y="539370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385" y="758240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385" y="94169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2864" y="500655"/>
            <a:ext cx="313499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D6D6EF"/>
                </a:solidFill>
                <a:latin typeface="Tahoma"/>
                <a:cs typeface="Tahoma"/>
              </a:rPr>
              <a:t>IEEE</a:t>
            </a:r>
            <a:r>
              <a:rPr sz="1200" spc="-7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D6D6EF"/>
                </a:solidFill>
                <a:latin typeface="Tahoma"/>
                <a:cs typeface="Tahoma"/>
              </a:rPr>
              <a:t>802.15.4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solidFill>
                  <a:srgbClr val="CCCCCC"/>
                </a:solidFill>
                <a:latin typeface="Tahoma"/>
                <a:cs typeface="Tahoma"/>
              </a:rPr>
              <a:t>Radio </a:t>
            </a:r>
            <a:r>
              <a:rPr sz="1200" spc="-45" dirty="0">
                <a:solidFill>
                  <a:srgbClr val="CCCCCC"/>
                </a:solidFill>
                <a:latin typeface="Tahoma"/>
                <a:cs typeface="Tahoma"/>
              </a:rPr>
              <a:t>Characteristics </a:t>
            </a:r>
            <a:r>
              <a:rPr sz="1200" spc="-70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200" spc="12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CCCCCC"/>
                </a:solidFill>
                <a:latin typeface="Tahoma"/>
                <a:cs typeface="Tahoma"/>
              </a:rPr>
              <a:t>Topologies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solidFill>
                  <a:srgbClr val="CCCCCC"/>
                </a:solidFill>
                <a:latin typeface="Tahoma"/>
                <a:cs typeface="Tahoma"/>
              </a:rPr>
              <a:t>Frame </a:t>
            </a:r>
            <a:r>
              <a:rPr sz="1200" spc="-50" dirty="0">
                <a:solidFill>
                  <a:srgbClr val="CCCCCC"/>
                </a:solidFill>
                <a:latin typeface="Tahoma"/>
                <a:cs typeface="Tahoma"/>
              </a:rPr>
              <a:t>Formats, </a:t>
            </a:r>
            <a:r>
              <a:rPr sz="1200" spc="-35" dirty="0">
                <a:solidFill>
                  <a:srgbClr val="CCCCCC"/>
                </a:solidFill>
                <a:latin typeface="Tahoma"/>
                <a:cs typeface="Tahoma"/>
              </a:rPr>
              <a:t>Media </a:t>
            </a:r>
            <a:r>
              <a:rPr sz="1200" spc="-50" dirty="0">
                <a:solidFill>
                  <a:srgbClr val="CCCCCC"/>
                </a:solidFill>
                <a:latin typeface="Tahoma"/>
                <a:cs typeface="Tahoma"/>
              </a:rPr>
              <a:t>Access </a:t>
            </a:r>
            <a:r>
              <a:rPr sz="1200" spc="-30" dirty="0">
                <a:solidFill>
                  <a:srgbClr val="CCCCCC"/>
                </a:solidFill>
                <a:latin typeface="Tahoma"/>
                <a:cs typeface="Tahoma"/>
              </a:rPr>
              <a:t>Control,</a:t>
            </a:r>
            <a:r>
              <a:rPr sz="1200" spc="210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CCCCCC"/>
                </a:solidFill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010" y="1189183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198" y="1210453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AEAF7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385" y="142932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85" y="161279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2864" y="1171751"/>
            <a:ext cx="236347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IPv6 </a:t>
            </a:r>
            <a:r>
              <a:rPr sz="1200" spc="-70" dirty="0">
                <a:solidFill>
                  <a:srgbClr val="3333B2"/>
                </a:solidFill>
                <a:latin typeface="Tahoma"/>
                <a:cs typeface="Tahoma"/>
              </a:rPr>
              <a:t>over </a:t>
            </a:r>
            <a:r>
              <a:rPr sz="1200" spc="-15" dirty="0">
                <a:solidFill>
                  <a:srgbClr val="3333B2"/>
                </a:solidFill>
                <a:latin typeface="Tahoma"/>
                <a:cs typeface="Tahoma"/>
              </a:rPr>
              <a:t>IEEE </a:t>
            </a:r>
            <a:r>
              <a:rPr sz="1200" spc="-65" dirty="0">
                <a:solidFill>
                  <a:srgbClr val="3333B2"/>
                </a:solidFill>
                <a:latin typeface="Tahoma"/>
                <a:cs typeface="Tahoma"/>
              </a:rPr>
              <a:t>802.15.4</a:t>
            </a:r>
            <a:r>
              <a:rPr sz="1200" spc="10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Tahoma"/>
                <a:cs typeface="Tahoma"/>
              </a:rPr>
              <a:t>(6LoWPAN)</a:t>
            </a:r>
            <a:endParaRPr sz="1200">
              <a:latin typeface="Tahoma"/>
              <a:cs typeface="Tahoma"/>
            </a:endParaRPr>
          </a:p>
          <a:p>
            <a:pPr marL="164465" marR="25781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Header Compression  </a:t>
            </a:r>
            <a:r>
              <a:rPr sz="1200" spc="-50" dirty="0">
                <a:latin typeface="Tahoma"/>
                <a:cs typeface="Tahoma"/>
              </a:rPr>
              <a:t>Fragmentation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Reassembly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010" y="1860279"/>
            <a:ext cx="175447" cy="175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385" y="210042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385" y="228388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10" y="2531369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3198" y="2552639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8385" y="277151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385" y="295497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17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</a:t>
            </a:r>
            <a:r>
              <a:rPr spc="-65" dirty="0"/>
              <a:t> </a:t>
            </a:r>
            <a:r>
              <a:rPr spc="-4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24062"/>
            <a:ext cx="25463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Benefits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IP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over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(RFC</a:t>
            </a:r>
            <a:r>
              <a:rPr sz="1200" spc="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4919)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291761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290491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95571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507"/>
            <a:ext cx="50749" cy="22981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71335"/>
            <a:ext cx="3989704" cy="2197100"/>
          </a:xfrm>
          <a:custGeom>
            <a:avLst/>
            <a:gdLst/>
            <a:ahLst/>
            <a:cxnLst/>
            <a:rect l="l" t="t" r="r" b="b"/>
            <a:pathLst>
              <a:path w="3989704" h="2197100">
                <a:moveTo>
                  <a:pt x="3989654" y="0"/>
                </a:moveTo>
                <a:lnTo>
                  <a:pt x="0" y="0"/>
                </a:lnTo>
                <a:lnTo>
                  <a:pt x="0" y="2146274"/>
                </a:lnTo>
                <a:lnTo>
                  <a:pt x="4008" y="2165999"/>
                </a:lnTo>
                <a:lnTo>
                  <a:pt x="14922" y="2182152"/>
                </a:lnTo>
                <a:lnTo>
                  <a:pt x="31075" y="2193066"/>
                </a:lnTo>
                <a:lnTo>
                  <a:pt x="50800" y="2197074"/>
                </a:lnTo>
                <a:lnTo>
                  <a:pt x="3938854" y="2197074"/>
                </a:lnTo>
                <a:lnTo>
                  <a:pt x="3958579" y="2193066"/>
                </a:lnTo>
                <a:lnTo>
                  <a:pt x="3974732" y="2182152"/>
                </a:lnTo>
                <a:lnTo>
                  <a:pt x="3985646" y="2165999"/>
                </a:lnTo>
                <a:lnTo>
                  <a:pt x="3989654" y="214627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807"/>
            <a:ext cx="0" cy="2330450"/>
          </a:xfrm>
          <a:custGeom>
            <a:avLst/>
            <a:gdLst/>
            <a:ahLst/>
            <a:cxnLst/>
            <a:rect l="l" t="t" r="r" b="b"/>
            <a:pathLst>
              <a:path h="2330450">
                <a:moveTo>
                  <a:pt x="0" y="232985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925" y="801563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1935" y="807985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2925" y="1206439"/>
            <a:ext cx="125175" cy="1251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1935" y="1212860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2925" y="1611315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1935" y="1617737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2925" y="2016204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1935" y="2022624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2925" y="2421084"/>
            <a:ext cx="125175" cy="125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1935" y="2427504"/>
            <a:ext cx="673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83" y="3341541"/>
            <a:ext cx="2622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20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b="1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7F7F7F"/>
                </a:solidFill>
                <a:latin typeface="Arial"/>
                <a:cs typeface="Arial"/>
              </a:rPr>
              <a:t>52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626" y="755613"/>
            <a:ext cx="3616325" cy="218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pervasive </a:t>
            </a:r>
            <a:r>
              <a:rPr sz="1200" spc="-60" dirty="0">
                <a:latin typeface="Tahoma"/>
                <a:cs typeface="Tahoma"/>
              </a:rPr>
              <a:t>nature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25" dirty="0">
                <a:latin typeface="Tahoma"/>
                <a:cs typeface="Tahoma"/>
              </a:rPr>
              <a:t>IP </a:t>
            </a:r>
            <a:r>
              <a:rPr sz="1200" spc="-75" dirty="0">
                <a:latin typeface="Tahoma"/>
                <a:cs typeface="Tahoma"/>
              </a:rPr>
              <a:t>networks </a:t>
            </a:r>
            <a:r>
              <a:rPr sz="1200" spc="-60" dirty="0">
                <a:latin typeface="Tahoma"/>
                <a:cs typeface="Tahoma"/>
              </a:rPr>
              <a:t>allows </a:t>
            </a:r>
            <a:r>
              <a:rPr sz="1200" spc="-90" dirty="0">
                <a:latin typeface="Tahoma"/>
                <a:cs typeface="Tahoma"/>
              </a:rPr>
              <a:t>use </a:t>
            </a:r>
            <a:r>
              <a:rPr sz="1200" spc="-50" dirty="0">
                <a:latin typeface="Tahoma"/>
                <a:cs typeface="Tahoma"/>
              </a:rPr>
              <a:t>of existing  </a:t>
            </a:r>
            <a:r>
              <a:rPr sz="1200" spc="-45" dirty="0">
                <a:latin typeface="Tahoma"/>
                <a:cs typeface="Tahoma"/>
              </a:rPr>
              <a:t>infrastructure.</a:t>
            </a:r>
            <a:endParaRPr sz="1200">
              <a:latin typeface="Tahoma"/>
              <a:cs typeface="Tahoma"/>
            </a:endParaRPr>
          </a:p>
          <a:p>
            <a:pPr marL="12700" marR="126364">
              <a:lnSpc>
                <a:spcPct val="100000"/>
              </a:lnSpc>
              <a:spcBef>
                <a:spcPts val="300"/>
              </a:spcBef>
            </a:pPr>
            <a:r>
              <a:rPr sz="1200" spc="-65" dirty="0">
                <a:latin typeface="Tahoma"/>
                <a:cs typeface="Tahoma"/>
              </a:rPr>
              <a:t>IP-based </a:t>
            </a:r>
            <a:r>
              <a:rPr sz="1200" spc="-60" dirty="0">
                <a:latin typeface="Tahoma"/>
                <a:cs typeface="Tahoma"/>
              </a:rPr>
              <a:t>technologies already </a:t>
            </a:r>
            <a:r>
              <a:rPr sz="1200" spc="-50" dirty="0">
                <a:latin typeface="Tahoma"/>
                <a:cs typeface="Tahoma"/>
              </a:rPr>
              <a:t>exist,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65" dirty="0">
                <a:latin typeface="Tahoma"/>
                <a:cs typeface="Tahoma"/>
              </a:rPr>
              <a:t>well-known, </a:t>
            </a:r>
            <a:r>
              <a:rPr sz="1200" spc="-70" dirty="0">
                <a:latin typeface="Tahoma"/>
                <a:cs typeface="Tahoma"/>
              </a:rPr>
              <a:t>and  </a:t>
            </a:r>
            <a:r>
              <a:rPr sz="1200" spc="-75" dirty="0">
                <a:latin typeface="Tahoma"/>
                <a:cs typeface="Tahoma"/>
              </a:rPr>
              <a:t>proven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working.</a:t>
            </a:r>
            <a:endParaRPr sz="1200">
              <a:latin typeface="Tahoma"/>
              <a:cs typeface="Tahoma"/>
            </a:endParaRPr>
          </a:p>
          <a:p>
            <a:pPr marL="12700" marR="523875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latin typeface="Tahoma"/>
                <a:cs typeface="Tahoma"/>
              </a:rPr>
              <a:t>Open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0" dirty="0">
                <a:latin typeface="Tahoma"/>
                <a:cs typeface="Tahoma"/>
              </a:rPr>
              <a:t>freely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45" dirty="0">
                <a:latin typeface="Tahoma"/>
                <a:cs typeface="Tahoma"/>
              </a:rPr>
              <a:t>specifications </a:t>
            </a:r>
            <a:r>
              <a:rPr sz="1200" spc="-65" dirty="0">
                <a:latin typeface="Tahoma"/>
                <a:cs typeface="Tahoma"/>
              </a:rPr>
              <a:t>vs. closed  </a:t>
            </a:r>
            <a:r>
              <a:rPr sz="1200" spc="-60" dirty="0">
                <a:latin typeface="Tahoma"/>
                <a:cs typeface="Tahoma"/>
              </a:rPr>
              <a:t>proprietary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solutions.</a:t>
            </a:r>
            <a:endParaRPr sz="1200">
              <a:latin typeface="Tahoma"/>
              <a:cs typeface="Tahoma"/>
            </a:endParaRPr>
          </a:p>
          <a:p>
            <a:pPr marL="12700" marR="10795">
              <a:lnSpc>
                <a:spcPct val="100000"/>
              </a:lnSpc>
              <a:spcBef>
                <a:spcPts val="300"/>
              </a:spcBef>
            </a:pPr>
            <a:r>
              <a:rPr sz="1200" spc="-40" dirty="0">
                <a:latin typeface="Tahoma"/>
                <a:cs typeface="Tahoma"/>
              </a:rPr>
              <a:t>Tools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diagnostics, </a:t>
            </a:r>
            <a:r>
              <a:rPr sz="1200" spc="-75" dirty="0">
                <a:latin typeface="Tahoma"/>
                <a:cs typeface="Tahoma"/>
              </a:rPr>
              <a:t>management,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0" dirty="0">
                <a:latin typeface="Tahoma"/>
                <a:cs typeface="Tahoma"/>
              </a:rPr>
              <a:t>commissioning </a:t>
            </a:r>
            <a:r>
              <a:rPr sz="1200" spc="-50" dirty="0">
                <a:latin typeface="Tahoma"/>
                <a:cs typeface="Tahoma"/>
              </a:rPr>
              <a:t>of  </a:t>
            </a:r>
            <a:r>
              <a:rPr sz="1200" spc="-25" dirty="0">
                <a:latin typeface="Tahoma"/>
                <a:cs typeface="Tahoma"/>
              </a:rPr>
              <a:t>IP </a:t>
            </a:r>
            <a:r>
              <a:rPr sz="1200" spc="-75" dirty="0">
                <a:latin typeface="Tahoma"/>
                <a:cs typeface="Tahoma"/>
              </a:rPr>
              <a:t>networks </a:t>
            </a:r>
            <a:r>
              <a:rPr sz="1200" spc="-60" dirty="0">
                <a:latin typeface="Tahoma"/>
                <a:cs typeface="Tahoma"/>
              </a:rPr>
              <a:t>already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exist.</a:t>
            </a:r>
            <a:endParaRPr sz="1200">
              <a:latin typeface="Tahoma"/>
              <a:cs typeface="Tahoma"/>
            </a:endParaRPr>
          </a:p>
          <a:p>
            <a:pPr marL="12700" marR="302895">
              <a:lnSpc>
                <a:spcPct val="100000"/>
              </a:lnSpc>
              <a:spcBef>
                <a:spcPts val="300"/>
              </a:spcBef>
            </a:pPr>
            <a:r>
              <a:rPr sz="1200" spc="-65" dirty="0">
                <a:latin typeface="Tahoma"/>
                <a:cs typeface="Tahoma"/>
              </a:rPr>
              <a:t>IP-based </a:t>
            </a:r>
            <a:r>
              <a:rPr sz="1200" spc="-70" dirty="0">
                <a:latin typeface="Tahoma"/>
                <a:cs typeface="Tahoma"/>
              </a:rPr>
              <a:t>devices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60" dirty="0">
                <a:latin typeface="Tahoma"/>
                <a:cs typeface="Tahoma"/>
              </a:rPr>
              <a:t>connected </a:t>
            </a:r>
            <a:r>
              <a:rPr sz="1200" spc="-50" dirty="0">
                <a:latin typeface="Tahoma"/>
                <a:cs typeface="Tahoma"/>
              </a:rPr>
              <a:t>readily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other  </a:t>
            </a:r>
            <a:r>
              <a:rPr sz="1200" spc="-65" dirty="0">
                <a:latin typeface="Tahoma"/>
                <a:cs typeface="Tahoma"/>
              </a:rPr>
              <a:t>IP-based </a:t>
            </a:r>
            <a:r>
              <a:rPr sz="1200" spc="-70" dirty="0">
                <a:latin typeface="Tahoma"/>
                <a:cs typeface="Tahoma"/>
              </a:rPr>
              <a:t>networks, </a:t>
            </a:r>
            <a:r>
              <a:rPr sz="1200" spc="-45" dirty="0">
                <a:latin typeface="Tahoma"/>
                <a:cs typeface="Tahoma"/>
              </a:rPr>
              <a:t>without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0" dirty="0">
                <a:latin typeface="Tahoma"/>
                <a:cs typeface="Tahoma"/>
              </a:rPr>
              <a:t>need </a:t>
            </a:r>
            <a:r>
              <a:rPr sz="1200" spc="-55" dirty="0">
                <a:latin typeface="Tahoma"/>
                <a:cs typeface="Tahoma"/>
              </a:rPr>
              <a:t>for intermediate  </a:t>
            </a:r>
            <a:r>
              <a:rPr sz="1200" spc="-45" dirty="0">
                <a:latin typeface="Tahoma"/>
                <a:cs typeface="Tahoma"/>
              </a:rPr>
              <a:t>entities like </a:t>
            </a:r>
            <a:r>
              <a:rPr sz="1200" spc="-40" dirty="0">
                <a:latin typeface="Tahoma"/>
                <a:cs typeface="Tahoma"/>
              </a:rPr>
              <a:t>translation </a:t>
            </a:r>
            <a:r>
              <a:rPr sz="1200" spc="-80" dirty="0">
                <a:latin typeface="Tahoma"/>
                <a:cs typeface="Tahoma"/>
              </a:rPr>
              <a:t>gateways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proxies.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</a:t>
            </a:r>
            <a:r>
              <a:rPr spc="-40" dirty="0"/>
              <a:t> </a:t>
            </a:r>
            <a:r>
              <a:rPr spc="-95" dirty="0"/>
              <a:t>Challenge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09097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07827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12907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2"/>
            <a:ext cx="50749" cy="1471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21"/>
            <a:ext cx="3989704" cy="1398270"/>
          </a:xfrm>
          <a:custGeom>
            <a:avLst/>
            <a:gdLst/>
            <a:ahLst/>
            <a:cxnLst/>
            <a:rect l="l" t="t" r="r" b="b"/>
            <a:pathLst>
              <a:path w="3989704" h="1398270">
                <a:moveTo>
                  <a:pt x="3989654" y="0"/>
                </a:moveTo>
                <a:lnTo>
                  <a:pt x="0" y="0"/>
                </a:lnTo>
                <a:lnTo>
                  <a:pt x="0" y="1347050"/>
                </a:lnTo>
                <a:lnTo>
                  <a:pt x="4008" y="1366775"/>
                </a:lnTo>
                <a:lnTo>
                  <a:pt x="14922" y="1382928"/>
                </a:lnTo>
                <a:lnTo>
                  <a:pt x="31075" y="1393842"/>
                </a:lnTo>
                <a:lnTo>
                  <a:pt x="50800" y="1397851"/>
                </a:lnTo>
                <a:lnTo>
                  <a:pt x="3938854" y="1397851"/>
                </a:lnTo>
                <a:lnTo>
                  <a:pt x="3958579" y="1393842"/>
                </a:lnTo>
                <a:lnTo>
                  <a:pt x="3974732" y="1382928"/>
                </a:lnTo>
                <a:lnTo>
                  <a:pt x="3985646" y="1366775"/>
                </a:lnTo>
                <a:lnTo>
                  <a:pt x="3989654" y="134705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2"/>
            <a:ext cx="0" cy="1503680"/>
          </a:xfrm>
          <a:custGeom>
            <a:avLst/>
            <a:gdLst/>
            <a:ahLst/>
            <a:cxnLst/>
            <a:rect l="l" t="t" r="r" b="b"/>
            <a:pathLst>
              <a:path h="1503680">
                <a:moveTo>
                  <a:pt x="0" y="150320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062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02204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41554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703" y="1626826"/>
            <a:ext cx="57627" cy="57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703" y="1798899"/>
            <a:ext cx="57627" cy="576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9" y="2293697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200" y="2479409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000" y="290744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35354" y="289474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0801" y="294554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54" y="2337934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54" y="2388726"/>
            <a:ext cx="50749" cy="518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9" y="2523689"/>
            <a:ext cx="3989704" cy="434975"/>
          </a:xfrm>
          <a:custGeom>
            <a:avLst/>
            <a:gdLst/>
            <a:ahLst/>
            <a:cxnLst/>
            <a:rect l="l" t="t" r="r" b="b"/>
            <a:pathLst>
              <a:path w="3989704" h="434975">
                <a:moveTo>
                  <a:pt x="3989654" y="0"/>
                </a:moveTo>
                <a:lnTo>
                  <a:pt x="0" y="0"/>
                </a:lnTo>
                <a:lnTo>
                  <a:pt x="0" y="383750"/>
                </a:lnTo>
                <a:lnTo>
                  <a:pt x="4008" y="403475"/>
                </a:lnTo>
                <a:lnTo>
                  <a:pt x="14922" y="419628"/>
                </a:lnTo>
                <a:lnTo>
                  <a:pt x="31075" y="430542"/>
                </a:lnTo>
                <a:lnTo>
                  <a:pt x="50800" y="434551"/>
                </a:lnTo>
                <a:lnTo>
                  <a:pt x="3938854" y="434551"/>
                </a:lnTo>
                <a:lnTo>
                  <a:pt x="3958579" y="430542"/>
                </a:lnTo>
                <a:lnTo>
                  <a:pt x="3974732" y="419628"/>
                </a:lnTo>
                <a:lnTo>
                  <a:pt x="3985646" y="403475"/>
                </a:lnTo>
                <a:lnTo>
                  <a:pt x="3989654" y="38375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54" y="2376026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55046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54" y="23633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54" y="23506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98854" y="23379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70" y="258037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470" y="280179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7294" y="515630"/>
            <a:ext cx="3789679" cy="2403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Header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Size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Calculation.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185"/>
              </a:spcBef>
            </a:pP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5" dirty="0">
                <a:latin typeface="Tahoma"/>
                <a:cs typeface="Tahoma"/>
              </a:rPr>
              <a:t>40 </a:t>
            </a:r>
            <a:r>
              <a:rPr sz="1200" spc="-40" dirty="0">
                <a:latin typeface="Tahoma"/>
                <a:cs typeface="Tahoma"/>
              </a:rPr>
              <a:t>octets, </a:t>
            </a:r>
            <a:r>
              <a:rPr sz="1200" spc="40" dirty="0">
                <a:latin typeface="Tahoma"/>
                <a:cs typeface="Tahoma"/>
              </a:rPr>
              <a:t>UDP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0" dirty="0">
                <a:latin typeface="Tahoma"/>
                <a:cs typeface="Tahoma"/>
              </a:rPr>
              <a:t>8 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octets</a:t>
            </a:r>
            <a:endParaRPr sz="1200" dirty="0">
              <a:latin typeface="Tahoma"/>
              <a:cs typeface="Tahoma"/>
            </a:endParaRPr>
          </a:p>
          <a:p>
            <a:pPr marL="309880" marR="219710">
              <a:lnSpc>
                <a:spcPct val="107600"/>
              </a:lnSpc>
              <a:spcBef>
                <a:spcPts val="195"/>
              </a:spcBef>
            </a:pPr>
            <a:r>
              <a:rPr sz="1200" spc="-65" dirty="0">
                <a:latin typeface="Tahoma"/>
                <a:cs typeface="Tahoma"/>
              </a:rPr>
              <a:t>802.15.4 </a:t>
            </a:r>
            <a:r>
              <a:rPr sz="1200" spc="40" dirty="0">
                <a:latin typeface="Tahoma"/>
                <a:cs typeface="Tahoma"/>
              </a:rPr>
              <a:t>MAC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70" dirty="0">
                <a:latin typeface="Tahoma"/>
                <a:cs typeface="Tahoma"/>
              </a:rPr>
              <a:t>up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25 </a:t>
            </a:r>
            <a:r>
              <a:rPr sz="1200" spc="-40" dirty="0">
                <a:latin typeface="Tahoma"/>
                <a:cs typeface="Tahoma"/>
              </a:rPr>
              <a:t>octets </a:t>
            </a:r>
            <a:r>
              <a:rPr sz="1200" spc="-30" dirty="0">
                <a:latin typeface="Tahoma"/>
                <a:cs typeface="Tahoma"/>
              </a:rPr>
              <a:t>(null  </a:t>
            </a:r>
            <a:r>
              <a:rPr sz="1200" spc="-50" dirty="0">
                <a:latin typeface="Tahoma"/>
                <a:cs typeface="Tahoma"/>
              </a:rPr>
              <a:t>security)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-45" dirty="0">
                <a:latin typeface="Tahoma"/>
                <a:cs typeface="Tahoma"/>
              </a:rPr>
              <a:t>25+21=46 </a:t>
            </a:r>
            <a:r>
              <a:rPr sz="1200" spc="-40" dirty="0">
                <a:latin typeface="Tahoma"/>
                <a:cs typeface="Tahoma"/>
              </a:rPr>
              <a:t>octets </a:t>
            </a:r>
            <a:r>
              <a:rPr sz="1200" spc="-10" dirty="0">
                <a:latin typeface="Tahoma"/>
                <a:cs typeface="Tahoma"/>
              </a:rPr>
              <a:t>(AES-CCM-128)  With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802.15.4 frame </a:t>
            </a:r>
            <a:r>
              <a:rPr sz="1200" spc="-60" dirty="0">
                <a:latin typeface="Tahoma"/>
                <a:cs typeface="Tahoma"/>
              </a:rPr>
              <a:t>size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127 </a:t>
            </a:r>
            <a:r>
              <a:rPr sz="1200" spc="-40" dirty="0">
                <a:latin typeface="Tahoma"/>
                <a:cs typeface="Tahoma"/>
              </a:rPr>
              <a:t>octets, </a:t>
            </a:r>
            <a:r>
              <a:rPr sz="1200" spc="-125" dirty="0">
                <a:latin typeface="Tahoma"/>
                <a:cs typeface="Tahoma"/>
              </a:rPr>
              <a:t>we  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endParaRPr sz="1200" dirty="0">
              <a:latin typeface="Tahoma"/>
              <a:cs typeface="Tahoma"/>
            </a:endParaRPr>
          </a:p>
          <a:p>
            <a:pPr marL="607060">
              <a:lnSpc>
                <a:spcPct val="100000"/>
              </a:lnSpc>
              <a:spcBef>
                <a:spcPts val="215"/>
              </a:spcBef>
            </a:pPr>
            <a:r>
              <a:rPr sz="1050" spc="-50" dirty="0">
                <a:latin typeface="Tahoma"/>
                <a:cs typeface="Tahoma"/>
              </a:rPr>
              <a:t>127-25-40-8 </a:t>
            </a:r>
            <a:r>
              <a:rPr sz="1050" spc="45" dirty="0">
                <a:latin typeface="Tahoma"/>
                <a:cs typeface="Tahoma"/>
              </a:rPr>
              <a:t>= </a:t>
            </a:r>
            <a:r>
              <a:rPr sz="1050" spc="-55" dirty="0">
                <a:latin typeface="Tahoma"/>
                <a:cs typeface="Tahoma"/>
              </a:rPr>
              <a:t>54 </a:t>
            </a:r>
            <a:r>
              <a:rPr sz="1050" spc="-30" dirty="0">
                <a:latin typeface="Tahoma"/>
                <a:cs typeface="Tahoma"/>
              </a:rPr>
              <a:t>octets </a:t>
            </a:r>
            <a:r>
              <a:rPr sz="1050" spc="-20" dirty="0">
                <a:latin typeface="Tahoma"/>
                <a:cs typeface="Tahoma"/>
              </a:rPr>
              <a:t>(null</a:t>
            </a:r>
            <a:r>
              <a:rPr sz="1050" spc="260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security)</a:t>
            </a:r>
            <a:endParaRPr sz="1050" dirty="0">
              <a:latin typeface="Tahoma"/>
              <a:cs typeface="Tahoma"/>
            </a:endParaRPr>
          </a:p>
          <a:p>
            <a:pPr marL="607060">
              <a:lnSpc>
                <a:spcPct val="100000"/>
              </a:lnSpc>
              <a:spcBef>
                <a:spcPts val="35"/>
              </a:spcBef>
            </a:pPr>
            <a:r>
              <a:rPr sz="1050" spc="-50" dirty="0">
                <a:latin typeface="Tahoma"/>
                <a:cs typeface="Tahoma"/>
              </a:rPr>
              <a:t>127-46-40-8 </a:t>
            </a:r>
            <a:r>
              <a:rPr sz="1050" spc="45" dirty="0">
                <a:latin typeface="Tahoma"/>
                <a:cs typeface="Tahoma"/>
              </a:rPr>
              <a:t>= </a:t>
            </a:r>
            <a:r>
              <a:rPr sz="1050" spc="-55" dirty="0">
                <a:latin typeface="Tahoma"/>
                <a:cs typeface="Tahoma"/>
              </a:rPr>
              <a:t>33 </a:t>
            </a:r>
            <a:r>
              <a:rPr sz="1050" spc="-30" dirty="0">
                <a:latin typeface="Tahoma"/>
                <a:cs typeface="Tahoma"/>
              </a:rPr>
              <a:t>octets</a:t>
            </a:r>
            <a:r>
              <a:rPr sz="1050" spc="200" dirty="0">
                <a:latin typeface="Tahoma"/>
                <a:cs typeface="Tahoma"/>
              </a:rPr>
              <a:t> </a:t>
            </a:r>
            <a:r>
              <a:rPr sz="1050" dirty="0">
                <a:latin typeface="Tahoma"/>
                <a:cs typeface="Tahoma"/>
              </a:rPr>
              <a:t>(AES-CCM-128)</a:t>
            </a:r>
          </a:p>
          <a:p>
            <a:pPr marL="309880">
              <a:lnSpc>
                <a:spcPct val="100000"/>
              </a:lnSpc>
              <a:spcBef>
                <a:spcPts val="220"/>
              </a:spcBef>
            </a:pP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space </a:t>
            </a:r>
            <a:r>
              <a:rPr sz="1200" spc="-30" dirty="0">
                <a:latin typeface="Tahoma"/>
                <a:cs typeface="Tahoma"/>
              </a:rPr>
              <a:t>left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40" dirty="0">
                <a:latin typeface="Tahoma"/>
                <a:cs typeface="Tahoma"/>
              </a:rPr>
              <a:t>application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data!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IPv6 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MTU</a:t>
            </a:r>
            <a:r>
              <a:rPr lang="en-US" sz="1200" spc="65" dirty="0">
                <a:solidFill>
                  <a:srgbClr val="FFFFFF"/>
                </a:solidFill>
                <a:latin typeface="Tahoma"/>
                <a:cs typeface="Tahoma"/>
              </a:rPr>
              <a:t>(maximum transmission unit)</a:t>
            </a:r>
            <a:r>
              <a:rPr sz="12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endParaRPr sz="1200" dirty="0">
              <a:latin typeface="Tahoma"/>
              <a:cs typeface="Tahoma"/>
            </a:endParaRPr>
          </a:p>
          <a:p>
            <a:pPr marL="309880" marR="5080">
              <a:lnSpc>
                <a:spcPts val="1739"/>
              </a:lnSpc>
              <a:spcBef>
                <a:spcPts val="75"/>
              </a:spcBef>
            </a:pP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65" dirty="0">
                <a:latin typeface="Tahoma"/>
                <a:cs typeface="Tahoma"/>
              </a:rPr>
              <a:t>requires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40" dirty="0">
                <a:latin typeface="Tahoma"/>
                <a:cs typeface="Tahoma"/>
              </a:rPr>
              <a:t>links </a:t>
            </a:r>
            <a:r>
              <a:rPr sz="1200" spc="-55" dirty="0">
                <a:latin typeface="Tahoma"/>
                <a:cs typeface="Tahoma"/>
              </a:rPr>
              <a:t>support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65" dirty="0">
                <a:latin typeface="Tahoma"/>
                <a:cs typeface="Tahoma"/>
              </a:rPr>
              <a:t>MTU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1280 </a:t>
            </a:r>
            <a:r>
              <a:rPr sz="1200" spc="-40" dirty="0">
                <a:latin typeface="Tahoma"/>
                <a:cs typeface="Tahoma"/>
              </a:rPr>
              <a:t>octets  </a:t>
            </a:r>
            <a:r>
              <a:rPr sz="1200" spc="-50" dirty="0">
                <a:latin typeface="Tahoma"/>
                <a:cs typeface="Tahoma"/>
              </a:rPr>
              <a:t>Link-layer fragmentation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5" dirty="0">
                <a:latin typeface="Tahoma"/>
                <a:cs typeface="Tahoma"/>
              </a:rPr>
              <a:t>reassembly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needed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19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</a:t>
            </a:r>
            <a:r>
              <a:rPr spc="-55" dirty="0"/>
              <a:t> </a:t>
            </a:r>
            <a:r>
              <a:rPr spc="-110" dirty="0"/>
              <a:t>802.15.4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010" y="518100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198" y="539370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EAEAF7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385" y="758240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385" y="94169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2864" y="500655"/>
            <a:ext cx="313499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3333B2"/>
                </a:solidFill>
                <a:latin typeface="Tahoma"/>
                <a:cs typeface="Tahoma"/>
              </a:rPr>
              <a:t>IEEE</a:t>
            </a:r>
            <a:r>
              <a:rPr sz="1200" spc="-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3333B2"/>
                </a:solidFill>
                <a:latin typeface="Tahoma"/>
                <a:cs typeface="Tahoma"/>
              </a:rPr>
              <a:t>802.15.4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latin typeface="Tahoma"/>
                <a:cs typeface="Tahoma"/>
              </a:rPr>
              <a:t>Radio </a:t>
            </a:r>
            <a:r>
              <a:rPr sz="1200" spc="-45" dirty="0">
                <a:latin typeface="Tahoma"/>
                <a:cs typeface="Tahoma"/>
              </a:rPr>
              <a:t>Characteristics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Topologies</a:t>
            </a:r>
            <a:endParaRPr sz="12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spc="-60" dirty="0">
                <a:latin typeface="Tahoma"/>
                <a:cs typeface="Tahoma"/>
              </a:rPr>
              <a:t>Frame </a:t>
            </a:r>
            <a:r>
              <a:rPr sz="1200" spc="-50" dirty="0">
                <a:latin typeface="Tahoma"/>
                <a:cs typeface="Tahoma"/>
              </a:rPr>
              <a:t>Formats, </a:t>
            </a:r>
            <a:r>
              <a:rPr sz="1200" spc="-35" dirty="0">
                <a:latin typeface="Tahoma"/>
                <a:cs typeface="Tahoma"/>
              </a:rPr>
              <a:t>Media </a:t>
            </a:r>
            <a:r>
              <a:rPr sz="1200" spc="-50" dirty="0">
                <a:latin typeface="Tahoma"/>
                <a:cs typeface="Tahoma"/>
              </a:rPr>
              <a:t>Access </a:t>
            </a:r>
            <a:r>
              <a:rPr sz="1200" spc="-30" dirty="0">
                <a:latin typeface="Tahoma"/>
                <a:cs typeface="Tahoma"/>
              </a:rPr>
              <a:t>Control,</a:t>
            </a:r>
            <a:r>
              <a:rPr sz="1200" spc="2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010" y="1189183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198" y="1210453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385" y="142932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85" y="161279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2864" y="1171751"/>
            <a:ext cx="236347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45" dirty="0">
                <a:solidFill>
                  <a:srgbClr val="D6D6EF"/>
                </a:solidFill>
                <a:latin typeface="Tahoma"/>
                <a:cs typeface="Tahoma"/>
              </a:rPr>
              <a:t>IPv6 </a:t>
            </a:r>
            <a:r>
              <a:rPr sz="1200" spc="-70" dirty="0">
                <a:solidFill>
                  <a:srgbClr val="D6D6EF"/>
                </a:solidFill>
                <a:latin typeface="Tahoma"/>
                <a:cs typeface="Tahoma"/>
              </a:rPr>
              <a:t>over </a:t>
            </a:r>
            <a:r>
              <a:rPr sz="1200" spc="-15" dirty="0">
                <a:solidFill>
                  <a:srgbClr val="D6D6EF"/>
                </a:solidFill>
                <a:latin typeface="Tahoma"/>
                <a:cs typeface="Tahoma"/>
              </a:rPr>
              <a:t>IEEE </a:t>
            </a:r>
            <a:r>
              <a:rPr sz="1200" spc="-65" dirty="0">
                <a:solidFill>
                  <a:srgbClr val="D6D6EF"/>
                </a:solidFill>
                <a:latin typeface="Tahoma"/>
                <a:cs typeface="Tahoma"/>
              </a:rPr>
              <a:t>802.15.4</a:t>
            </a:r>
            <a:r>
              <a:rPr sz="1200" spc="105" dirty="0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D6D6EF"/>
                </a:solidFill>
                <a:latin typeface="Tahoma"/>
                <a:cs typeface="Tahoma"/>
              </a:rPr>
              <a:t>(6LoWPAN)</a:t>
            </a:r>
            <a:endParaRPr sz="1200">
              <a:latin typeface="Tahoma"/>
              <a:cs typeface="Tahoma"/>
            </a:endParaRPr>
          </a:p>
          <a:p>
            <a:pPr marL="164465" marR="25781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solidFill>
                  <a:srgbClr val="CCCCCC"/>
                </a:solidFill>
                <a:latin typeface="Tahoma"/>
                <a:cs typeface="Tahoma"/>
              </a:rPr>
              <a:t>Header Compression  </a:t>
            </a:r>
            <a:r>
              <a:rPr sz="1200" spc="-50" dirty="0">
                <a:solidFill>
                  <a:srgbClr val="CCCCCC"/>
                </a:solidFill>
                <a:latin typeface="Tahoma"/>
                <a:cs typeface="Tahoma"/>
              </a:rPr>
              <a:t>Fragmentation </a:t>
            </a:r>
            <a:r>
              <a:rPr sz="1200" spc="-70" dirty="0">
                <a:solidFill>
                  <a:srgbClr val="CCCCCC"/>
                </a:solidFill>
                <a:latin typeface="Tahoma"/>
                <a:cs typeface="Tahoma"/>
              </a:rPr>
              <a:t>and</a:t>
            </a:r>
            <a:r>
              <a:rPr sz="1200" spc="55" dirty="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Tahoma"/>
                <a:cs typeface="Tahoma"/>
              </a:rPr>
              <a:t>Reassembly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6010" y="1860279"/>
            <a:ext cx="175447" cy="175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385" y="210042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385" y="2283885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10" y="2531369"/>
            <a:ext cx="175447" cy="175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3198" y="2552639"/>
            <a:ext cx="81280" cy="13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0" dirty="0">
                <a:solidFill>
                  <a:srgbClr val="FAFAFD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8385" y="2771513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385" y="2954976"/>
            <a:ext cx="71528" cy="71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2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29" y="-8130"/>
            <a:ext cx="4282440" cy="261610"/>
          </a:xfrm>
        </p:spPr>
        <p:txBody>
          <a:bodyPr/>
          <a:lstStyle/>
          <a:p>
            <a:r>
              <a:rPr lang="en-US" b="1" dirty="0"/>
              <a:t>6LoWPAN in Full Stack 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294" y="677015"/>
            <a:ext cx="3915511" cy="17202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sharetechnote.com/html/IoT/image/6LoWPAN_OverallArchitecture_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358774"/>
            <a:ext cx="4386262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100" dirty="0"/>
              <a:t>Overview </a:t>
            </a:r>
            <a:r>
              <a:rPr spc="-10" dirty="0"/>
              <a:t>(RFC</a:t>
            </a:r>
            <a:r>
              <a:rPr spc="114" dirty="0"/>
              <a:t> </a:t>
            </a:r>
            <a:r>
              <a:rPr spc="-100" dirty="0"/>
              <a:t>4944)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601715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589015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63981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499"/>
            <a:ext cx="50749" cy="1982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21"/>
            <a:ext cx="3989704" cy="1908810"/>
          </a:xfrm>
          <a:custGeom>
            <a:avLst/>
            <a:gdLst/>
            <a:ahLst/>
            <a:cxnLst/>
            <a:rect l="l" t="t" r="r" b="b"/>
            <a:pathLst>
              <a:path w="3989704" h="1908810">
                <a:moveTo>
                  <a:pt x="3989654" y="0"/>
                </a:moveTo>
                <a:lnTo>
                  <a:pt x="0" y="0"/>
                </a:lnTo>
                <a:lnTo>
                  <a:pt x="0" y="1857794"/>
                </a:lnTo>
                <a:lnTo>
                  <a:pt x="4008" y="1877518"/>
                </a:lnTo>
                <a:lnTo>
                  <a:pt x="14922" y="1893671"/>
                </a:lnTo>
                <a:lnTo>
                  <a:pt x="31075" y="1904585"/>
                </a:lnTo>
                <a:lnTo>
                  <a:pt x="50800" y="1908594"/>
                </a:lnTo>
                <a:lnTo>
                  <a:pt x="3938854" y="1908594"/>
                </a:lnTo>
                <a:lnTo>
                  <a:pt x="3958579" y="1904585"/>
                </a:lnTo>
                <a:lnTo>
                  <a:pt x="3974732" y="1893671"/>
                </a:lnTo>
                <a:lnTo>
                  <a:pt x="3985646" y="1877518"/>
                </a:lnTo>
                <a:lnTo>
                  <a:pt x="3989654" y="1857794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799"/>
            <a:ext cx="0" cy="2014220"/>
          </a:xfrm>
          <a:custGeom>
            <a:avLst/>
            <a:gdLst/>
            <a:ahLst/>
            <a:cxnLst/>
            <a:rect l="l" t="t" r="r" b="b"/>
            <a:pathLst>
              <a:path h="2014220">
                <a:moveTo>
                  <a:pt x="0" y="201396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0062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0551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61038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64" y="183181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464" y="205322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464" y="227464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1464" y="249606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515630"/>
            <a:ext cx="3884929" cy="210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The 6LowPAN </a:t>
            </a:r>
            <a:r>
              <a:rPr sz="1200" spc="-45" dirty="0">
                <a:latin typeface="Tahoma"/>
                <a:cs typeface="Tahoma"/>
              </a:rPr>
              <a:t>protocol is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45" dirty="0">
                <a:latin typeface="Tahoma"/>
                <a:cs typeface="Tahoma"/>
              </a:rPr>
              <a:t>adaptation </a:t>
            </a:r>
            <a:r>
              <a:rPr sz="1200" spc="-70" dirty="0">
                <a:latin typeface="Tahoma"/>
                <a:cs typeface="Tahoma"/>
              </a:rPr>
              <a:t>layer </a:t>
            </a:r>
            <a:r>
              <a:rPr sz="1200" spc="-55" dirty="0">
                <a:latin typeface="Tahoma"/>
                <a:cs typeface="Tahoma"/>
              </a:rPr>
              <a:t>allowing </a:t>
            </a:r>
            <a:r>
              <a:rPr sz="1200" spc="-25" dirty="0">
                <a:latin typeface="Tahoma"/>
                <a:cs typeface="Tahoma"/>
              </a:rPr>
              <a:t>to  </a:t>
            </a:r>
            <a:r>
              <a:rPr sz="1200" spc="-45" dirty="0">
                <a:latin typeface="Tahoma"/>
                <a:cs typeface="Tahoma"/>
              </a:rPr>
              <a:t>transport </a:t>
            </a:r>
            <a:r>
              <a:rPr sz="1200" spc="-50" dirty="0">
                <a:latin typeface="Tahoma"/>
                <a:cs typeface="Tahoma"/>
              </a:rPr>
              <a:t>IPv6 </a:t>
            </a:r>
            <a:r>
              <a:rPr sz="1200" spc="-60" dirty="0">
                <a:latin typeface="Tahoma"/>
                <a:cs typeface="Tahoma"/>
              </a:rPr>
              <a:t>packets </a:t>
            </a:r>
            <a:r>
              <a:rPr sz="1200" spc="-70" dirty="0">
                <a:latin typeface="Tahoma"/>
                <a:cs typeface="Tahoma"/>
              </a:rPr>
              <a:t>over </a:t>
            </a:r>
            <a:r>
              <a:rPr sz="1200" spc="-65" dirty="0">
                <a:latin typeface="Tahoma"/>
                <a:cs typeface="Tahoma"/>
              </a:rPr>
              <a:t>802.15.4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links</a:t>
            </a:r>
            <a:endParaRPr sz="1200">
              <a:latin typeface="Tahoma"/>
              <a:cs typeface="Tahoma"/>
            </a:endParaRPr>
          </a:p>
          <a:p>
            <a:pPr marL="309880" marR="222250">
              <a:lnSpc>
                <a:spcPct val="100000"/>
              </a:lnSpc>
              <a:spcBef>
                <a:spcPts val="300"/>
              </a:spcBef>
            </a:pPr>
            <a:r>
              <a:rPr sz="1200" spc="-70" dirty="0">
                <a:latin typeface="Tahoma"/>
                <a:cs typeface="Tahoma"/>
              </a:rPr>
              <a:t>Uses </a:t>
            </a:r>
            <a:r>
              <a:rPr sz="1200" spc="-65" dirty="0">
                <a:latin typeface="Tahoma"/>
                <a:cs typeface="Tahoma"/>
              </a:rPr>
              <a:t>802.15.4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0" dirty="0">
                <a:latin typeface="Tahoma"/>
                <a:cs typeface="Tahoma"/>
              </a:rPr>
              <a:t>unslotted </a:t>
            </a:r>
            <a:r>
              <a:rPr sz="1200" spc="50" dirty="0">
                <a:latin typeface="Tahoma"/>
                <a:cs typeface="Tahoma"/>
              </a:rPr>
              <a:t>CSMA/CA </a:t>
            </a:r>
            <a:r>
              <a:rPr sz="1200" spc="-75" dirty="0">
                <a:latin typeface="Tahoma"/>
                <a:cs typeface="Tahoma"/>
              </a:rPr>
              <a:t>mode </a:t>
            </a:r>
            <a:r>
              <a:rPr sz="1200" spc="-45" dirty="0">
                <a:latin typeface="Tahoma"/>
                <a:cs typeface="Tahoma"/>
              </a:rPr>
              <a:t>(strongly  </a:t>
            </a:r>
            <a:r>
              <a:rPr sz="1200" spc="-75" dirty="0">
                <a:latin typeface="Tahoma"/>
                <a:cs typeface="Tahoma"/>
              </a:rPr>
              <a:t>suggests </a:t>
            </a:r>
            <a:r>
              <a:rPr sz="1200" spc="-70" dirty="0">
                <a:latin typeface="Tahoma"/>
                <a:cs typeface="Tahoma"/>
              </a:rPr>
              <a:t>beacons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link-layer </a:t>
            </a:r>
            <a:r>
              <a:rPr sz="1200" spc="-65" dirty="0">
                <a:latin typeface="Tahoma"/>
                <a:cs typeface="Tahoma"/>
              </a:rPr>
              <a:t>device 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discovery)</a:t>
            </a:r>
            <a:endParaRPr sz="1200">
              <a:latin typeface="Tahoma"/>
              <a:cs typeface="Tahoma"/>
            </a:endParaRPr>
          </a:p>
          <a:p>
            <a:pPr marL="309880" marR="723900">
              <a:lnSpc>
                <a:spcPct val="121100"/>
              </a:lnSpc>
            </a:pPr>
            <a:r>
              <a:rPr sz="1200" spc="-55" dirty="0">
                <a:latin typeface="Tahoma"/>
                <a:cs typeface="Tahoma"/>
              </a:rPr>
              <a:t>Based </a:t>
            </a:r>
            <a:r>
              <a:rPr sz="1200" spc="-70" dirty="0">
                <a:latin typeface="Tahoma"/>
                <a:cs typeface="Tahoma"/>
              </a:rPr>
              <a:t>on </a:t>
            </a: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60" dirty="0">
                <a:latin typeface="Tahoma"/>
                <a:cs typeface="Tahoma"/>
              </a:rPr>
              <a:t>standard </a:t>
            </a:r>
            <a:r>
              <a:rPr sz="1200" spc="-65" dirty="0">
                <a:latin typeface="Tahoma"/>
                <a:cs typeface="Tahoma"/>
              </a:rPr>
              <a:t>802.15.4-2003  </a:t>
            </a:r>
            <a:r>
              <a:rPr sz="1200" spc="-50" dirty="0">
                <a:latin typeface="Tahoma"/>
                <a:cs typeface="Tahoma"/>
              </a:rPr>
              <a:t>Fragmentation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5" dirty="0">
                <a:latin typeface="Tahoma"/>
                <a:cs typeface="Tahoma"/>
              </a:rPr>
              <a:t>reassembly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60" dirty="0">
                <a:latin typeface="Tahoma"/>
                <a:cs typeface="Tahoma"/>
              </a:rPr>
              <a:t>packets  </a:t>
            </a:r>
            <a:r>
              <a:rPr sz="1200" spc="-65" dirty="0">
                <a:latin typeface="Tahoma"/>
                <a:cs typeface="Tahoma"/>
              </a:rPr>
              <a:t>Compression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35" dirty="0">
                <a:latin typeface="Tahoma"/>
                <a:cs typeface="Tahoma"/>
              </a:rPr>
              <a:t>UDP/ICMP </a:t>
            </a:r>
            <a:r>
              <a:rPr sz="1200" spc="-80" dirty="0">
                <a:latin typeface="Tahoma"/>
                <a:cs typeface="Tahoma"/>
              </a:rPr>
              <a:t>headers  </a:t>
            </a:r>
            <a:r>
              <a:rPr sz="1200" spc="-45" dirty="0">
                <a:latin typeface="Tahoma"/>
                <a:cs typeface="Tahoma"/>
              </a:rPr>
              <a:t>Mesh routing </a:t>
            </a:r>
            <a:r>
              <a:rPr sz="1200" spc="-55" dirty="0">
                <a:latin typeface="Tahoma"/>
                <a:cs typeface="Tahoma"/>
              </a:rPr>
              <a:t>support </a:t>
            </a:r>
            <a:r>
              <a:rPr sz="1200" spc="-75" dirty="0">
                <a:latin typeface="Tahoma"/>
                <a:cs typeface="Tahoma"/>
              </a:rPr>
              <a:t>(mesh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under)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55" dirty="0">
                <a:latin typeface="Tahoma"/>
                <a:cs typeface="Tahoma"/>
              </a:rPr>
              <a:t>Low </a:t>
            </a:r>
            <a:r>
              <a:rPr sz="1200" spc="-65" dirty="0">
                <a:latin typeface="Tahoma"/>
                <a:cs typeface="Tahoma"/>
              </a:rPr>
              <a:t>processing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0" dirty="0">
                <a:latin typeface="Tahoma"/>
                <a:cs typeface="Tahoma"/>
              </a:rPr>
              <a:t>storage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costs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21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-8130"/>
            <a:ext cx="4495800" cy="523220"/>
          </a:xfrm>
        </p:spPr>
        <p:txBody>
          <a:bodyPr/>
          <a:lstStyle/>
          <a:p>
            <a:r>
              <a:rPr lang="en-US" dirty="0"/>
              <a:t>Relationship between 802.15.4 and 6LoWPAN</a:t>
            </a:r>
          </a:p>
        </p:txBody>
      </p:sp>
      <p:pic>
        <p:nvPicPr>
          <p:cNvPr id="3074" name="Picture 2" descr="http://www.sharetechnote.com/html/IoT/image/6LoWPAN_OverallArchitecture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4610100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81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29" y="-8130"/>
            <a:ext cx="4282440" cy="261610"/>
          </a:xfrm>
        </p:spPr>
        <p:txBody>
          <a:bodyPr/>
          <a:lstStyle/>
          <a:p>
            <a:r>
              <a:rPr lang="en-US" dirty="0"/>
              <a:t>Header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059" y="1063313"/>
            <a:ext cx="3573325" cy="13655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header type field in 6low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" y="358775"/>
            <a:ext cx="4044950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8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65" dirty="0"/>
              <a:t>Dispatch</a:t>
            </a:r>
            <a:r>
              <a:rPr spc="15" dirty="0"/>
              <a:t> </a:t>
            </a:r>
            <a:r>
              <a:rPr spc="-100" dirty="0"/>
              <a:t>Codes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1311155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5348" y="1298455"/>
            <a:ext cx="114249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794" y="1349256"/>
            <a:ext cx="3837254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98848" y="575057"/>
            <a:ext cx="5074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625848"/>
            <a:ext cx="50749" cy="685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93" y="568910"/>
            <a:ext cx="3989704" cy="793115"/>
          </a:xfrm>
          <a:custGeom>
            <a:avLst/>
            <a:gdLst/>
            <a:ahLst/>
            <a:cxnLst/>
            <a:rect l="l" t="t" r="r" b="b"/>
            <a:pathLst>
              <a:path w="3989704" h="793115">
                <a:moveTo>
                  <a:pt x="3989654" y="0"/>
                </a:moveTo>
                <a:lnTo>
                  <a:pt x="0" y="0"/>
                </a:lnTo>
                <a:lnTo>
                  <a:pt x="0" y="742245"/>
                </a:lnTo>
                <a:lnTo>
                  <a:pt x="4008" y="761969"/>
                </a:lnTo>
                <a:lnTo>
                  <a:pt x="14922" y="778122"/>
                </a:lnTo>
                <a:lnTo>
                  <a:pt x="31075" y="789037"/>
                </a:lnTo>
                <a:lnTo>
                  <a:pt x="50800" y="793045"/>
                </a:lnTo>
                <a:lnTo>
                  <a:pt x="3938854" y="793045"/>
                </a:lnTo>
                <a:lnTo>
                  <a:pt x="3958579" y="789037"/>
                </a:lnTo>
                <a:lnTo>
                  <a:pt x="3974732" y="778122"/>
                </a:lnTo>
                <a:lnTo>
                  <a:pt x="3985646" y="761969"/>
                </a:lnTo>
                <a:lnTo>
                  <a:pt x="3989654" y="742245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3148"/>
            <a:ext cx="0" cy="717550"/>
          </a:xfrm>
          <a:custGeom>
            <a:avLst/>
            <a:gdLst/>
            <a:ahLst/>
            <a:cxnLst/>
            <a:rect l="l" t="t" r="r" b="b"/>
            <a:pathLst>
              <a:path h="717550">
                <a:moveTo>
                  <a:pt x="0" y="71705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04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877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750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1464" y="625604"/>
            <a:ext cx="71528" cy="71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1030492"/>
            <a:ext cx="71528" cy="715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880" marR="5080">
              <a:lnSpc>
                <a:spcPct val="100000"/>
              </a:lnSpc>
            </a:pPr>
            <a:r>
              <a:rPr spc="15" dirty="0"/>
              <a:t>All </a:t>
            </a:r>
            <a:r>
              <a:rPr spc="5" dirty="0"/>
              <a:t>LoWPAN </a:t>
            </a:r>
            <a:r>
              <a:rPr spc="-65" dirty="0"/>
              <a:t>encapsulated </a:t>
            </a:r>
            <a:r>
              <a:rPr spc="-60" dirty="0"/>
              <a:t>datagrams </a:t>
            </a:r>
            <a:r>
              <a:rPr spc="-85" dirty="0"/>
              <a:t>are </a:t>
            </a:r>
            <a:r>
              <a:rPr spc="-65" dirty="0"/>
              <a:t>prefixed </a:t>
            </a:r>
            <a:r>
              <a:rPr spc="-80" dirty="0"/>
              <a:t>by </a:t>
            </a:r>
            <a:r>
              <a:rPr spc="-70" dirty="0"/>
              <a:t>an  </a:t>
            </a:r>
            <a:r>
              <a:rPr spc="-55" dirty="0"/>
              <a:t>encapsulation </a:t>
            </a:r>
            <a:r>
              <a:rPr spc="-80" dirty="0"/>
              <a:t>header</a:t>
            </a:r>
            <a:r>
              <a:rPr spc="50" dirty="0"/>
              <a:t> </a:t>
            </a:r>
            <a:r>
              <a:rPr spc="-45" dirty="0"/>
              <a:t>stack.</a:t>
            </a:r>
          </a:p>
          <a:p>
            <a:pPr marL="309880" marR="48260">
              <a:lnSpc>
                <a:spcPct val="100000"/>
              </a:lnSpc>
              <a:spcBef>
                <a:spcPts val="300"/>
              </a:spcBef>
            </a:pPr>
            <a:r>
              <a:rPr spc="-40" dirty="0"/>
              <a:t>Each </a:t>
            </a:r>
            <a:r>
              <a:rPr spc="-80" dirty="0"/>
              <a:t>header </a:t>
            </a:r>
            <a:r>
              <a:rPr spc="-35" dirty="0"/>
              <a:t>in </a:t>
            </a:r>
            <a:r>
              <a:rPr spc="-55" dirty="0"/>
              <a:t>the </a:t>
            </a:r>
            <a:r>
              <a:rPr spc="-45" dirty="0"/>
              <a:t>stack </a:t>
            </a:r>
            <a:r>
              <a:rPr spc="-50" dirty="0"/>
              <a:t>starts </a:t>
            </a:r>
            <a:r>
              <a:rPr spc="-40" dirty="0"/>
              <a:t>with </a:t>
            </a:r>
            <a:r>
              <a:rPr spc="-70" dirty="0"/>
              <a:t>a </a:t>
            </a:r>
            <a:r>
              <a:rPr spc="-80" dirty="0"/>
              <a:t>header </a:t>
            </a:r>
            <a:r>
              <a:rPr spc="-60" dirty="0"/>
              <a:t>type </a:t>
            </a:r>
            <a:r>
              <a:rPr spc="-45" dirty="0"/>
              <a:t>field </a:t>
            </a:r>
            <a:r>
              <a:rPr spc="285" dirty="0"/>
              <a:t> </a:t>
            </a:r>
            <a:r>
              <a:rPr spc="-65" dirty="0"/>
              <a:t>followed </a:t>
            </a:r>
            <a:r>
              <a:rPr spc="-80" dirty="0"/>
              <a:t>by </a:t>
            </a:r>
            <a:r>
              <a:rPr spc="-60" dirty="0"/>
              <a:t>zero </a:t>
            </a:r>
            <a:r>
              <a:rPr spc="-70" dirty="0"/>
              <a:t>or </a:t>
            </a:r>
            <a:r>
              <a:rPr spc="-85" dirty="0"/>
              <a:t>more </a:t>
            </a:r>
            <a:r>
              <a:rPr spc="-80" dirty="0"/>
              <a:t>header </a:t>
            </a:r>
            <a:r>
              <a:rPr spc="125" dirty="0"/>
              <a:t> </a:t>
            </a:r>
            <a:r>
              <a:rPr spc="-50" dirty="0"/>
              <a:t>fields.</a:t>
            </a:r>
          </a:p>
        </p:txBody>
      </p:sp>
      <p:sp>
        <p:nvSpPr>
          <p:cNvPr id="18" name="object 18"/>
          <p:cNvSpPr/>
          <p:nvPr/>
        </p:nvSpPr>
        <p:spPr>
          <a:xfrm>
            <a:off x="309193" y="151388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94" y="2958901"/>
            <a:ext cx="101600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5348" y="2946201"/>
            <a:ext cx="114249" cy="114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0794" y="2997002"/>
            <a:ext cx="3837254" cy="6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564442"/>
            <a:ext cx="50749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615229"/>
            <a:ext cx="50749" cy="1343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9193" y="1558295"/>
            <a:ext cx="3989704" cy="1451610"/>
          </a:xfrm>
          <a:custGeom>
            <a:avLst/>
            <a:gdLst/>
            <a:ahLst/>
            <a:cxnLst/>
            <a:rect l="l" t="t" r="r" b="b"/>
            <a:pathLst>
              <a:path w="3989704" h="1451610">
                <a:moveTo>
                  <a:pt x="3989654" y="0"/>
                </a:moveTo>
                <a:lnTo>
                  <a:pt x="0" y="0"/>
                </a:lnTo>
                <a:lnTo>
                  <a:pt x="0" y="1400606"/>
                </a:lnTo>
                <a:lnTo>
                  <a:pt x="4008" y="1420331"/>
                </a:lnTo>
                <a:lnTo>
                  <a:pt x="14922" y="1436484"/>
                </a:lnTo>
                <a:lnTo>
                  <a:pt x="31075" y="1447398"/>
                </a:lnTo>
                <a:lnTo>
                  <a:pt x="50800" y="1451407"/>
                </a:lnTo>
                <a:lnTo>
                  <a:pt x="3938854" y="1451407"/>
                </a:lnTo>
                <a:lnTo>
                  <a:pt x="3958579" y="1447398"/>
                </a:lnTo>
                <a:lnTo>
                  <a:pt x="3974732" y="1436484"/>
                </a:lnTo>
                <a:lnTo>
                  <a:pt x="3985646" y="1420331"/>
                </a:lnTo>
                <a:lnTo>
                  <a:pt x="3989654" y="1400606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602529"/>
            <a:ext cx="0" cy="1375410"/>
          </a:xfrm>
          <a:custGeom>
            <a:avLst/>
            <a:gdLst/>
            <a:ahLst/>
            <a:cxnLst/>
            <a:rect l="l" t="t" r="r" b="b"/>
            <a:pathLst>
              <a:path h="1375410">
                <a:moveTo>
                  <a:pt x="0" y="137542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5898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77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564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21986" y="21529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1982" y="23048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57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03035" y="1583619"/>
          <a:ext cx="3796862" cy="137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90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Bit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Pattern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b="1" spc="-35" dirty="0">
                          <a:latin typeface="Arial"/>
                          <a:cs typeface="Arial"/>
                        </a:rPr>
                        <a:t>Short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b="1" spc="-35" dirty="0"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13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00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xxxxxx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spc="55" dirty="0">
                          <a:latin typeface="Tahoma"/>
                          <a:cs typeface="Tahoma"/>
                        </a:rPr>
                        <a:t>NALP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35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Not </a:t>
                      </a:r>
                      <a:r>
                        <a:rPr sz="1000" spc="60" dirty="0">
                          <a:latin typeface="Tahoma"/>
                          <a:cs typeface="Tahoma"/>
                        </a:rPr>
                        <a:t>A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LoWPAN</a:t>
                      </a:r>
                      <a:r>
                        <a:rPr sz="1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Packet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34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000001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IPv6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55" dirty="0">
                          <a:latin typeface="Tahoma"/>
                          <a:cs typeface="Tahoma"/>
                        </a:rPr>
                        <a:t>uncompressed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IPv6</a:t>
                      </a:r>
                      <a:r>
                        <a:rPr sz="1000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addresses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827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000010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LOWPAN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HC1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5" dirty="0">
                          <a:latin typeface="Tahoma"/>
                          <a:cs typeface="Tahoma"/>
                        </a:rPr>
                        <a:t>HC1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Compressed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IPv6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829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010000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30" dirty="0">
                          <a:latin typeface="Tahoma"/>
                          <a:cs typeface="Tahoma"/>
                        </a:rPr>
                        <a:t>LOWPAN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20" dirty="0">
                          <a:latin typeface="Tahoma"/>
                          <a:cs typeface="Tahoma"/>
                        </a:rPr>
                        <a:t>BC0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BC0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Broadcast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01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111111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20" dirty="0">
                          <a:latin typeface="Tahoma"/>
                          <a:cs typeface="Tahoma"/>
                        </a:rPr>
                        <a:t>ESC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Additional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Dispatch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octet</a:t>
                      </a:r>
                      <a:r>
                        <a:rPr sz="10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follows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83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xxxxxx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40" dirty="0">
                          <a:latin typeface="Tahoma"/>
                          <a:cs typeface="Tahoma"/>
                        </a:rPr>
                        <a:t>MESH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Mesh routing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831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11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000xxx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10" dirty="0">
                          <a:latin typeface="Tahoma"/>
                          <a:cs typeface="Tahoma"/>
                        </a:rPr>
                        <a:t>FRAG1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Fragmentation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(first)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5908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11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100xxx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FRAGN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050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Fragmentation 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header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(subsequent)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24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105" dirty="0"/>
              <a:t>Frame</a:t>
            </a:r>
            <a:r>
              <a:rPr spc="25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24062"/>
            <a:ext cx="29552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Uncompressed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IPv6/UDP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(worst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scenario)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2449171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243647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2487271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6872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619494"/>
            <a:ext cx="50749" cy="1829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71335"/>
            <a:ext cx="3989704" cy="1729105"/>
          </a:xfrm>
          <a:custGeom>
            <a:avLst/>
            <a:gdLst/>
            <a:ahLst/>
            <a:cxnLst/>
            <a:rect l="l" t="t" r="r" b="b"/>
            <a:pathLst>
              <a:path w="3989704" h="1729105">
                <a:moveTo>
                  <a:pt x="3989654" y="0"/>
                </a:moveTo>
                <a:lnTo>
                  <a:pt x="0" y="0"/>
                </a:lnTo>
                <a:lnTo>
                  <a:pt x="0" y="1677835"/>
                </a:lnTo>
                <a:lnTo>
                  <a:pt x="4008" y="1697559"/>
                </a:lnTo>
                <a:lnTo>
                  <a:pt x="14922" y="1713712"/>
                </a:lnTo>
                <a:lnTo>
                  <a:pt x="31075" y="1724626"/>
                </a:lnTo>
                <a:lnTo>
                  <a:pt x="50800" y="1728635"/>
                </a:lnTo>
                <a:lnTo>
                  <a:pt x="3938854" y="1728635"/>
                </a:lnTo>
                <a:lnTo>
                  <a:pt x="3958579" y="1724626"/>
                </a:lnTo>
                <a:lnTo>
                  <a:pt x="3974732" y="1713712"/>
                </a:lnTo>
                <a:lnTo>
                  <a:pt x="3985646" y="1697559"/>
                </a:lnTo>
                <a:lnTo>
                  <a:pt x="3989654" y="1677835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606794"/>
            <a:ext cx="0" cy="1861820"/>
          </a:xfrm>
          <a:custGeom>
            <a:avLst/>
            <a:gdLst/>
            <a:ahLst/>
            <a:cxnLst/>
            <a:rect l="l" t="t" r="r" b="b"/>
            <a:pathLst>
              <a:path h="1861820">
                <a:moveTo>
                  <a:pt x="0" y="186142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49367" y="785124"/>
            <a:ext cx="5429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127</a:t>
            </a:r>
            <a:r>
              <a:rPr sz="550" b="1" spc="-6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octets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09102" y="113615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102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5865" y="1136159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2465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4362" y="113615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1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4362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57771" y="113615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9401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58813" y="1136159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58813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7945" y="113615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4603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8755" y="1136159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>
                <a:moveTo>
                  <a:pt x="0" y="0"/>
                </a:moveTo>
                <a:lnTo>
                  <a:pt x="21161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08755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89362" y="113615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2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4661" y="1123662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362" y="82373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5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4362" y="81123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01789" y="823732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0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81886" y="81123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83385" y="911700"/>
            <a:ext cx="81280" cy="1365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FCS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75712" y="1097552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9559" y="1097552"/>
            <a:ext cx="415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23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44</a:t>
            </a:r>
            <a:endParaRPr sz="5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6450" y="910146"/>
            <a:ext cx="81280" cy="13970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DSP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8777" y="1097552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44701" y="1097552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25736" y="1097552"/>
            <a:ext cx="4267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up to 54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33</a:t>
            </a:r>
            <a:endParaRPr sz="5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5577" y="1097552"/>
            <a:ext cx="10287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40</a:t>
            </a:r>
            <a:endParaRPr sz="550">
              <a:latin typeface="Arial"/>
              <a:cs typeface="Arial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63292" y="915898"/>
          <a:ext cx="3874099" cy="124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4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preamble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802.15.4 MAC</a:t>
                      </a:r>
                      <a:r>
                        <a:rPr sz="5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-5" dirty="0">
                          <a:latin typeface="Arial"/>
                          <a:cs typeface="Arial"/>
                        </a:rPr>
                        <a:t>header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uncompressed IPv6</a:t>
                      </a:r>
                      <a:r>
                        <a:rPr sz="5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-5" dirty="0">
                          <a:latin typeface="Arial"/>
                          <a:cs typeface="Arial"/>
                        </a:rPr>
                        <a:t>header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UDP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payload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511464" y="154219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1464" y="176361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1464" y="216849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4626" y="1463857"/>
            <a:ext cx="3364229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Tahoma"/>
                <a:cs typeface="Tahoma"/>
              </a:rPr>
              <a:t>Dispatch </a:t>
            </a:r>
            <a:r>
              <a:rPr sz="1200" spc="-65" dirty="0">
                <a:latin typeface="Tahoma"/>
                <a:cs typeface="Tahoma"/>
              </a:rPr>
              <a:t>code </a:t>
            </a:r>
            <a:r>
              <a:rPr sz="1200" spc="-55" dirty="0">
                <a:latin typeface="Tahoma"/>
                <a:cs typeface="Tahoma"/>
              </a:rPr>
              <a:t>(01000001</a:t>
            </a:r>
            <a:r>
              <a:rPr sz="1200" spc="-82" baseline="-13888" dirty="0">
                <a:latin typeface="Arial"/>
                <a:cs typeface="Arial"/>
              </a:rPr>
              <a:t>2</a:t>
            </a:r>
            <a:r>
              <a:rPr sz="1200" spc="-55" dirty="0">
                <a:latin typeface="Tahoma"/>
                <a:cs typeface="Tahoma"/>
              </a:rPr>
              <a:t>) </a:t>
            </a:r>
            <a:r>
              <a:rPr sz="1200" spc="-50" dirty="0">
                <a:latin typeface="Tahoma"/>
                <a:cs typeface="Tahoma"/>
              </a:rPr>
              <a:t>indicates </a:t>
            </a:r>
            <a:r>
              <a:rPr sz="1200" spc="-70" dirty="0">
                <a:latin typeface="Tahoma"/>
                <a:cs typeface="Tahoma"/>
              </a:rPr>
              <a:t>no 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compression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Up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5" dirty="0">
                <a:latin typeface="Tahoma"/>
                <a:cs typeface="Tahoma"/>
              </a:rPr>
              <a:t>54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70" dirty="0">
                <a:latin typeface="Tahoma"/>
                <a:cs typeface="Tahoma"/>
              </a:rPr>
              <a:t>33 </a:t>
            </a:r>
            <a:r>
              <a:rPr sz="1200" spc="-40" dirty="0">
                <a:latin typeface="Tahoma"/>
                <a:cs typeface="Tahoma"/>
              </a:rPr>
              <a:t>octets </a:t>
            </a:r>
            <a:r>
              <a:rPr sz="1200" spc="-30" dirty="0">
                <a:latin typeface="Tahoma"/>
                <a:cs typeface="Tahoma"/>
              </a:rPr>
              <a:t>left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65" dirty="0">
                <a:latin typeface="Tahoma"/>
                <a:cs typeface="Tahoma"/>
              </a:rPr>
              <a:t>payload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65" dirty="0">
                <a:latin typeface="Tahoma"/>
                <a:cs typeface="Tahoma"/>
              </a:rPr>
              <a:t>max. </a:t>
            </a:r>
            <a:r>
              <a:rPr sz="1200" spc="-60" dirty="0">
                <a:latin typeface="Tahoma"/>
                <a:cs typeface="Tahoma"/>
              </a:rPr>
              <a:t>size  </a:t>
            </a:r>
            <a:r>
              <a:rPr sz="1200" spc="45" dirty="0">
                <a:latin typeface="Tahoma"/>
                <a:cs typeface="Tahoma"/>
              </a:rPr>
              <a:t>MAC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35" dirty="0">
                <a:latin typeface="Tahoma"/>
                <a:cs typeface="Tahoma"/>
              </a:rPr>
              <a:t>null </a:t>
            </a:r>
            <a:r>
              <a:rPr sz="1200" spc="125" dirty="0">
                <a:latin typeface="Tahoma"/>
                <a:cs typeface="Tahoma"/>
              </a:rPr>
              <a:t>/ </a:t>
            </a:r>
            <a:r>
              <a:rPr sz="1200" spc="-10" dirty="0">
                <a:latin typeface="Tahoma"/>
                <a:cs typeface="Tahoma"/>
              </a:rPr>
              <a:t>AES-CCM-128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security</a:t>
            </a:r>
            <a:endParaRPr sz="1200">
              <a:latin typeface="Tahoma"/>
              <a:cs typeface="Tahoma"/>
            </a:endParaRPr>
          </a:p>
          <a:p>
            <a:pPr marL="12700" marR="66675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relationship of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45" dirty="0">
                <a:latin typeface="Tahoma"/>
                <a:cs typeface="Tahoma"/>
              </a:rPr>
              <a:t>information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0" dirty="0">
                <a:latin typeface="Tahoma"/>
                <a:cs typeface="Tahoma"/>
              </a:rPr>
              <a:t>application  </a:t>
            </a:r>
            <a:r>
              <a:rPr sz="1200" spc="-65" dirty="0">
                <a:latin typeface="Tahoma"/>
                <a:cs typeface="Tahoma"/>
              </a:rPr>
              <a:t>payload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obviously </a:t>
            </a:r>
            <a:r>
              <a:rPr sz="1200" spc="-50" dirty="0">
                <a:latin typeface="Tahoma"/>
                <a:cs typeface="Tahoma"/>
              </a:rPr>
              <a:t>really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bad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25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6LowPAN </a:t>
            </a:r>
            <a:r>
              <a:rPr spc="-105" dirty="0"/>
              <a:t>Frame</a:t>
            </a:r>
            <a:r>
              <a:rPr spc="25" dirty="0"/>
              <a:t> </a:t>
            </a:r>
            <a:r>
              <a:rPr spc="-90" dirty="0"/>
              <a:t>Formats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499189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498770"/>
            <a:ext cx="33839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Compressed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Link-local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IPv6/UDP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(best 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1200" spc="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scenario)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94" y="701771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994" y="322659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5348" y="3213896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794" y="326469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43416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594191"/>
            <a:ext cx="50749" cy="26324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93" y="746019"/>
            <a:ext cx="3989704" cy="2531745"/>
          </a:xfrm>
          <a:custGeom>
            <a:avLst/>
            <a:gdLst/>
            <a:ahLst/>
            <a:cxnLst/>
            <a:rect l="l" t="t" r="r" b="b"/>
            <a:pathLst>
              <a:path w="3989704" h="2531745">
                <a:moveTo>
                  <a:pt x="3989654" y="0"/>
                </a:moveTo>
                <a:lnTo>
                  <a:pt x="0" y="0"/>
                </a:lnTo>
                <a:lnTo>
                  <a:pt x="0" y="2480576"/>
                </a:lnTo>
                <a:lnTo>
                  <a:pt x="4008" y="2500301"/>
                </a:lnTo>
                <a:lnTo>
                  <a:pt x="14922" y="2516454"/>
                </a:lnTo>
                <a:lnTo>
                  <a:pt x="31075" y="2527368"/>
                </a:lnTo>
                <a:lnTo>
                  <a:pt x="50800" y="2531377"/>
                </a:lnTo>
                <a:lnTo>
                  <a:pt x="3938854" y="2531377"/>
                </a:lnTo>
                <a:lnTo>
                  <a:pt x="3958579" y="2527368"/>
                </a:lnTo>
                <a:lnTo>
                  <a:pt x="3974732" y="2516454"/>
                </a:lnTo>
                <a:lnTo>
                  <a:pt x="3985646" y="2500301"/>
                </a:lnTo>
                <a:lnTo>
                  <a:pt x="3989654" y="2480576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81491"/>
            <a:ext cx="0" cy="2664460"/>
          </a:xfrm>
          <a:custGeom>
            <a:avLst/>
            <a:gdLst/>
            <a:ahLst/>
            <a:cxnLst/>
            <a:rect l="l" t="t" r="r" b="b"/>
            <a:pathLst>
              <a:path h="2664460">
                <a:moveTo>
                  <a:pt x="0" y="266415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687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560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8848" y="543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49367" y="759821"/>
            <a:ext cx="5429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127</a:t>
            </a:r>
            <a:r>
              <a:rPr sz="550" b="1" spc="-6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octets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4362" y="111085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1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362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95865" y="1110856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2465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4074" y="1110856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4074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3206" y="1110856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19864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84016" y="1110856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74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84016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4159" y="1110856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2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19401" y="1098359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4362" y="798428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5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4362" y="785931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01789" y="798428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0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81886" y="785931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83385" y="886397"/>
            <a:ext cx="81280" cy="1365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FCS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75712" y="1072249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9559" y="1072249"/>
            <a:ext cx="415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23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44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6450" y="884814"/>
            <a:ext cx="206375" cy="1397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 algn="just">
              <a:lnSpc>
                <a:spcPct val="102499"/>
              </a:lnSpc>
              <a:spcBef>
                <a:spcPts val="25"/>
              </a:spcBef>
            </a:pPr>
            <a:r>
              <a:rPr sz="400" b="1" dirty="0">
                <a:latin typeface="Arial"/>
                <a:cs typeface="Arial"/>
              </a:rPr>
              <a:t>DSP HC1 IPv6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38777" y="1072249"/>
            <a:ext cx="34544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1 1 1     </a:t>
            </a:r>
            <a:r>
              <a:rPr sz="550" b="1" spc="2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32123" y="1072249"/>
            <a:ext cx="4267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up to 92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71</a:t>
            </a:r>
            <a:endParaRPr sz="55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63292" y="890594"/>
          <a:ext cx="3874098" cy="124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95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4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dirty="0">
                          <a:latin typeface="Arial"/>
                          <a:cs typeface="Arial"/>
                        </a:rPr>
                        <a:t>preamble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802.15.4 MAC</a:t>
                      </a:r>
                      <a:r>
                        <a:rPr sz="5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-5" dirty="0">
                          <a:latin typeface="Arial"/>
                          <a:cs typeface="Arial"/>
                        </a:rPr>
                        <a:t>header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UDP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550" b="1" spc="-5" dirty="0">
                          <a:latin typeface="Arial"/>
                          <a:cs typeface="Arial"/>
                        </a:rPr>
                        <a:t>payload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24">
                      <a:solidFill>
                        <a:srgbClr val="000000"/>
                      </a:solidFill>
                      <a:prstDash val="solid"/>
                    </a:lnL>
                    <a:lnR w="3124">
                      <a:solidFill>
                        <a:srgbClr val="000000"/>
                      </a:solidFill>
                      <a:prstDash val="solid"/>
                    </a:lnR>
                    <a:lnT w="3124">
                      <a:solidFill>
                        <a:srgbClr val="000000"/>
                      </a:solidFill>
                      <a:prstDash val="solid"/>
                    </a:lnT>
                    <a:lnB w="3124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2249367" y="1332695"/>
            <a:ext cx="5429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127</a:t>
            </a:r>
            <a:r>
              <a:rPr sz="550" b="1" spc="-6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octets</a:t>
            </a:r>
            <a:endParaRPr sz="5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7281" y="1465031"/>
            <a:ext cx="1062355" cy="125095"/>
          </a:xfrm>
          <a:custGeom>
            <a:avLst/>
            <a:gdLst/>
            <a:ahLst/>
            <a:cxnLst/>
            <a:rect l="l" t="t" r="r" b="b"/>
            <a:pathLst>
              <a:path w="1062355" h="125094">
                <a:moveTo>
                  <a:pt x="0" y="124971"/>
                </a:moveTo>
                <a:lnTo>
                  <a:pt x="1062253" y="124971"/>
                </a:lnTo>
                <a:lnTo>
                  <a:pt x="1062253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4362" y="168373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19">
                <a:moveTo>
                  <a:pt x="0" y="0"/>
                </a:moveTo>
                <a:lnTo>
                  <a:pt x="2741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4362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5865" y="1683730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58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82465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39535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02021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64506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6992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89477" y="1465031"/>
            <a:ext cx="93980" cy="125095"/>
          </a:xfrm>
          <a:custGeom>
            <a:avLst/>
            <a:gdLst/>
            <a:ahLst/>
            <a:cxnLst/>
            <a:rect l="l" t="t" r="r" b="b"/>
            <a:pathLst>
              <a:path w="93980" h="125094">
                <a:moveTo>
                  <a:pt x="0" y="124971"/>
                </a:moveTo>
                <a:lnTo>
                  <a:pt x="93728" y="124971"/>
                </a:lnTo>
                <a:lnTo>
                  <a:pt x="93728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83206" y="1465031"/>
            <a:ext cx="2093595" cy="125095"/>
          </a:xfrm>
          <a:custGeom>
            <a:avLst/>
            <a:gdLst/>
            <a:ahLst/>
            <a:cxnLst/>
            <a:rect l="l" t="t" r="r" b="b"/>
            <a:pathLst>
              <a:path w="2093595" h="125094">
                <a:moveTo>
                  <a:pt x="0" y="124971"/>
                </a:moveTo>
                <a:lnTo>
                  <a:pt x="2093265" y="124971"/>
                </a:lnTo>
                <a:lnTo>
                  <a:pt x="209326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6471" y="1465031"/>
            <a:ext cx="62865" cy="125095"/>
          </a:xfrm>
          <a:custGeom>
            <a:avLst/>
            <a:gdLst/>
            <a:ahLst/>
            <a:cxnLst/>
            <a:rect l="l" t="t" r="r" b="b"/>
            <a:pathLst>
              <a:path w="62864" h="125094">
                <a:moveTo>
                  <a:pt x="0" y="124971"/>
                </a:moveTo>
                <a:lnTo>
                  <a:pt x="62485" y="124971"/>
                </a:lnTo>
                <a:lnTo>
                  <a:pt x="62485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0287" y="1683730"/>
            <a:ext cx="805815" cy="0"/>
          </a:xfrm>
          <a:custGeom>
            <a:avLst/>
            <a:gdLst/>
            <a:ahLst/>
            <a:cxnLst/>
            <a:rect l="l" t="t" r="r" b="b"/>
            <a:pathLst>
              <a:path w="805814">
                <a:moveTo>
                  <a:pt x="0" y="0"/>
                </a:moveTo>
                <a:lnTo>
                  <a:pt x="8052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90287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32916" y="1683730"/>
            <a:ext cx="836930" cy="0"/>
          </a:xfrm>
          <a:custGeom>
            <a:avLst/>
            <a:gdLst/>
            <a:ahLst/>
            <a:cxnLst/>
            <a:rect l="l" t="t" r="r" b="b"/>
            <a:pathLst>
              <a:path w="836929">
                <a:moveTo>
                  <a:pt x="0" y="0"/>
                </a:moveTo>
                <a:lnTo>
                  <a:pt x="83647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19401" y="1671233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4362" y="137130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50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4362" y="135880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5" h="25400">
                <a:moveTo>
                  <a:pt x="49988" y="0"/>
                </a:moveTo>
                <a:lnTo>
                  <a:pt x="0" y="12497"/>
                </a:lnTo>
                <a:lnTo>
                  <a:pt x="49988" y="24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1789" y="1371302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0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81886" y="1358805"/>
            <a:ext cx="50165" cy="25400"/>
          </a:xfrm>
          <a:custGeom>
            <a:avLst/>
            <a:gdLst/>
            <a:ahLst/>
            <a:cxnLst/>
            <a:rect l="l" t="t" r="r" b="b"/>
            <a:pathLst>
              <a:path w="50164" h="25400">
                <a:moveTo>
                  <a:pt x="0" y="24994"/>
                </a:moveTo>
                <a:lnTo>
                  <a:pt x="49988" y="12497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4033" y="1488909"/>
            <a:ext cx="33464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preamble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8442" y="1488909"/>
            <a:ext cx="7200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802.15.4 MAC</a:t>
            </a:r>
            <a:r>
              <a:rPr sz="550" b="1" spc="-55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header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69557" y="1645123"/>
            <a:ext cx="415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max. 23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44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46450" y="1456190"/>
            <a:ext cx="331470" cy="14287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 indent="1270" algn="just">
              <a:lnSpc>
                <a:spcPct val="102499"/>
              </a:lnSpc>
              <a:spcBef>
                <a:spcPts val="25"/>
              </a:spcBef>
            </a:pPr>
            <a:r>
              <a:rPr sz="400" b="1" dirty="0">
                <a:latin typeface="Arial"/>
                <a:cs typeface="Arial"/>
              </a:rPr>
              <a:t>DSP HC1 HC2 IPv6 UDP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38777" y="1645123"/>
            <a:ext cx="31432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1 1 1 1</a:t>
            </a:r>
            <a:r>
              <a:rPr sz="550" b="1" spc="7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75712" y="1645123"/>
            <a:ext cx="6413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83385" y="1459271"/>
            <a:ext cx="81280" cy="13652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400" b="1" dirty="0">
                <a:latin typeface="Arial"/>
                <a:cs typeface="Arial"/>
              </a:rPr>
              <a:t>FCS</a:t>
            </a:r>
            <a:endParaRPr sz="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70339" y="1488909"/>
            <a:ext cx="28829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payload</a:t>
            </a:r>
            <a:endParaRPr sz="5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00881" y="1645123"/>
            <a:ext cx="42672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-5" dirty="0">
                <a:latin typeface="Arial"/>
                <a:cs typeface="Arial"/>
              </a:rPr>
              <a:t>up to 97 /</a:t>
            </a:r>
            <a:r>
              <a:rPr sz="550" b="1" spc="-80" dirty="0">
                <a:latin typeface="Arial"/>
                <a:cs typeface="Arial"/>
              </a:rPr>
              <a:t> </a:t>
            </a:r>
            <a:r>
              <a:rPr sz="550" b="1" spc="-5" dirty="0">
                <a:latin typeface="Arial"/>
                <a:cs typeface="Arial"/>
              </a:rPr>
              <a:t>76</a:t>
            </a:r>
            <a:endParaRPr sz="5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64854" y="1465031"/>
            <a:ext cx="312420" cy="125095"/>
          </a:xfrm>
          <a:custGeom>
            <a:avLst/>
            <a:gdLst/>
            <a:ahLst/>
            <a:cxnLst/>
            <a:rect l="l" t="t" r="r" b="b"/>
            <a:pathLst>
              <a:path w="312420" h="125094">
                <a:moveTo>
                  <a:pt x="0" y="124971"/>
                </a:moveTo>
                <a:lnTo>
                  <a:pt x="312427" y="124971"/>
                </a:lnTo>
                <a:lnTo>
                  <a:pt x="312427" y="0"/>
                </a:lnTo>
                <a:lnTo>
                  <a:pt x="0" y="0"/>
                </a:lnTo>
                <a:lnTo>
                  <a:pt x="0" y="12497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1464" y="208976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1464" y="231119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1464" y="253261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1464" y="293749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44626" y="1972841"/>
            <a:ext cx="3512185" cy="127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1200" spc="-35" dirty="0">
                <a:latin typeface="Tahoma"/>
                <a:cs typeface="Tahoma"/>
              </a:rPr>
              <a:t>Dispatch </a:t>
            </a:r>
            <a:r>
              <a:rPr sz="1200" spc="-65" dirty="0">
                <a:latin typeface="Tahoma"/>
                <a:cs typeface="Tahoma"/>
              </a:rPr>
              <a:t>code </a:t>
            </a:r>
            <a:r>
              <a:rPr sz="1200" spc="-55" dirty="0">
                <a:latin typeface="Tahoma"/>
                <a:cs typeface="Tahoma"/>
              </a:rPr>
              <a:t>(01000010</a:t>
            </a:r>
            <a:r>
              <a:rPr sz="1200" spc="-82" baseline="-13888" dirty="0">
                <a:latin typeface="Arial"/>
                <a:cs typeface="Arial"/>
              </a:rPr>
              <a:t>2</a:t>
            </a:r>
            <a:r>
              <a:rPr sz="1200" spc="-55" dirty="0">
                <a:latin typeface="Tahoma"/>
                <a:cs typeface="Tahoma"/>
              </a:rPr>
              <a:t>) </a:t>
            </a:r>
            <a:r>
              <a:rPr sz="1200" spc="-50" dirty="0">
                <a:latin typeface="Tahoma"/>
                <a:cs typeface="Tahoma"/>
              </a:rPr>
              <a:t>indicates </a:t>
            </a:r>
            <a:r>
              <a:rPr sz="1200" spc="-15" dirty="0">
                <a:latin typeface="Tahoma"/>
                <a:cs typeface="Tahoma"/>
              </a:rPr>
              <a:t>HC1 </a:t>
            </a:r>
            <a:r>
              <a:rPr sz="1200" spc="-70" dirty="0">
                <a:latin typeface="Tahoma"/>
                <a:cs typeface="Tahoma"/>
              </a:rPr>
              <a:t>compression  </a:t>
            </a:r>
            <a:r>
              <a:rPr sz="1200" spc="-15" dirty="0">
                <a:latin typeface="Tahoma"/>
                <a:cs typeface="Tahoma"/>
              </a:rPr>
              <a:t>HC1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85" dirty="0">
                <a:latin typeface="Tahoma"/>
                <a:cs typeface="Tahoma"/>
              </a:rPr>
              <a:t>may </a:t>
            </a:r>
            <a:r>
              <a:rPr sz="1200" spc="-45" dirty="0">
                <a:latin typeface="Tahoma"/>
                <a:cs typeface="Tahoma"/>
              </a:rPr>
              <a:t>indicate </a:t>
            </a:r>
            <a:r>
              <a:rPr sz="1200" spc="-15" dirty="0">
                <a:latin typeface="Tahoma"/>
                <a:cs typeface="Tahoma"/>
              </a:rPr>
              <a:t>HC2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follows</a:t>
            </a:r>
            <a:endParaRPr sz="1200">
              <a:latin typeface="Tahoma"/>
              <a:cs typeface="Tahoma"/>
            </a:endParaRPr>
          </a:p>
          <a:p>
            <a:pPr marL="12700" marR="16510">
              <a:lnSpc>
                <a:spcPct val="100000"/>
              </a:lnSpc>
              <a:spcBef>
                <a:spcPts val="300"/>
              </a:spcBef>
            </a:pPr>
            <a:r>
              <a:rPr sz="1200" spc="-15" dirty="0">
                <a:latin typeface="Tahoma"/>
                <a:cs typeface="Tahoma"/>
              </a:rPr>
              <a:t>This </a:t>
            </a:r>
            <a:r>
              <a:rPr sz="1200" spc="-90" dirty="0">
                <a:latin typeface="Tahoma"/>
                <a:cs typeface="Tahoma"/>
              </a:rPr>
              <a:t>shows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maximum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60" dirty="0">
                <a:latin typeface="Tahoma"/>
                <a:cs typeface="Tahoma"/>
              </a:rPr>
              <a:t>achievable </a:t>
            </a:r>
            <a:r>
              <a:rPr sz="1200" spc="-55" dirty="0">
                <a:latin typeface="Tahoma"/>
                <a:cs typeface="Tahoma"/>
              </a:rPr>
              <a:t>for  </a:t>
            </a:r>
            <a:r>
              <a:rPr sz="1200" spc="-30" dirty="0">
                <a:latin typeface="Tahoma"/>
                <a:cs typeface="Tahoma"/>
              </a:rPr>
              <a:t>link-local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65" dirty="0">
                <a:latin typeface="Tahoma"/>
                <a:cs typeface="Tahoma"/>
              </a:rPr>
              <a:t>(does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75" dirty="0">
                <a:latin typeface="Tahoma"/>
                <a:cs typeface="Tahoma"/>
              </a:rPr>
              <a:t>work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global 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addresses)</a:t>
            </a:r>
            <a:endParaRPr sz="1200">
              <a:latin typeface="Tahoma"/>
              <a:cs typeface="Tahoma"/>
            </a:endParaRPr>
          </a:p>
          <a:p>
            <a:pPr marL="12700" marR="18415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Any </a:t>
            </a:r>
            <a:r>
              <a:rPr sz="1200" spc="-70" dirty="0">
                <a:latin typeface="Tahoma"/>
                <a:cs typeface="Tahoma"/>
              </a:rPr>
              <a:t>non-compressable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50" dirty="0">
                <a:latin typeface="Tahoma"/>
                <a:cs typeface="Tahoma"/>
              </a:rPr>
              <a:t>fields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55" dirty="0">
                <a:latin typeface="Tahoma"/>
                <a:cs typeface="Tahoma"/>
              </a:rPr>
              <a:t>carried </a:t>
            </a:r>
            <a:r>
              <a:rPr sz="1200" spc="-50" dirty="0">
                <a:latin typeface="Tahoma"/>
                <a:cs typeface="Tahoma"/>
              </a:rPr>
              <a:t>after </a:t>
            </a:r>
            <a:r>
              <a:rPr sz="1200" spc="-55" dirty="0">
                <a:latin typeface="Tahoma"/>
                <a:cs typeface="Tahoma"/>
              </a:rPr>
              <a:t>the  </a:t>
            </a:r>
            <a:r>
              <a:rPr sz="1200" spc="-15" dirty="0">
                <a:latin typeface="Tahoma"/>
                <a:cs typeface="Tahoma"/>
              </a:rPr>
              <a:t>HC1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5" dirty="0">
                <a:latin typeface="Tahoma"/>
                <a:cs typeface="Tahoma"/>
              </a:rPr>
              <a:t>HC1/HC2 </a:t>
            </a:r>
            <a:r>
              <a:rPr sz="1200" spc="-55" dirty="0">
                <a:latin typeface="Tahoma"/>
                <a:cs typeface="Tahoma"/>
              </a:rPr>
              <a:t>tags </a:t>
            </a:r>
            <a:r>
              <a:rPr sz="1200" spc="-35" dirty="0">
                <a:latin typeface="Tahoma"/>
                <a:cs typeface="Tahoma"/>
              </a:rPr>
              <a:t>(partial</a:t>
            </a:r>
            <a:r>
              <a:rPr sz="1200" spc="18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compression)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26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Header</a:t>
            </a:r>
            <a:r>
              <a:rPr spc="-30" dirty="0"/>
              <a:t> </a:t>
            </a:r>
            <a:r>
              <a:rPr spc="-110" dirty="0"/>
              <a:t>Compression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91847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905775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95657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07"/>
            <a:ext cx="50749" cy="12989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44"/>
            <a:ext cx="3989704" cy="1198245"/>
          </a:xfrm>
          <a:custGeom>
            <a:avLst/>
            <a:gdLst/>
            <a:ahLst/>
            <a:cxnLst/>
            <a:rect l="l" t="t" r="r" b="b"/>
            <a:pathLst>
              <a:path w="3989704" h="1198245">
                <a:moveTo>
                  <a:pt x="3989654" y="0"/>
                </a:moveTo>
                <a:lnTo>
                  <a:pt x="0" y="0"/>
                </a:lnTo>
                <a:lnTo>
                  <a:pt x="0" y="1147131"/>
                </a:lnTo>
                <a:lnTo>
                  <a:pt x="4008" y="1166856"/>
                </a:lnTo>
                <a:lnTo>
                  <a:pt x="14922" y="1183009"/>
                </a:lnTo>
                <a:lnTo>
                  <a:pt x="31075" y="1193923"/>
                </a:lnTo>
                <a:lnTo>
                  <a:pt x="50800" y="1197931"/>
                </a:lnTo>
                <a:lnTo>
                  <a:pt x="3938854" y="1197931"/>
                </a:lnTo>
                <a:lnTo>
                  <a:pt x="3958579" y="1193923"/>
                </a:lnTo>
                <a:lnTo>
                  <a:pt x="3974732" y="1183009"/>
                </a:lnTo>
                <a:lnTo>
                  <a:pt x="3985646" y="1166856"/>
                </a:lnTo>
                <a:lnTo>
                  <a:pt x="3989654" y="1147131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07"/>
            <a:ext cx="0" cy="1330960"/>
          </a:xfrm>
          <a:custGeom>
            <a:avLst/>
            <a:gdLst/>
            <a:ahLst/>
            <a:cxnLst/>
            <a:rect l="l" t="t" r="r" b="b"/>
            <a:pathLst>
              <a:path h="1330960">
                <a:moveTo>
                  <a:pt x="0" y="133071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2804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32918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63780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3" y="2121196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4" y="230690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9994" y="274337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35348" y="273067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0794" y="278147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2165431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2216223"/>
            <a:ext cx="50749" cy="5271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193" y="2351185"/>
            <a:ext cx="3989704" cy="443230"/>
          </a:xfrm>
          <a:custGeom>
            <a:avLst/>
            <a:gdLst/>
            <a:ahLst/>
            <a:cxnLst/>
            <a:rect l="l" t="t" r="r" b="b"/>
            <a:pathLst>
              <a:path w="3989704" h="443230">
                <a:moveTo>
                  <a:pt x="3989654" y="0"/>
                </a:moveTo>
                <a:lnTo>
                  <a:pt x="0" y="0"/>
                </a:lnTo>
                <a:lnTo>
                  <a:pt x="0" y="392187"/>
                </a:lnTo>
                <a:lnTo>
                  <a:pt x="4008" y="411912"/>
                </a:lnTo>
                <a:lnTo>
                  <a:pt x="14922" y="428065"/>
                </a:lnTo>
                <a:lnTo>
                  <a:pt x="31075" y="438979"/>
                </a:lnTo>
                <a:lnTo>
                  <a:pt x="50800" y="442987"/>
                </a:lnTo>
                <a:lnTo>
                  <a:pt x="3938854" y="442987"/>
                </a:lnTo>
                <a:lnTo>
                  <a:pt x="3958579" y="438979"/>
                </a:lnTo>
                <a:lnTo>
                  <a:pt x="3974732" y="428065"/>
                </a:lnTo>
                <a:lnTo>
                  <a:pt x="3985646" y="411912"/>
                </a:lnTo>
                <a:lnTo>
                  <a:pt x="3989654" y="39218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2203523"/>
            <a:ext cx="0" cy="559435"/>
          </a:xfrm>
          <a:custGeom>
            <a:avLst/>
            <a:gdLst/>
            <a:ahLst/>
            <a:cxnLst/>
            <a:rect l="l" t="t" r="r" b="b"/>
            <a:pathLst>
              <a:path h="559435">
                <a:moveTo>
                  <a:pt x="0" y="558898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21908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21781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216542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41630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63773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524062"/>
            <a:ext cx="3863340" cy="223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Compression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Principles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(RFC</a:t>
            </a:r>
            <a:r>
              <a:rPr sz="12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4944)</a:t>
            </a:r>
            <a:endParaRPr sz="1200">
              <a:latin typeface="Tahoma"/>
              <a:cs typeface="Tahoma"/>
            </a:endParaRPr>
          </a:p>
          <a:p>
            <a:pPr marL="309880" marR="132080">
              <a:lnSpc>
                <a:spcPct val="100000"/>
              </a:lnSpc>
              <a:spcBef>
                <a:spcPts val="335"/>
              </a:spcBef>
            </a:pPr>
            <a:r>
              <a:rPr sz="1200" spc="-15" dirty="0">
                <a:latin typeface="Tahoma"/>
                <a:cs typeface="Tahoma"/>
              </a:rPr>
              <a:t>Omit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50" dirty="0">
                <a:latin typeface="Tahoma"/>
                <a:cs typeface="Tahoma"/>
              </a:rPr>
              <a:t>fields </a:t>
            </a:r>
            <a:r>
              <a:rPr sz="1200" spc="-30" dirty="0">
                <a:latin typeface="Tahoma"/>
                <a:cs typeface="Tahoma"/>
              </a:rPr>
              <a:t>that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45" dirty="0">
                <a:latin typeface="Tahoma"/>
                <a:cs typeface="Tahoma"/>
              </a:rPr>
              <a:t>calculated </a:t>
            </a:r>
            <a:r>
              <a:rPr sz="1200" spc="-55" dirty="0">
                <a:latin typeface="Tahoma"/>
                <a:cs typeface="Tahoma"/>
              </a:rPr>
              <a:t>from the  </a:t>
            </a:r>
            <a:r>
              <a:rPr sz="1200" spc="-45" dirty="0">
                <a:latin typeface="Tahoma"/>
                <a:cs typeface="Tahoma"/>
              </a:rPr>
              <a:t>context, </a:t>
            </a:r>
            <a:r>
              <a:rPr sz="1200" spc="-85" dirty="0">
                <a:latin typeface="Tahoma"/>
                <a:cs typeface="Tahoma"/>
              </a:rPr>
              <a:t>send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remaining </a:t>
            </a:r>
            <a:r>
              <a:rPr sz="1200" spc="-50" dirty="0">
                <a:latin typeface="Tahoma"/>
                <a:cs typeface="Tahoma"/>
              </a:rPr>
              <a:t>fields 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unmodified</a:t>
            </a:r>
            <a:endParaRPr sz="1200">
              <a:latin typeface="Tahoma"/>
              <a:cs typeface="Tahoma"/>
            </a:endParaRPr>
          </a:p>
          <a:p>
            <a:pPr marL="309880" marR="467995">
              <a:lnSpc>
                <a:spcPct val="100000"/>
              </a:lnSpc>
              <a:spcBef>
                <a:spcPts val="300"/>
              </a:spcBef>
            </a:pPr>
            <a:r>
              <a:rPr sz="1200" spc="-60" dirty="0">
                <a:latin typeface="Tahoma"/>
                <a:cs typeface="Tahoma"/>
              </a:rPr>
              <a:t>Nodes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5" dirty="0">
                <a:latin typeface="Tahoma"/>
                <a:cs typeface="Tahoma"/>
              </a:rPr>
              <a:t>maintain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50" dirty="0">
                <a:latin typeface="Tahoma"/>
                <a:cs typeface="Tahoma"/>
              </a:rPr>
              <a:t>state  </a:t>
            </a:r>
            <a:r>
              <a:rPr sz="1200" spc="-55" dirty="0">
                <a:latin typeface="Tahoma"/>
                <a:cs typeface="Tahoma"/>
              </a:rPr>
              <a:t>(stateless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compression)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00000"/>
              </a:lnSpc>
              <a:spcBef>
                <a:spcPts val="300"/>
              </a:spcBef>
            </a:pPr>
            <a:r>
              <a:rPr sz="1200" spc="-45" dirty="0">
                <a:latin typeface="Tahoma"/>
                <a:cs typeface="Tahoma"/>
              </a:rPr>
              <a:t>Support </a:t>
            </a:r>
            <a:r>
              <a:rPr sz="1200" spc="-40" dirty="0">
                <a:latin typeface="Tahoma"/>
                <a:cs typeface="Tahoma"/>
              </a:rPr>
              <a:t>(almost) </a:t>
            </a:r>
            <a:r>
              <a:rPr sz="1200" spc="-50" dirty="0">
                <a:latin typeface="Tahoma"/>
                <a:cs typeface="Tahoma"/>
              </a:rPr>
              <a:t>arbitrary combinations of </a:t>
            </a:r>
            <a:r>
              <a:rPr sz="1200" spc="-80" dirty="0">
                <a:latin typeface="Tahoma"/>
                <a:cs typeface="Tahoma"/>
              </a:rPr>
              <a:t>compressed </a:t>
            </a:r>
            <a:r>
              <a:rPr sz="1200" spc="125" dirty="0">
                <a:latin typeface="Tahoma"/>
                <a:cs typeface="Tahoma"/>
              </a:rPr>
              <a:t>/  </a:t>
            </a:r>
            <a:r>
              <a:rPr sz="1200" spc="-80" dirty="0">
                <a:latin typeface="Tahoma"/>
                <a:cs typeface="Tahoma"/>
              </a:rPr>
              <a:t>uncompressed header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fields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Ongoing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endParaRPr sz="1200">
              <a:latin typeface="Tahoma"/>
              <a:cs typeface="Tahoma"/>
            </a:endParaRPr>
          </a:p>
          <a:p>
            <a:pPr marL="309880" marR="318135">
              <a:lnSpc>
                <a:spcPct val="121100"/>
              </a:lnSpc>
              <a:spcBef>
                <a:spcPts val="30"/>
              </a:spcBef>
            </a:pPr>
            <a:r>
              <a:rPr sz="1200" spc="-65" dirty="0">
                <a:latin typeface="Tahoma"/>
                <a:cs typeface="Tahoma"/>
              </a:rPr>
              <a:t>Compression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45" dirty="0">
                <a:latin typeface="Tahoma"/>
                <a:cs typeface="Tahoma"/>
              </a:rPr>
              <a:t>globally </a:t>
            </a:r>
            <a:r>
              <a:rPr sz="1200" spc="-50" dirty="0">
                <a:latin typeface="Tahoma"/>
                <a:cs typeface="Tahoma"/>
              </a:rPr>
              <a:t>routable </a:t>
            </a:r>
            <a:r>
              <a:rPr sz="1200" spc="-80" dirty="0">
                <a:latin typeface="Tahoma"/>
                <a:cs typeface="Tahoma"/>
              </a:rPr>
              <a:t>addresses </a:t>
            </a:r>
            <a:r>
              <a:rPr sz="1200" spc="-15" dirty="0">
                <a:latin typeface="Tahoma"/>
                <a:cs typeface="Tahoma"/>
              </a:rPr>
              <a:t>(HC1G)  </a:t>
            </a:r>
            <a:r>
              <a:rPr sz="1200" spc="-35" dirty="0">
                <a:latin typeface="Tahoma"/>
                <a:cs typeface="Tahoma"/>
              </a:rPr>
              <a:t>Stateful </a:t>
            </a:r>
            <a:r>
              <a:rPr sz="1200" spc="-70" dirty="0">
                <a:latin typeface="Tahoma"/>
                <a:cs typeface="Tahoma"/>
              </a:rPr>
              <a:t>compression </a:t>
            </a:r>
            <a:r>
              <a:rPr sz="1200" spc="-15" dirty="0">
                <a:latin typeface="Tahoma"/>
                <a:cs typeface="Tahoma"/>
              </a:rPr>
              <a:t>(IPHC,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NHC)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27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5" dirty="0"/>
              <a:t>Fragmentation </a:t>
            </a:r>
            <a:r>
              <a:rPr spc="-114" dirty="0"/>
              <a:t>and</a:t>
            </a:r>
            <a:r>
              <a:rPr spc="60" dirty="0"/>
              <a:t> </a:t>
            </a:r>
            <a:r>
              <a:rPr spc="-114" dirty="0"/>
              <a:t>Reassembly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1399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12720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17800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3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07"/>
            <a:ext cx="50749" cy="1520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48"/>
            <a:ext cx="3989704" cy="1419860"/>
          </a:xfrm>
          <a:custGeom>
            <a:avLst/>
            <a:gdLst/>
            <a:ahLst/>
            <a:cxnLst/>
            <a:rect l="l" t="t" r="r" b="b"/>
            <a:pathLst>
              <a:path w="3989704" h="1419860">
                <a:moveTo>
                  <a:pt x="3989654" y="0"/>
                </a:moveTo>
                <a:lnTo>
                  <a:pt x="0" y="0"/>
                </a:lnTo>
                <a:lnTo>
                  <a:pt x="0" y="1368552"/>
                </a:lnTo>
                <a:lnTo>
                  <a:pt x="4008" y="1388276"/>
                </a:lnTo>
                <a:lnTo>
                  <a:pt x="14922" y="1404429"/>
                </a:lnTo>
                <a:lnTo>
                  <a:pt x="31075" y="1415343"/>
                </a:lnTo>
                <a:lnTo>
                  <a:pt x="50800" y="1419352"/>
                </a:lnTo>
                <a:lnTo>
                  <a:pt x="3938854" y="1419352"/>
                </a:lnTo>
                <a:lnTo>
                  <a:pt x="3958579" y="1415343"/>
                </a:lnTo>
                <a:lnTo>
                  <a:pt x="3974732" y="1404429"/>
                </a:lnTo>
                <a:lnTo>
                  <a:pt x="3985646" y="1388276"/>
                </a:lnTo>
                <a:lnTo>
                  <a:pt x="3989654" y="136855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07"/>
            <a:ext cx="0" cy="1552575"/>
          </a:xfrm>
          <a:custGeom>
            <a:avLst/>
            <a:gdLst/>
            <a:ahLst/>
            <a:cxnLst/>
            <a:rect l="l" t="t" r="r" b="b"/>
            <a:pathLst>
              <a:path h="1552575">
                <a:moveTo>
                  <a:pt x="0" y="155214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28051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23292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63781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64" y="2042691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2342630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2528342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4" y="292685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348" y="291415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4" y="2964951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2386867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2437660"/>
            <a:ext cx="50749" cy="4891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2572622"/>
            <a:ext cx="3989704" cy="405130"/>
          </a:xfrm>
          <a:custGeom>
            <a:avLst/>
            <a:gdLst/>
            <a:ahLst/>
            <a:cxnLst/>
            <a:rect l="l" t="t" r="r" b="b"/>
            <a:pathLst>
              <a:path w="3989704" h="405130">
                <a:moveTo>
                  <a:pt x="3989654" y="0"/>
                </a:moveTo>
                <a:lnTo>
                  <a:pt x="0" y="0"/>
                </a:lnTo>
                <a:lnTo>
                  <a:pt x="0" y="354228"/>
                </a:lnTo>
                <a:lnTo>
                  <a:pt x="4008" y="373953"/>
                </a:lnTo>
                <a:lnTo>
                  <a:pt x="14922" y="390106"/>
                </a:lnTo>
                <a:lnTo>
                  <a:pt x="31075" y="401020"/>
                </a:lnTo>
                <a:lnTo>
                  <a:pt x="50800" y="405028"/>
                </a:lnTo>
                <a:lnTo>
                  <a:pt x="3938854" y="405028"/>
                </a:lnTo>
                <a:lnTo>
                  <a:pt x="3958579" y="401020"/>
                </a:lnTo>
                <a:lnTo>
                  <a:pt x="3974732" y="390106"/>
                </a:lnTo>
                <a:lnTo>
                  <a:pt x="3985646" y="373953"/>
                </a:lnTo>
                <a:lnTo>
                  <a:pt x="3989654" y="354228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2424960"/>
            <a:ext cx="0" cy="521334"/>
          </a:xfrm>
          <a:custGeom>
            <a:avLst/>
            <a:gdLst/>
            <a:ahLst/>
            <a:cxnLst/>
            <a:rect l="l" t="t" r="r" b="b"/>
            <a:pathLst>
              <a:path h="521335">
                <a:moveTo>
                  <a:pt x="0" y="52093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2412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23995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8" y="2386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63774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524062"/>
            <a:ext cx="3851910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Fragmentation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Principles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(RFC</a:t>
            </a:r>
            <a:r>
              <a:rPr sz="12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4944)</a:t>
            </a:r>
            <a:endParaRPr sz="1200">
              <a:latin typeface="Tahoma"/>
              <a:cs typeface="Tahoma"/>
            </a:endParaRPr>
          </a:p>
          <a:p>
            <a:pPr marL="309880" marR="86995">
              <a:lnSpc>
                <a:spcPct val="100000"/>
              </a:lnSpc>
              <a:spcBef>
                <a:spcPts val="335"/>
              </a:spcBef>
            </a:pPr>
            <a:r>
              <a:rPr sz="1200" spc="-45" dirty="0">
                <a:latin typeface="Tahoma"/>
                <a:cs typeface="Tahoma"/>
              </a:rPr>
              <a:t>IPv6 </a:t>
            </a:r>
            <a:r>
              <a:rPr sz="1200" spc="-60" dirty="0">
                <a:latin typeface="Tahoma"/>
                <a:cs typeface="Tahoma"/>
              </a:rPr>
              <a:t>packets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large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" dirty="0">
                <a:latin typeface="Tahoma"/>
                <a:cs typeface="Tahoma"/>
              </a:rPr>
              <a:t>fit </a:t>
            </a:r>
            <a:r>
              <a:rPr sz="1200" spc="-30" dirty="0">
                <a:latin typeface="Tahoma"/>
                <a:cs typeface="Tahoma"/>
              </a:rPr>
              <a:t>into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60" dirty="0">
                <a:latin typeface="Tahoma"/>
                <a:cs typeface="Tahoma"/>
              </a:rPr>
              <a:t>single </a:t>
            </a:r>
            <a:r>
              <a:rPr sz="1200" spc="-65" dirty="0">
                <a:latin typeface="Tahoma"/>
                <a:cs typeface="Tahoma"/>
              </a:rPr>
              <a:t>802.15.4 frame 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fragmented.</a:t>
            </a:r>
            <a:endParaRPr sz="1200">
              <a:latin typeface="Tahoma"/>
              <a:cs typeface="Tahoma"/>
            </a:endParaRPr>
          </a:p>
          <a:p>
            <a:pPr marL="309880" marR="149225">
              <a:lnSpc>
                <a:spcPct val="100000"/>
              </a:lnSpc>
              <a:spcBef>
                <a:spcPts val="300"/>
              </a:spcBef>
            </a:pP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30" dirty="0">
                <a:latin typeface="Tahoma"/>
                <a:cs typeface="Tahoma"/>
              </a:rPr>
              <a:t>first </a:t>
            </a:r>
            <a:r>
              <a:rPr sz="1200" spc="-60" dirty="0">
                <a:latin typeface="Tahoma"/>
                <a:cs typeface="Tahoma"/>
              </a:rPr>
              <a:t>fragment carries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5" dirty="0">
                <a:latin typeface="Tahoma"/>
                <a:cs typeface="Tahoma"/>
              </a:rPr>
              <a:t>includes the  </a:t>
            </a:r>
            <a:r>
              <a:rPr sz="1200" spc="-60" dirty="0">
                <a:latin typeface="Tahoma"/>
                <a:cs typeface="Tahoma"/>
              </a:rPr>
              <a:t>datagram size </a:t>
            </a:r>
            <a:r>
              <a:rPr sz="1200" spc="-50" dirty="0">
                <a:latin typeface="Tahoma"/>
                <a:cs typeface="Tahoma"/>
              </a:rPr>
              <a:t>(11 </a:t>
            </a:r>
            <a:r>
              <a:rPr sz="1200" spc="-30" dirty="0">
                <a:latin typeface="Tahoma"/>
                <a:cs typeface="Tahoma"/>
              </a:rPr>
              <a:t>bits) </a:t>
            </a:r>
            <a:r>
              <a:rPr sz="1200" spc="-70" dirty="0">
                <a:latin typeface="Tahoma"/>
                <a:cs typeface="Tahoma"/>
              </a:rPr>
              <a:t>and a </a:t>
            </a:r>
            <a:r>
              <a:rPr sz="1200" spc="-60" dirty="0">
                <a:latin typeface="Tahoma"/>
                <a:cs typeface="Tahoma"/>
              </a:rPr>
              <a:t>datagram </a:t>
            </a:r>
            <a:r>
              <a:rPr sz="1200" spc="-45" dirty="0">
                <a:latin typeface="Tahoma"/>
                <a:cs typeface="Tahoma"/>
              </a:rPr>
              <a:t>tag </a:t>
            </a:r>
            <a:r>
              <a:rPr sz="1200" spc="-50" dirty="0">
                <a:latin typeface="Tahoma"/>
                <a:cs typeface="Tahoma"/>
              </a:rPr>
              <a:t>(16 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bits).</a:t>
            </a:r>
            <a:endParaRPr sz="1200">
              <a:latin typeface="Tahoma"/>
              <a:cs typeface="Tahoma"/>
            </a:endParaRPr>
          </a:p>
          <a:p>
            <a:pPr marL="309880" marR="5080">
              <a:lnSpc>
                <a:spcPct val="100000"/>
              </a:lnSpc>
              <a:spcBef>
                <a:spcPts val="300"/>
              </a:spcBef>
            </a:pPr>
            <a:r>
              <a:rPr sz="1200" spc="-65" dirty="0">
                <a:latin typeface="Tahoma"/>
                <a:cs typeface="Tahoma"/>
              </a:rPr>
              <a:t>Subsequent </a:t>
            </a:r>
            <a:r>
              <a:rPr sz="1200" spc="-60" dirty="0">
                <a:latin typeface="Tahoma"/>
                <a:cs typeface="Tahoma"/>
              </a:rPr>
              <a:t>fragments </a:t>
            </a:r>
            <a:r>
              <a:rPr sz="1200" spc="-55" dirty="0">
                <a:latin typeface="Tahoma"/>
                <a:cs typeface="Tahoma"/>
              </a:rPr>
              <a:t>carry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80" dirty="0">
                <a:latin typeface="Tahoma"/>
                <a:cs typeface="Tahoma"/>
              </a:rPr>
              <a:t>header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5" dirty="0">
                <a:latin typeface="Tahoma"/>
                <a:cs typeface="Tahoma"/>
              </a:rPr>
              <a:t>includes the  </a:t>
            </a:r>
            <a:r>
              <a:rPr sz="1200" spc="-60" dirty="0">
                <a:latin typeface="Tahoma"/>
                <a:cs typeface="Tahoma"/>
              </a:rPr>
              <a:t>datagram </a:t>
            </a:r>
            <a:r>
              <a:rPr sz="1200" spc="-55" dirty="0">
                <a:latin typeface="Tahoma"/>
                <a:cs typeface="Tahoma"/>
              </a:rPr>
              <a:t>size, the </a:t>
            </a:r>
            <a:r>
              <a:rPr sz="1200" spc="-60" dirty="0">
                <a:latin typeface="Tahoma"/>
                <a:cs typeface="Tahoma"/>
              </a:rPr>
              <a:t>datagram </a:t>
            </a:r>
            <a:r>
              <a:rPr sz="1200" spc="-45" dirty="0">
                <a:latin typeface="Tahoma"/>
                <a:cs typeface="Tahoma"/>
              </a:rPr>
              <a:t>tag,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the offset </a:t>
            </a:r>
            <a:r>
              <a:rPr sz="1200" spc="-40" dirty="0">
                <a:latin typeface="Tahoma"/>
                <a:cs typeface="Tahoma"/>
              </a:rPr>
              <a:t>(8 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bits).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25" dirty="0">
                <a:latin typeface="Tahoma"/>
                <a:cs typeface="Tahoma"/>
              </a:rPr>
              <a:t>Time </a:t>
            </a:r>
            <a:r>
              <a:rPr sz="1200" spc="-15" dirty="0">
                <a:latin typeface="Tahoma"/>
                <a:cs typeface="Tahoma"/>
              </a:rPr>
              <a:t>limit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75" dirty="0">
                <a:latin typeface="Tahoma"/>
                <a:cs typeface="Tahoma"/>
              </a:rPr>
              <a:t>reassembly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5" dirty="0">
                <a:latin typeface="Tahoma"/>
                <a:cs typeface="Tahoma"/>
              </a:rPr>
              <a:t>60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seconds.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Ongoing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endParaRPr sz="1200">
              <a:latin typeface="Tahoma"/>
              <a:cs typeface="Tahoma"/>
            </a:endParaRPr>
          </a:p>
          <a:p>
            <a:pPr marL="309880" marR="25400">
              <a:lnSpc>
                <a:spcPct val="100000"/>
              </a:lnSpc>
              <a:spcBef>
                <a:spcPts val="335"/>
              </a:spcBef>
            </a:pPr>
            <a:r>
              <a:rPr sz="1200" spc="-60" dirty="0">
                <a:latin typeface="Tahoma"/>
                <a:cs typeface="Tahoma"/>
              </a:rPr>
              <a:t>Recovery </a:t>
            </a:r>
            <a:r>
              <a:rPr sz="1200" spc="-40" dirty="0">
                <a:latin typeface="Tahoma"/>
                <a:cs typeface="Tahoma"/>
              </a:rPr>
              <a:t>protocol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35" dirty="0">
                <a:latin typeface="Tahoma"/>
                <a:cs typeface="Tahoma"/>
              </a:rPr>
              <a:t>lost </a:t>
            </a:r>
            <a:r>
              <a:rPr sz="1200" spc="-60" dirty="0">
                <a:latin typeface="Tahoma"/>
                <a:cs typeface="Tahoma"/>
              </a:rPr>
              <a:t>fragments </a:t>
            </a:r>
            <a:r>
              <a:rPr sz="1200" spc="5" dirty="0">
                <a:latin typeface="Tahoma"/>
                <a:cs typeface="Tahoma"/>
              </a:rPr>
              <a:t>(RFC </a:t>
            </a:r>
            <a:r>
              <a:rPr sz="1200" spc="-75" dirty="0">
                <a:latin typeface="Tahoma"/>
                <a:cs typeface="Tahoma"/>
              </a:rPr>
              <a:t>4944 </a:t>
            </a:r>
            <a:r>
              <a:rPr sz="1200" spc="-65" dirty="0">
                <a:latin typeface="Tahoma"/>
                <a:cs typeface="Tahoma"/>
              </a:rPr>
              <a:t>requires 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85" dirty="0">
                <a:latin typeface="Tahoma"/>
                <a:cs typeface="Tahoma"/>
              </a:rPr>
              <a:t>resend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whole </a:t>
            </a:r>
            <a:r>
              <a:rPr sz="1200" spc="-60" dirty="0">
                <a:latin typeface="Tahoma"/>
                <a:cs typeface="Tahoma"/>
              </a:rPr>
              <a:t>set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fragments)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75"/>
              </a:lnSpc>
            </a:pPr>
            <a:fld id="{81D60167-4931-47E6-BA6A-407CBD079E47}" type="slidenum">
              <a:rPr spc="-5" dirty="0"/>
              <a:t>28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</a:t>
            </a:r>
            <a:r>
              <a:rPr spc="-55" dirty="0"/>
              <a:t> </a:t>
            </a:r>
            <a:r>
              <a:rPr spc="-110" dirty="0"/>
              <a:t>802.15.4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27319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260496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311297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21"/>
            <a:ext cx="50749" cy="653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39"/>
            <a:ext cx="3989704" cy="580390"/>
          </a:xfrm>
          <a:custGeom>
            <a:avLst/>
            <a:gdLst/>
            <a:ahLst/>
            <a:cxnLst/>
            <a:rect l="l" t="t" r="r" b="b"/>
            <a:pathLst>
              <a:path w="3989704" h="580390">
                <a:moveTo>
                  <a:pt x="3989654" y="0"/>
                </a:moveTo>
                <a:lnTo>
                  <a:pt x="0" y="0"/>
                </a:lnTo>
                <a:lnTo>
                  <a:pt x="0" y="529257"/>
                </a:lnTo>
                <a:lnTo>
                  <a:pt x="4008" y="548982"/>
                </a:lnTo>
                <a:lnTo>
                  <a:pt x="14922" y="565134"/>
                </a:lnTo>
                <a:lnTo>
                  <a:pt x="31075" y="576049"/>
                </a:lnTo>
                <a:lnTo>
                  <a:pt x="50800" y="580057"/>
                </a:lnTo>
                <a:lnTo>
                  <a:pt x="3938854" y="580057"/>
                </a:lnTo>
                <a:lnTo>
                  <a:pt x="3958579" y="576049"/>
                </a:lnTo>
                <a:lnTo>
                  <a:pt x="3974732" y="565134"/>
                </a:lnTo>
                <a:lnTo>
                  <a:pt x="3985646" y="548982"/>
                </a:lnTo>
                <a:lnTo>
                  <a:pt x="3989654" y="5292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2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4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475925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66164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93739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8" y="2924691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97549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152016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570948"/>
            <a:ext cx="50749" cy="13664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1705908"/>
            <a:ext cx="3989704" cy="1282700"/>
          </a:xfrm>
          <a:custGeom>
            <a:avLst/>
            <a:gdLst/>
            <a:ahLst/>
            <a:cxnLst/>
            <a:rect l="l" t="t" r="r" b="b"/>
            <a:pathLst>
              <a:path w="3989704" h="1282700">
                <a:moveTo>
                  <a:pt x="3989654" y="0"/>
                </a:moveTo>
                <a:lnTo>
                  <a:pt x="0" y="0"/>
                </a:lnTo>
                <a:lnTo>
                  <a:pt x="0" y="1231483"/>
                </a:lnTo>
                <a:lnTo>
                  <a:pt x="4008" y="1251208"/>
                </a:lnTo>
                <a:lnTo>
                  <a:pt x="14922" y="1267361"/>
                </a:lnTo>
                <a:lnTo>
                  <a:pt x="31075" y="1278275"/>
                </a:lnTo>
                <a:lnTo>
                  <a:pt x="50800" y="1282283"/>
                </a:lnTo>
                <a:lnTo>
                  <a:pt x="3938854" y="1282283"/>
                </a:lnTo>
                <a:lnTo>
                  <a:pt x="3958579" y="1278275"/>
                </a:lnTo>
                <a:lnTo>
                  <a:pt x="3974732" y="1267361"/>
                </a:lnTo>
                <a:lnTo>
                  <a:pt x="3985646" y="1251208"/>
                </a:lnTo>
                <a:lnTo>
                  <a:pt x="3989654" y="123148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558248"/>
            <a:ext cx="0" cy="1398270"/>
          </a:xfrm>
          <a:custGeom>
            <a:avLst/>
            <a:gdLst/>
            <a:ahLst/>
            <a:cxnLst/>
            <a:rect l="l" t="t" r="r" b="b"/>
            <a:pathLst>
              <a:path h="1398270">
                <a:moveTo>
                  <a:pt x="0" y="139819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5455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5328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2014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1464" y="1762607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464" y="1984033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464" y="2205447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426867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648286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869706"/>
            <a:ext cx="71528" cy="71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7294" y="515630"/>
            <a:ext cx="3821429" cy="247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IEEE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60" dirty="0">
                <a:latin typeface="Tahoma"/>
                <a:cs typeface="Tahoma"/>
              </a:rPr>
              <a:t>standard </a:t>
            </a:r>
            <a:r>
              <a:rPr sz="1200" spc="-65" dirty="0">
                <a:latin typeface="Tahoma"/>
                <a:cs typeface="Tahoma"/>
              </a:rPr>
              <a:t>802.15.4 offers </a:t>
            </a:r>
            <a:r>
              <a:rPr sz="1200" spc="-50" dirty="0">
                <a:latin typeface="Tahoma"/>
                <a:cs typeface="Tahoma"/>
              </a:rPr>
              <a:t>physical </a:t>
            </a:r>
            <a:r>
              <a:rPr sz="1200" spc="-70" dirty="0">
                <a:latin typeface="Tahoma"/>
                <a:cs typeface="Tahoma"/>
              </a:rPr>
              <a:t>and media </a:t>
            </a:r>
            <a:r>
              <a:rPr sz="1200" spc="-75" dirty="0">
                <a:latin typeface="Tahoma"/>
                <a:cs typeface="Tahoma"/>
              </a:rPr>
              <a:t>access  </a:t>
            </a:r>
            <a:r>
              <a:rPr sz="1200" spc="-40" dirty="0">
                <a:latin typeface="Tahoma"/>
                <a:cs typeface="Tahoma"/>
              </a:rPr>
              <a:t>control </a:t>
            </a:r>
            <a:r>
              <a:rPr sz="1200" spc="-75" dirty="0">
                <a:latin typeface="Tahoma"/>
                <a:cs typeface="Tahoma"/>
              </a:rPr>
              <a:t>layers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low-cost, </a:t>
            </a:r>
            <a:r>
              <a:rPr sz="1200" spc="-70" dirty="0">
                <a:latin typeface="Tahoma"/>
                <a:cs typeface="Tahoma"/>
              </a:rPr>
              <a:t>low-speed, </a:t>
            </a:r>
            <a:r>
              <a:rPr sz="1200" spc="-75" dirty="0">
                <a:latin typeface="Tahoma"/>
                <a:cs typeface="Tahoma"/>
              </a:rPr>
              <a:t>low-power </a:t>
            </a:r>
            <a:r>
              <a:rPr sz="1200" spc="-70" dirty="0">
                <a:latin typeface="Tahoma"/>
                <a:cs typeface="Tahoma"/>
              </a:rPr>
              <a:t>wireless  </a:t>
            </a:r>
            <a:r>
              <a:rPr sz="1200" spc="-65" dirty="0">
                <a:latin typeface="Tahoma"/>
                <a:cs typeface="Tahoma"/>
              </a:rPr>
              <a:t>personal </a:t>
            </a:r>
            <a:r>
              <a:rPr sz="1200" spc="-85" dirty="0">
                <a:latin typeface="Tahoma"/>
                <a:cs typeface="Tahoma"/>
              </a:rPr>
              <a:t>area </a:t>
            </a:r>
            <a:r>
              <a:rPr sz="1200" spc="-75" dirty="0">
                <a:latin typeface="Tahoma"/>
                <a:cs typeface="Tahoma"/>
              </a:rPr>
              <a:t>networks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(WPANs)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309880" marR="2169795" indent="-297815">
              <a:lnSpc>
                <a:spcPct val="120600"/>
              </a:lnSpc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Application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Scenarios  </a:t>
            </a:r>
            <a:r>
              <a:rPr sz="1200" spc="-65" dirty="0">
                <a:latin typeface="Tahoma"/>
                <a:cs typeface="Tahoma"/>
              </a:rPr>
              <a:t>Home </a:t>
            </a:r>
            <a:r>
              <a:rPr sz="1200" spc="-55" dirty="0">
                <a:latin typeface="Tahoma"/>
                <a:cs typeface="Tahoma"/>
              </a:rPr>
              <a:t>Networking  </a:t>
            </a:r>
            <a:r>
              <a:rPr sz="1200" spc="-40" dirty="0">
                <a:latin typeface="Tahoma"/>
                <a:cs typeface="Tahoma"/>
              </a:rPr>
              <a:t>Automotive </a:t>
            </a:r>
            <a:r>
              <a:rPr sz="1200" spc="-65" dirty="0">
                <a:latin typeface="Tahoma"/>
                <a:cs typeface="Tahoma"/>
              </a:rPr>
              <a:t>Networks  </a:t>
            </a:r>
            <a:r>
              <a:rPr sz="1200" spc="-50" dirty="0">
                <a:latin typeface="Tahoma"/>
                <a:cs typeface="Tahoma"/>
              </a:rPr>
              <a:t>Industrial </a:t>
            </a:r>
            <a:r>
              <a:rPr sz="1200" spc="-65" dirty="0">
                <a:latin typeface="Tahoma"/>
                <a:cs typeface="Tahoma"/>
              </a:rPr>
              <a:t>Networks  </a:t>
            </a:r>
            <a:r>
              <a:rPr sz="1200" spc="-55" dirty="0">
                <a:latin typeface="Tahoma"/>
                <a:cs typeface="Tahoma"/>
              </a:rPr>
              <a:t>Interactive </a:t>
            </a:r>
            <a:r>
              <a:rPr sz="1200" spc="-65" dirty="0">
                <a:latin typeface="Tahoma"/>
                <a:cs typeface="Tahoma"/>
              </a:rPr>
              <a:t>Toys  </a:t>
            </a:r>
            <a:r>
              <a:rPr sz="1200" spc="-60" dirty="0">
                <a:latin typeface="Tahoma"/>
                <a:cs typeface="Tahoma"/>
              </a:rPr>
              <a:t>Remote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Metering</a:t>
            </a:r>
            <a:endParaRPr sz="1200">
              <a:latin typeface="Tahoma"/>
              <a:cs typeface="Tahoma"/>
            </a:endParaRPr>
          </a:p>
          <a:p>
            <a:pPr marR="3019425" algn="ctr">
              <a:lnSpc>
                <a:spcPct val="100000"/>
              </a:lnSpc>
              <a:spcBef>
                <a:spcPts val="300"/>
              </a:spcBef>
            </a:pP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2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r>
              <a:rPr sz="1200" spc="-2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3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90" dirty="0"/>
              <a:t>Standard</a:t>
            </a:r>
            <a:r>
              <a:rPr spc="145" dirty="0"/>
              <a:t> </a:t>
            </a:r>
            <a:r>
              <a:rPr spc="-95" dirty="0"/>
              <a:t>Versions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2245"/>
          </a:xfrm>
          <a:custGeom>
            <a:avLst/>
            <a:gdLst/>
            <a:ahLst/>
            <a:cxnLst/>
            <a:rect l="l" t="t" r="r" b="b"/>
            <a:pathLst>
              <a:path w="3989704" h="18224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849"/>
                </a:lnTo>
                <a:lnTo>
                  <a:pt x="3989654" y="18184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3679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083753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07105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12185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6"/>
            <a:ext cx="50749" cy="4642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37960"/>
            <a:ext cx="3989704" cy="396875"/>
          </a:xfrm>
          <a:custGeom>
            <a:avLst/>
            <a:gdLst/>
            <a:ahLst/>
            <a:cxnLst/>
            <a:rect l="l" t="t" r="r" b="b"/>
            <a:pathLst>
              <a:path w="3989704" h="396875">
                <a:moveTo>
                  <a:pt x="3989654" y="0"/>
                </a:moveTo>
                <a:lnTo>
                  <a:pt x="0" y="0"/>
                </a:lnTo>
                <a:lnTo>
                  <a:pt x="0" y="345793"/>
                </a:lnTo>
                <a:lnTo>
                  <a:pt x="4008" y="365517"/>
                </a:lnTo>
                <a:lnTo>
                  <a:pt x="14922" y="381670"/>
                </a:lnTo>
                <a:lnTo>
                  <a:pt x="31075" y="392584"/>
                </a:lnTo>
                <a:lnTo>
                  <a:pt x="50800" y="396593"/>
                </a:lnTo>
                <a:lnTo>
                  <a:pt x="3938854" y="396593"/>
                </a:lnTo>
                <a:lnTo>
                  <a:pt x="3958579" y="392584"/>
                </a:lnTo>
                <a:lnTo>
                  <a:pt x="3974732" y="381670"/>
                </a:lnTo>
                <a:lnTo>
                  <a:pt x="3985646" y="365517"/>
                </a:lnTo>
                <a:lnTo>
                  <a:pt x="3989654" y="345793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6"/>
            <a:ext cx="0" cy="496570"/>
          </a:xfrm>
          <a:custGeom>
            <a:avLst/>
            <a:gdLst/>
            <a:ahLst/>
            <a:cxnLst/>
            <a:rect l="l" t="t" r="r" b="b"/>
            <a:pathLst>
              <a:path h="496569">
                <a:moveTo>
                  <a:pt x="0" y="4959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286467"/>
            <a:ext cx="3989704" cy="182245"/>
          </a:xfrm>
          <a:custGeom>
            <a:avLst/>
            <a:gdLst/>
            <a:ahLst/>
            <a:cxnLst/>
            <a:rect l="l" t="t" r="r" b="b"/>
            <a:pathLst>
              <a:path w="3989704" h="18224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849"/>
                </a:lnTo>
                <a:lnTo>
                  <a:pt x="3989654" y="18184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45566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202920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8" y="201650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067301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133070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381499"/>
            <a:ext cx="50749" cy="6477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1499943"/>
            <a:ext cx="3989704" cy="580390"/>
          </a:xfrm>
          <a:custGeom>
            <a:avLst/>
            <a:gdLst/>
            <a:ahLst/>
            <a:cxnLst/>
            <a:rect l="l" t="t" r="r" b="b"/>
            <a:pathLst>
              <a:path w="3989704" h="580389">
                <a:moveTo>
                  <a:pt x="3989654" y="0"/>
                </a:moveTo>
                <a:lnTo>
                  <a:pt x="0" y="0"/>
                </a:lnTo>
                <a:lnTo>
                  <a:pt x="0" y="529257"/>
                </a:lnTo>
                <a:lnTo>
                  <a:pt x="4008" y="548982"/>
                </a:lnTo>
                <a:lnTo>
                  <a:pt x="14922" y="565134"/>
                </a:lnTo>
                <a:lnTo>
                  <a:pt x="31075" y="576049"/>
                </a:lnTo>
                <a:lnTo>
                  <a:pt x="50800" y="580057"/>
                </a:lnTo>
                <a:lnTo>
                  <a:pt x="3938854" y="580057"/>
                </a:lnTo>
                <a:lnTo>
                  <a:pt x="3958579" y="576049"/>
                </a:lnTo>
                <a:lnTo>
                  <a:pt x="3974732" y="565134"/>
                </a:lnTo>
                <a:lnTo>
                  <a:pt x="3985646" y="548982"/>
                </a:lnTo>
                <a:lnTo>
                  <a:pt x="3989654" y="5292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36879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67945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3560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3433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33069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2231918"/>
            <a:ext cx="3989704" cy="182245"/>
          </a:xfrm>
          <a:custGeom>
            <a:avLst/>
            <a:gdLst/>
            <a:ahLst/>
            <a:cxnLst/>
            <a:rect l="l" t="t" r="r" b="b"/>
            <a:pathLst>
              <a:path w="3989704" h="18224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1849"/>
                </a:lnTo>
                <a:lnTo>
                  <a:pt x="3989654" y="181849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401111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298308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5348" y="297038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794" y="302118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8" y="2276155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8" y="2326946"/>
            <a:ext cx="50749" cy="656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93" y="2445390"/>
            <a:ext cx="3989704" cy="588645"/>
          </a:xfrm>
          <a:custGeom>
            <a:avLst/>
            <a:gdLst/>
            <a:ahLst/>
            <a:cxnLst/>
            <a:rect l="l" t="t" r="r" b="b"/>
            <a:pathLst>
              <a:path w="3989704" h="588644">
                <a:moveTo>
                  <a:pt x="3989654" y="0"/>
                </a:moveTo>
                <a:lnTo>
                  <a:pt x="0" y="0"/>
                </a:lnTo>
                <a:lnTo>
                  <a:pt x="0" y="537692"/>
                </a:lnTo>
                <a:lnTo>
                  <a:pt x="4008" y="557417"/>
                </a:lnTo>
                <a:lnTo>
                  <a:pt x="14922" y="573570"/>
                </a:lnTo>
                <a:lnTo>
                  <a:pt x="31075" y="584484"/>
                </a:lnTo>
                <a:lnTo>
                  <a:pt x="50800" y="588492"/>
                </a:lnTo>
                <a:lnTo>
                  <a:pt x="3938854" y="588492"/>
                </a:lnTo>
                <a:lnTo>
                  <a:pt x="3958579" y="584484"/>
                </a:lnTo>
                <a:lnTo>
                  <a:pt x="3974732" y="573570"/>
                </a:lnTo>
                <a:lnTo>
                  <a:pt x="3985646" y="557417"/>
                </a:lnTo>
                <a:lnTo>
                  <a:pt x="3989654" y="537692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2314246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6878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8" y="23015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22888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8" y="227614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7294" y="509648"/>
            <a:ext cx="3851910" cy="2492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802.15.4-2003</a:t>
            </a:r>
            <a:endParaRPr sz="1200">
              <a:latin typeface="Tahoma"/>
              <a:cs typeface="Tahoma"/>
            </a:endParaRPr>
          </a:p>
          <a:p>
            <a:pPr marL="12700" marR="334645">
              <a:lnSpc>
                <a:spcPct val="100000"/>
              </a:lnSpc>
              <a:spcBef>
                <a:spcPts val="185"/>
              </a:spcBef>
            </a:pPr>
            <a:r>
              <a:rPr sz="1200" spc="-30" dirty="0">
                <a:latin typeface="Tahoma"/>
                <a:cs typeface="Tahoma"/>
              </a:rPr>
              <a:t>Original </a:t>
            </a:r>
            <a:r>
              <a:rPr sz="1200" spc="-65" dirty="0">
                <a:latin typeface="Tahoma"/>
                <a:cs typeface="Tahoma"/>
              </a:rPr>
              <a:t>version using </a:t>
            </a:r>
            <a:r>
              <a:rPr sz="1200" spc="-25" dirty="0">
                <a:latin typeface="Tahoma"/>
                <a:cs typeface="Tahoma"/>
              </a:rPr>
              <a:t>Direct </a:t>
            </a:r>
            <a:r>
              <a:rPr sz="1200" spc="-75" dirty="0">
                <a:latin typeface="Tahoma"/>
                <a:cs typeface="Tahoma"/>
              </a:rPr>
              <a:t>Sequence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50" dirty="0">
                <a:latin typeface="Tahoma"/>
                <a:cs typeface="Tahoma"/>
              </a:rPr>
              <a:t>Spectrum  </a:t>
            </a:r>
            <a:r>
              <a:rPr sz="1200" spc="-10" dirty="0">
                <a:latin typeface="Tahoma"/>
                <a:cs typeface="Tahoma"/>
              </a:rPr>
              <a:t>(DSSS)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55" dirty="0">
                <a:latin typeface="Tahoma"/>
                <a:cs typeface="Tahoma"/>
              </a:rPr>
              <a:t>transfer </a:t>
            </a:r>
            <a:r>
              <a:rPr sz="1200" spc="-60" dirty="0">
                <a:latin typeface="Tahoma"/>
                <a:cs typeface="Tahoma"/>
              </a:rPr>
              <a:t>rates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20 and </a:t>
            </a:r>
            <a:r>
              <a:rPr sz="1200" spc="-75" dirty="0">
                <a:latin typeface="Tahoma"/>
                <a:cs typeface="Tahoma"/>
              </a:rPr>
              <a:t>40 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kbit/s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802.15.4-2006</a:t>
            </a:r>
            <a:endParaRPr sz="1200">
              <a:latin typeface="Tahoma"/>
              <a:cs typeface="Tahoma"/>
            </a:endParaRPr>
          </a:p>
          <a:p>
            <a:pPr marL="12700" marR="90170">
              <a:lnSpc>
                <a:spcPct val="100000"/>
              </a:lnSpc>
              <a:spcBef>
                <a:spcPts val="185"/>
              </a:spcBef>
            </a:pPr>
            <a:r>
              <a:rPr sz="1200" spc="-65" dirty="0">
                <a:latin typeface="Tahoma"/>
                <a:cs typeface="Tahoma"/>
              </a:rPr>
              <a:t>Revised version using </a:t>
            </a:r>
            <a:r>
              <a:rPr sz="1200" spc="-25" dirty="0">
                <a:latin typeface="Tahoma"/>
                <a:cs typeface="Tahoma"/>
              </a:rPr>
              <a:t>Direct </a:t>
            </a:r>
            <a:r>
              <a:rPr sz="1200" spc="-75" dirty="0">
                <a:latin typeface="Tahoma"/>
                <a:cs typeface="Tahoma"/>
              </a:rPr>
              <a:t>Sequence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50" dirty="0">
                <a:latin typeface="Tahoma"/>
                <a:cs typeface="Tahoma"/>
              </a:rPr>
              <a:t>Spectrum  </a:t>
            </a:r>
            <a:r>
              <a:rPr sz="1200" spc="-10" dirty="0">
                <a:latin typeface="Tahoma"/>
                <a:cs typeface="Tahoma"/>
              </a:rPr>
              <a:t>(DSSS)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65" dirty="0">
                <a:latin typeface="Tahoma"/>
                <a:cs typeface="Tahoma"/>
              </a:rPr>
              <a:t>higher </a:t>
            </a:r>
            <a:r>
              <a:rPr sz="1200" spc="-45" dirty="0">
                <a:latin typeface="Tahoma"/>
                <a:cs typeface="Tahoma"/>
              </a:rPr>
              <a:t>data </a:t>
            </a:r>
            <a:r>
              <a:rPr sz="1200" spc="-60" dirty="0">
                <a:latin typeface="Tahoma"/>
                <a:cs typeface="Tahoma"/>
              </a:rPr>
              <a:t>rates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0" dirty="0">
                <a:latin typeface="Tahoma"/>
                <a:cs typeface="Tahoma"/>
              </a:rPr>
              <a:t>adding </a:t>
            </a:r>
            <a:r>
              <a:rPr sz="1200" spc="-35" dirty="0">
                <a:latin typeface="Tahoma"/>
                <a:cs typeface="Tahoma"/>
              </a:rPr>
              <a:t>Parallel </a:t>
            </a:r>
            <a:r>
              <a:rPr sz="1200" spc="-75" dirty="0">
                <a:latin typeface="Tahoma"/>
                <a:cs typeface="Tahoma"/>
              </a:rPr>
              <a:t>Sequence 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45" dirty="0">
                <a:latin typeface="Tahoma"/>
                <a:cs typeface="Tahoma"/>
              </a:rPr>
              <a:t>Spectrum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(PSSS)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802.15.4a-2007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50"/>
              </a:spcBef>
            </a:pPr>
            <a:r>
              <a:rPr sz="1200" spc="-40" dirty="0">
                <a:latin typeface="Tahoma"/>
                <a:cs typeface="Tahoma"/>
              </a:rPr>
              <a:t>Adding </a:t>
            </a:r>
            <a:r>
              <a:rPr sz="1200" spc="-25" dirty="0">
                <a:latin typeface="Tahoma"/>
                <a:cs typeface="Tahoma"/>
              </a:rPr>
              <a:t>Direct </a:t>
            </a:r>
            <a:r>
              <a:rPr sz="1200" spc="-75" dirty="0">
                <a:latin typeface="Tahoma"/>
                <a:cs typeface="Tahoma"/>
              </a:rPr>
              <a:t>Sequence </a:t>
            </a:r>
            <a:r>
              <a:rPr sz="1200" spc="-50" dirty="0">
                <a:latin typeface="Tahoma"/>
                <a:cs typeface="Tahoma"/>
              </a:rPr>
              <a:t>Ultra-wideband </a:t>
            </a:r>
            <a:r>
              <a:rPr sz="1200" spc="15" dirty="0">
                <a:latin typeface="Tahoma"/>
                <a:cs typeface="Tahoma"/>
              </a:rPr>
              <a:t>(UWB)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30" dirty="0">
                <a:latin typeface="Tahoma"/>
                <a:cs typeface="Tahoma"/>
              </a:rPr>
              <a:t>Chirp  </a:t>
            </a:r>
            <a:r>
              <a:rPr sz="1200" spc="-70" dirty="0">
                <a:latin typeface="Tahoma"/>
                <a:cs typeface="Tahoma"/>
              </a:rPr>
              <a:t>Spread </a:t>
            </a:r>
            <a:r>
              <a:rPr sz="1200" spc="-45" dirty="0">
                <a:latin typeface="Tahoma"/>
                <a:cs typeface="Tahoma"/>
              </a:rPr>
              <a:t>Spectrum </a:t>
            </a:r>
            <a:r>
              <a:rPr sz="1200" spc="-5" dirty="0">
                <a:latin typeface="Tahoma"/>
                <a:cs typeface="Tahoma"/>
              </a:rPr>
              <a:t>(CSS) </a:t>
            </a:r>
            <a:r>
              <a:rPr sz="1200" spc="-50" dirty="0">
                <a:latin typeface="Tahoma"/>
                <a:cs typeface="Tahoma"/>
              </a:rPr>
              <a:t>physical </a:t>
            </a:r>
            <a:r>
              <a:rPr sz="1200" spc="-75" dirty="0">
                <a:latin typeface="Tahoma"/>
                <a:cs typeface="Tahoma"/>
              </a:rPr>
              <a:t>layers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2006 </a:t>
            </a:r>
            <a:r>
              <a:rPr sz="1200" spc="-65" dirty="0">
                <a:latin typeface="Tahoma"/>
                <a:cs typeface="Tahoma"/>
              </a:rPr>
              <a:t>version </a:t>
            </a:r>
            <a:r>
              <a:rPr sz="1200" spc="-50" dirty="0">
                <a:latin typeface="Tahoma"/>
                <a:cs typeface="Tahoma"/>
              </a:rPr>
              <a:t>of 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standard </a:t>
            </a:r>
            <a:r>
              <a:rPr sz="1200" spc="-55" dirty="0">
                <a:latin typeface="Tahoma"/>
                <a:cs typeface="Tahoma"/>
              </a:rPr>
              <a:t>(ranging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support)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4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Radio Characteristics</a:t>
            </a:r>
            <a:r>
              <a:rPr spc="125" dirty="0"/>
              <a:t> </a:t>
            </a:r>
            <a:r>
              <a:rPr spc="-100" dirty="0"/>
              <a:t>(802.15.4-2003)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10196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2875294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2862593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2913394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0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494"/>
            <a:ext cx="50749" cy="2255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54444"/>
            <a:ext cx="3989704" cy="2171700"/>
          </a:xfrm>
          <a:custGeom>
            <a:avLst/>
            <a:gdLst/>
            <a:ahLst/>
            <a:cxnLst/>
            <a:rect l="l" t="t" r="r" b="b"/>
            <a:pathLst>
              <a:path w="3989704" h="2171700">
                <a:moveTo>
                  <a:pt x="3989654" y="0"/>
                </a:moveTo>
                <a:lnTo>
                  <a:pt x="0" y="0"/>
                </a:lnTo>
                <a:lnTo>
                  <a:pt x="0" y="2120849"/>
                </a:lnTo>
                <a:lnTo>
                  <a:pt x="4008" y="2140573"/>
                </a:lnTo>
                <a:lnTo>
                  <a:pt x="14922" y="2156726"/>
                </a:lnTo>
                <a:lnTo>
                  <a:pt x="31075" y="2167641"/>
                </a:lnTo>
                <a:lnTo>
                  <a:pt x="50800" y="2171649"/>
                </a:lnTo>
                <a:lnTo>
                  <a:pt x="3938854" y="2171649"/>
                </a:lnTo>
                <a:lnTo>
                  <a:pt x="3958579" y="2167641"/>
                </a:lnTo>
                <a:lnTo>
                  <a:pt x="3974732" y="2156726"/>
                </a:lnTo>
                <a:lnTo>
                  <a:pt x="3985646" y="2140573"/>
                </a:lnTo>
                <a:lnTo>
                  <a:pt x="3989654" y="2120849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794"/>
            <a:ext cx="0" cy="2287905"/>
          </a:xfrm>
          <a:custGeom>
            <a:avLst/>
            <a:gdLst/>
            <a:ahLst/>
            <a:cxnLst/>
            <a:rect l="l" t="t" r="r" b="b"/>
            <a:pathLst>
              <a:path h="2287905">
                <a:moveTo>
                  <a:pt x="0" y="228754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57339" y="1962276"/>
            <a:ext cx="24828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5</a:t>
            </a:r>
            <a:r>
              <a:rPr sz="600" b="1" spc="-10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2184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3989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6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7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1" y="40112"/>
                </a:lnTo>
                <a:lnTo>
                  <a:pt x="55157" y="47442"/>
                </a:lnTo>
                <a:lnTo>
                  <a:pt x="56698" y="52841"/>
                </a:lnTo>
                <a:lnTo>
                  <a:pt x="57469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48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4343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486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6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7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1" y="40112"/>
                </a:lnTo>
                <a:lnTo>
                  <a:pt x="55157" y="47442"/>
                </a:lnTo>
                <a:lnTo>
                  <a:pt x="56698" y="52841"/>
                </a:lnTo>
                <a:lnTo>
                  <a:pt x="57469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8984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684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68984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1481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9337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71481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397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31835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3978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647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3433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76476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8973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36829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78973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147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39327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81470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8396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41824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83968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86465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44321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86465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8896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46819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88962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146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49316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91460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93957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51813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3957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96454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54310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96454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9895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5680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98952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5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8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2" y="40112"/>
                </a:lnTo>
                <a:lnTo>
                  <a:pt x="55156" y="47442"/>
                </a:lnTo>
                <a:lnTo>
                  <a:pt x="56699" y="52841"/>
                </a:lnTo>
                <a:lnTo>
                  <a:pt x="57470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492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9348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1492" y="172026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69"/>
                </a:lnTo>
                <a:lnTo>
                  <a:pt x="386" y="56314"/>
                </a:lnTo>
                <a:lnTo>
                  <a:pt x="1157" y="52841"/>
                </a:lnTo>
                <a:lnTo>
                  <a:pt x="2699" y="47442"/>
                </a:lnTo>
                <a:lnTo>
                  <a:pt x="5014" y="40112"/>
                </a:lnTo>
                <a:lnTo>
                  <a:pt x="7327" y="32398"/>
                </a:lnTo>
                <a:lnTo>
                  <a:pt x="28928" y="0"/>
                </a:lnTo>
                <a:lnTo>
                  <a:pt x="33556" y="1541"/>
                </a:lnTo>
                <a:lnTo>
                  <a:pt x="52841" y="40112"/>
                </a:lnTo>
                <a:lnTo>
                  <a:pt x="55157" y="47442"/>
                </a:lnTo>
                <a:lnTo>
                  <a:pt x="56698" y="52841"/>
                </a:lnTo>
                <a:lnTo>
                  <a:pt x="57469" y="56314"/>
                </a:lnTo>
                <a:lnTo>
                  <a:pt x="57856" y="57469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3989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1846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3989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6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7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1" y="40113"/>
                </a:lnTo>
                <a:lnTo>
                  <a:pt x="55157" y="47442"/>
                </a:lnTo>
                <a:lnTo>
                  <a:pt x="56698" y="52842"/>
                </a:lnTo>
                <a:lnTo>
                  <a:pt x="57469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18619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76476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18619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65758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23614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65758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39327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97183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39327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12896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70752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12896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86465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44321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86465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60034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17890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60034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33603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91460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33603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07172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65029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07172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80742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38598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80742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92188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50045" y="968133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92188" y="910277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0" y="57856"/>
                </a:moveTo>
                <a:lnTo>
                  <a:pt x="0" y="57470"/>
                </a:lnTo>
                <a:lnTo>
                  <a:pt x="385" y="56313"/>
                </a:lnTo>
                <a:lnTo>
                  <a:pt x="1157" y="52842"/>
                </a:lnTo>
                <a:lnTo>
                  <a:pt x="2699" y="47442"/>
                </a:lnTo>
                <a:lnTo>
                  <a:pt x="5014" y="40113"/>
                </a:lnTo>
                <a:lnTo>
                  <a:pt x="7328" y="32399"/>
                </a:lnTo>
                <a:lnTo>
                  <a:pt x="28928" y="0"/>
                </a:lnTo>
                <a:lnTo>
                  <a:pt x="33556" y="1542"/>
                </a:lnTo>
                <a:lnTo>
                  <a:pt x="52842" y="40113"/>
                </a:lnTo>
                <a:lnTo>
                  <a:pt x="55156" y="47442"/>
                </a:lnTo>
                <a:lnTo>
                  <a:pt x="56699" y="52842"/>
                </a:lnTo>
                <a:lnTo>
                  <a:pt x="57470" y="56313"/>
                </a:lnTo>
                <a:lnTo>
                  <a:pt x="57856" y="57470"/>
                </a:lnTo>
                <a:lnTo>
                  <a:pt x="57856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90420" y="1083846"/>
            <a:ext cx="405130" cy="0"/>
          </a:xfrm>
          <a:custGeom>
            <a:avLst/>
            <a:gdLst/>
            <a:ahLst/>
            <a:cxnLst/>
            <a:rect l="l" t="t" r="r" b="b"/>
            <a:pathLst>
              <a:path w="405130">
                <a:moveTo>
                  <a:pt x="0" y="0"/>
                </a:moveTo>
                <a:lnTo>
                  <a:pt x="4049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73978" y="1083846"/>
            <a:ext cx="1909445" cy="0"/>
          </a:xfrm>
          <a:custGeom>
            <a:avLst/>
            <a:gdLst/>
            <a:ahLst/>
            <a:cxnLst/>
            <a:rect l="l" t="t" r="r" b="b"/>
            <a:pathLst>
              <a:path w="1909445">
                <a:moveTo>
                  <a:pt x="0" y="0"/>
                </a:moveTo>
                <a:lnTo>
                  <a:pt x="19092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73978" y="1054918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83239" y="1054918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68255" y="114170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15798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0"/>
                </a:moveTo>
                <a:lnTo>
                  <a:pt x="0" y="23142"/>
                </a:lnTo>
                <a:lnTo>
                  <a:pt x="46285" y="11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15798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23142"/>
                </a:moveTo>
                <a:lnTo>
                  <a:pt x="46285" y="11571"/>
                </a:lnTo>
                <a:lnTo>
                  <a:pt x="0" y="0"/>
                </a:lnTo>
                <a:lnTo>
                  <a:pt x="0" y="231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47995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47995" y="118798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41824" y="114170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93731" y="1123359"/>
            <a:ext cx="39878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868.3</a:t>
            </a:r>
            <a:r>
              <a:rPr sz="600" b="1" spc="-8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416217" y="1123359"/>
            <a:ext cx="33464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928</a:t>
            </a:r>
            <a:r>
              <a:rPr sz="600" b="1" spc="-9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507679" y="776221"/>
            <a:ext cx="95758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055" algn="l"/>
                <a:tab pos="359410" algn="l"/>
                <a:tab pos="532765" algn="l"/>
                <a:tab pos="706755" algn="l"/>
              </a:tabLst>
            </a:pPr>
            <a:r>
              <a:rPr sz="600" b="1" dirty="0">
                <a:latin typeface="Arial"/>
                <a:cs typeface="Arial"/>
              </a:rPr>
              <a:t>5	6	7	8	9   </a:t>
            </a:r>
            <a:r>
              <a:rPr sz="600" b="1" spc="10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593744" y="1123359"/>
            <a:ext cx="33464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902</a:t>
            </a:r>
            <a:r>
              <a:rPr sz="600" b="1" spc="-9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239842" y="1123359"/>
            <a:ext cx="15494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u="sng" dirty="0">
                <a:latin typeface="Arial"/>
                <a:cs typeface="Arial"/>
              </a:rPr>
              <a:t> </a:t>
            </a:r>
            <a:r>
              <a:rPr sz="600" b="1" u="sng" spc="15" dirty="0"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535295" y="1123359"/>
            <a:ext cx="15494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u="sng" dirty="0">
                <a:latin typeface="Arial"/>
                <a:cs typeface="Arial"/>
              </a:rPr>
              <a:t> </a:t>
            </a:r>
            <a:r>
              <a:rPr sz="600" b="1" u="sng" spc="15" dirty="0"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793762" y="1152287"/>
            <a:ext cx="24828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</a:t>
            </a:r>
            <a:r>
              <a:rPr sz="600" b="1" spc="-10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MHz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47294" y="515630"/>
            <a:ext cx="205549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Frequencies 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20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Rates</a:t>
            </a:r>
            <a:endParaRPr sz="12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610"/>
              </a:spcBef>
              <a:tabLst>
                <a:tab pos="855980" algn="l"/>
                <a:tab pos="1478280" algn="l"/>
                <a:tab pos="1652270" algn="l"/>
                <a:tab pos="1825625" algn="l"/>
                <a:tab pos="1998980" algn="l"/>
              </a:tabLst>
            </a:pPr>
            <a:r>
              <a:rPr sz="600" b="1" dirty="0">
                <a:latin typeface="Arial"/>
                <a:cs typeface="Arial"/>
              </a:rPr>
              <a:t>0	Channel	1	2	3	4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16851" y="1893835"/>
            <a:ext cx="3355975" cy="0"/>
          </a:xfrm>
          <a:custGeom>
            <a:avLst/>
            <a:gdLst/>
            <a:ahLst/>
            <a:cxnLst/>
            <a:rect l="l" t="t" r="r" b="b"/>
            <a:pathLst>
              <a:path w="3355975">
                <a:moveTo>
                  <a:pt x="0" y="0"/>
                </a:moveTo>
                <a:lnTo>
                  <a:pt x="33556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6851" y="1864907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72520" y="1864907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911575" y="200954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5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11575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11575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46285" y="0"/>
                </a:moveTo>
                <a:lnTo>
                  <a:pt x="0" y="11571"/>
                </a:lnTo>
                <a:lnTo>
                  <a:pt x="46285" y="23142"/>
                </a:lnTo>
                <a:lnTo>
                  <a:pt x="4628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05404" y="195169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02907" y="195169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587194" y="200954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5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50450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0"/>
                </a:moveTo>
                <a:lnTo>
                  <a:pt x="0" y="23142"/>
                </a:lnTo>
                <a:lnTo>
                  <a:pt x="46285" y="11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50450" y="1997977"/>
            <a:ext cx="46355" cy="23495"/>
          </a:xfrm>
          <a:custGeom>
            <a:avLst/>
            <a:gdLst/>
            <a:ahLst/>
            <a:cxnLst/>
            <a:rect l="l" t="t" r="r" b="b"/>
            <a:pathLst>
              <a:path w="46355" h="23494">
                <a:moveTo>
                  <a:pt x="0" y="23142"/>
                </a:moveTo>
                <a:lnTo>
                  <a:pt x="46285" y="11571"/>
                </a:lnTo>
                <a:lnTo>
                  <a:pt x="0" y="0"/>
                </a:lnTo>
                <a:lnTo>
                  <a:pt x="0" y="231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507317" y="1933348"/>
            <a:ext cx="30861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2.4</a:t>
            </a:r>
            <a:r>
              <a:rPr sz="600" b="1" spc="-9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GHz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654010" y="1933348"/>
            <a:ext cx="43751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2.4835</a:t>
            </a:r>
            <a:r>
              <a:rPr sz="600" b="1" spc="-80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GHz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34826" y="1586210"/>
            <a:ext cx="31369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11   </a:t>
            </a:r>
            <a:r>
              <a:rPr sz="600" b="1" spc="16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457302" y="1586210"/>
            <a:ext cx="132651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20     21     22     23     24     25      </a:t>
            </a:r>
            <a:r>
              <a:rPr sz="600" b="1" spc="1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39821" y="1586210"/>
            <a:ext cx="1326515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b="1" dirty="0">
                <a:latin typeface="Arial"/>
                <a:cs typeface="Arial"/>
              </a:rPr>
              <a:t>13     14     15     16     17     18      </a:t>
            </a:r>
            <a:r>
              <a:rPr sz="600" b="1" spc="1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863989" y="1778122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5">
                <a:moveTo>
                  <a:pt x="0" y="0"/>
                </a:moveTo>
                <a:lnTo>
                  <a:pt x="0" y="115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2" name="object 132"/>
          <p:cNvGraphicFramePr>
            <a:graphicFrameLocks noGrp="1"/>
          </p:cNvGraphicFramePr>
          <p:nvPr/>
        </p:nvGraphicFramePr>
        <p:xfrm>
          <a:off x="381994" y="2249041"/>
          <a:ext cx="3838928" cy="627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891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50" dirty="0">
                          <a:latin typeface="Arial"/>
                          <a:cs typeface="Arial"/>
                        </a:rPr>
                        <a:t>Frequency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55" dirty="0">
                          <a:latin typeface="Arial"/>
                          <a:cs typeface="Arial"/>
                        </a:rPr>
                        <a:t>Channels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50" dirty="0">
                          <a:latin typeface="Arial"/>
                          <a:cs typeface="Arial"/>
                        </a:rPr>
                        <a:t>Region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1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b="1" spc="-35" dirty="0">
                          <a:latin typeface="Arial"/>
                          <a:cs typeface="Arial"/>
                        </a:rPr>
                        <a:t>Baud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Rate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90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868-868.6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MHz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Europe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kbit/s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20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kBaud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91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902-928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MHz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1-10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25" dirty="0">
                          <a:latin typeface="Tahoma"/>
                          <a:cs typeface="Tahoma"/>
                        </a:rPr>
                        <a:t>USA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40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kbit/s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40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kBaud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90"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2400-2483.5</a:t>
                      </a:r>
                      <a:r>
                        <a:rPr sz="1000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MHz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11-26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30" dirty="0">
                          <a:latin typeface="Tahoma"/>
                          <a:cs typeface="Tahoma"/>
                        </a:rPr>
                        <a:t>global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1000" spc="-50" dirty="0">
                          <a:latin typeface="Tahoma"/>
                          <a:cs typeface="Tahoma"/>
                        </a:rPr>
                        <a:t>250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5" dirty="0">
                          <a:latin typeface="Tahoma"/>
                          <a:cs typeface="Tahoma"/>
                        </a:rPr>
                        <a:t>kbit/s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035"/>
                        </a:lnSpc>
                      </a:pPr>
                      <a:r>
                        <a:rPr sz="1000" spc="-45" dirty="0">
                          <a:latin typeface="Tahoma"/>
                          <a:cs typeface="Tahoma"/>
                        </a:rPr>
                        <a:t>62.5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5" dirty="0">
                          <a:latin typeface="Tahoma"/>
                          <a:cs typeface="Tahoma"/>
                        </a:rPr>
                        <a:t>kBaud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5060">
                      <a:solidFill>
                        <a:srgbClr val="000000"/>
                      </a:solidFill>
                      <a:prstDash val="solid"/>
                    </a:lnL>
                    <a:lnR w="5060">
                      <a:solidFill>
                        <a:srgbClr val="000000"/>
                      </a:solidFill>
                      <a:prstDash val="solid"/>
                    </a:lnR>
                    <a:lnT w="5060">
                      <a:solidFill>
                        <a:srgbClr val="000000"/>
                      </a:solidFill>
                      <a:prstDash val="solid"/>
                    </a:lnT>
                    <a:lnB w="5060">
                      <a:solidFill>
                        <a:srgbClr val="000000"/>
                      </a:solidFill>
                      <a:prstDash val="solid"/>
                    </a:lnB>
                    <a:solidFill>
                      <a:srgbClr val="E9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object 1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5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90" dirty="0"/>
              <a:t>Device</a:t>
            </a:r>
            <a:r>
              <a:rPr spc="165" dirty="0"/>
              <a:t> </a:t>
            </a:r>
            <a:r>
              <a:rPr spc="-10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72707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58951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57681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62761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16"/>
            <a:ext cx="50749" cy="969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71349"/>
            <a:ext cx="3989704" cy="869315"/>
          </a:xfrm>
          <a:custGeom>
            <a:avLst/>
            <a:gdLst/>
            <a:ahLst/>
            <a:cxnLst/>
            <a:rect l="l" t="t" r="r" b="b"/>
            <a:pathLst>
              <a:path w="3989704" h="869314">
                <a:moveTo>
                  <a:pt x="3989654" y="0"/>
                </a:moveTo>
                <a:lnTo>
                  <a:pt x="0" y="0"/>
                </a:lnTo>
                <a:lnTo>
                  <a:pt x="0" y="818160"/>
                </a:lnTo>
                <a:lnTo>
                  <a:pt x="4008" y="837885"/>
                </a:lnTo>
                <a:lnTo>
                  <a:pt x="14922" y="854038"/>
                </a:lnTo>
                <a:lnTo>
                  <a:pt x="31075" y="864952"/>
                </a:lnTo>
                <a:lnTo>
                  <a:pt x="50800" y="868961"/>
                </a:lnTo>
                <a:lnTo>
                  <a:pt x="3938854" y="868961"/>
                </a:lnTo>
                <a:lnTo>
                  <a:pt x="3958579" y="864952"/>
                </a:lnTo>
                <a:lnTo>
                  <a:pt x="3974732" y="854038"/>
                </a:lnTo>
                <a:lnTo>
                  <a:pt x="3985646" y="837885"/>
                </a:lnTo>
                <a:lnTo>
                  <a:pt x="3989654" y="81816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16"/>
            <a:ext cx="0" cy="1002030"/>
          </a:xfrm>
          <a:custGeom>
            <a:avLst/>
            <a:gdLst/>
            <a:ahLst/>
            <a:cxnLst/>
            <a:rect l="l" t="t" r="r" b="b"/>
            <a:pathLst>
              <a:path h="1002030">
                <a:moveTo>
                  <a:pt x="0" y="10017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464" y="828043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1464" y="1049455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1464" y="1270880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1464" y="149230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792230"/>
            <a:ext cx="3989704" cy="215265"/>
          </a:xfrm>
          <a:custGeom>
            <a:avLst/>
            <a:gdLst/>
            <a:ahLst/>
            <a:cxnLst/>
            <a:rect l="l" t="t" r="r" b="b"/>
            <a:pathLst>
              <a:path w="3989704" h="21526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3989654" y="21523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1994811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4" y="2857246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348" y="2844545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4" y="2895346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836464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887251"/>
            <a:ext cx="50749" cy="9699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2039085"/>
            <a:ext cx="3989704" cy="869315"/>
          </a:xfrm>
          <a:custGeom>
            <a:avLst/>
            <a:gdLst/>
            <a:ahLst/>
            <a:cxnLst/>
            <a:rect l="l" t="t" r="r" b="b"/>
            <a:pathLst>
              <a:path w="3989704" h="869314">
                <a:moveTo>
                  <a:pt x="3989654" y="0"/>
                </a:moveTo>
                <a:lnTo>
                  <a:pt x="0" y="0"/>
                </a:lnTo>
                <a:lnTo>
                  <a:pt x="0" y="818160"/>
                </a:lnTo>
                <a:lnTo>
                  <a:pt x="4008" y="837885"/>
                </a:lnTo>
                <a:lnTo>
                  <a:pt x="14922" y="854038"/>
                </a:lnTo>
                <a:lnTo>
                  <a:pt x="31075" y="864952"/>
                </a:lnTo>
                <a:lnTo>
                  <a:pt x="50800" y="868961"/>
                </a:lnTo>
                <a:lnTo>
                  <a:pt x="3938854" y="868961"/>
                </a:lnTo>
                <a:lnTo>
                  <a:pt x="3958579" y="864952"/>
                </a:lnTo>
                <a:lnTo>
                  <a:pt x="3974732" y="854038"/>
                </a:lnTo>
                <a:lnTo>
                  <a:pt x="3985646" y="837885"/>
                </a:lnTo>
                <a:lnTo>
                  <a:pt x="3989654" y="81816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874551"/>
            <a:ext cx="0" cy="1002030"/>
          </a:xfrm>
          <a:custGeom>
            <a:avLst/>
            <a:gdLst/>
            <a:ahLst/>
            <a:cxnLst/>
            <a:rect l="l" t="t" r="r" b="b"/>
            <a:pathLst>
              <a:path h="1002030">
                <a:moveTo>
                  <a:pt x="0" y="100174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8618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18491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8" y="183645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095779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31719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464" y="253861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1464" y="2760037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7294" y="524062"/>
            <a:ext cx="3030220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Full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Function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Device</a:t>
            </a:r>
            <a:r>
              <a:rPr sz="12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(FFD)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35"/>
              </a:spcBef>
            </a:pPr>
            <a:r>
              <a:rPr sz="1200" spc="-30" dirty="0">
                <a:latin typeface="Tahoma"/>
                <a:cs typeface="Tahoma"/>
              </a:rPr>
              <a:t>Any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topology</a:t>
            </a:r>
            <a:endParaRPr sz="1200">
              <a:latin typeface="Tahoma"/>
              <a:cs typeface="Tahoma"/>
            </a:endParaRPr>
          </a:p>
          <a:p>
            <a:pPr marL="309880" marR="1147445">
              <a:lnSpc>
                <a:spcPct val="121100"/>
              </a:lnSpc>
            </a:pP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60" dirty="0">
                <a:latin typeface="Tahoma"/>
                <a:cs typeface="Tahoma"/>
              </a:rPr>
              <a:t>capable  </a:t>
            </a:r>
            <a:r>
              <a:rPr sz="1200" spc="-40" dirty="0">
                <a:latin typeface="Tahoma"/>
                <a:cs typeface="Tahoma"/>
              </a:rPr>
              <a:t>Talks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55" dirty="0">
                <a:latin typeface="Tahoma"/>
                <a:cs typeface="Tahoma"/>
              </a:rPr>
              <a:t>other</a:t>
            </a:r>
            <a:r>
              <a:rPr sz="1200" spc="1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device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75" dirty="0">
                <a:latin typeface="Tahoma"/>
                <a:cs typeface="Tahoma"/>
              </a:rPr>
              <a:t>Implements </a:t>
            </a:r>
            <a:r>
              <a:rPr sz="1200" spc="-60" dirty="0">
                <a:latin typeface="Tahoma"/>
                <a:cs typeface="Tahoma"/>
              </a:rPr>
              <a:t>complete </a:t>
            </a:r>
            <a:r>
              <a:rPr sz="1200" spc="-40" dirty="0">
                <a:latin typeface="Tahoma"/>
                <a:cs typeface="Tahoma"/>
              </a:rPr>
              <a:t>protocol</a:t>
            </a:r>
            <a:r>
              <a:rPr sz="1200" spc="1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set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309880" marR="988694" indent="-297815">
              <a:lnSpc>
                <a:spcPct val="123400"/>
              </a:lnSpc>
            </a:pP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Reduced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Function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Device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(RFD)  </a:t>
            </a:r>
            <a:r>
              <a:rPr sz="1200" spc="-65" dirty="0">
                <a:latin typeface="Tahoma"/>
                <a:cs typeface="Tahoma"/>
              </a:rPr>
              <a:t>Reduced </a:t>
            </a:r>
            <a:r>
              <a:rPr sz="1200" spc="-40" dirty="0">
                <a:latin typeface="Tahoma"/>
                <a:cs typeface="Tahoma"/>
              </a:rPr>
              <a:t>protocol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set</a:t>
            </a:r>
            <a:endParaRPr sz="1200">
              <a:latin typeface="Tahoma"/>
              <a:cs typeface="Tahoma"/>
            </a:endParaRPr>
          </a:p>
          <a:p>
            <a:pPr marL="309880" marR="542290">
              <a:lnSpc>
                <a:spcPct val="121100"/>
              </a:lnSpc>
            </a:pPr>
            <a:r>
              <a:rPr sz="1200" spc="-50" dirty="0">
                <a:latin typeface="Tahoma"/>
                <a:cs typeface="Tahoma"/>
              </a:rPr>
              <a:t>Very </a:t>
            </a:r>
            <a:r>
              <a:rPr sz="1200" spc="-60" dirty="0">
                <a:latin typeface="Tahoma"/>
                <a:cs typeface="Tahoma"/>
              </a:rPr>
              <a:t>simple </a:t>
            </a:r>
            <a:r>
              <a:rPr sz="1200" spc="-50" dirty="0">
                <a:latin typeface="Tahoma"/>
                <a:cs typeface="Tahoma"/>
              </a:rPr>
              <a:t>implementation  </a:t>
            </a:r>
            <a:r>
              <a:rPr sz="1200" spc="-40" dirty="0">
                <a:latin typeface="Tahoma"/>
                <a:cs typeface="Tahoma"/>
              </a:rPr>
              <a:t>Cannot </a:t>
            </a:r>
            <a:r>
              <a:rPr sz="1200" spc="-75" dirty="0">
                <a:latin typeface="Tahoma"/>
                <a:cs typeface="Tahoma"/>
              </a:rPr>
              <a:t>become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15" dirty="0">
                <a:latin typeface="Tahoma"/>
                <a:cs typeface="Tahoma"/>
              </a:rPr>
              <a:t>PAN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coordinator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Limited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0" dirty="0">
                <a:latin typeface="Tahoma"/>
                <a:cs typeface="Tahoma"/>
              </a:rPr>
              <a:t>leafs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60" dirty="0">
                <a:latin typeface="Tahoma"/>
                <a:cs typeface="Tahoma"/>
              </a:rPr>
              <a:t>complex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topologies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6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</a:t>
            </a:r>
            <a:r>
              <a:rPr dirty="0"/>
              <a:t> </a:t>
            </a:r>
            <a:r>
              <a:rPr spc="-65" dirty="0"/>
              <a:t>Definitions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193" y="52449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9194" y="699660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1235238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5348" y="1222538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794" y="1273339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6872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619521"/>
            <a:ext cx="50749" cy="6157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9193" y="743939"/>
            <a:ext cx="3989704" cy="542290"/>
          </a:xfrm>
          <a:custGeom>
            <a:avLst/>
            <a:gdLst/>
            <a:ahLst/>
            <a:cxnLst/>
            <a:rect l="l" t="t" r="r" b="b"/>
            <a:pathLst>
              <a:path w="3989704" h="542290">
                <a:moveTo>
                  <a:pt x="3989654" y="0"/>
                </a:moveTo>
                <a:lnTo>
                  <a:pt x="0" y="0"/>
                </a:lnTo>
                <a:lnTo>
                  <a:pt x="0" y="491299"/>
                </a:lnTo>
                <a:lnTo>
                  <a:pt x="4008" y="511024"/>
                </a:lnTo>
                <a:lnTo>
                  <a:pt x="14922" y="527177"/>
                </a:lnTo>
                <a:lnTo>
                  <a:pt x="31075" y="538091"/>
                </a:lnTo>
                <a:lnTo>
                  <a:pt x="50800" y="542099"/>
                </a:lnTo>
                <a:lnTo>
                  <a:pt x="3938854" y="542099"/>
                </a:lnTo>
                <a:lnTo>
                  <a:pt x="3958579" y="538091"/>
                </a:lnTo>
                <a:lnTo>
                  <a:pt x="3974732" y="527177"/>
                </a:lnTo>
                <a:lnTo>
                  <a:pt x="3985646" y="511024"/>
                </a:lnTo>
                <a:lnTo>
                  <a:pt x="3989654" y="491299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606821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46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8848" y="5941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8848" y="5814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8848" y="56872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193" y="1437964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9194" y="1613143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994" y="1965259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5348" y="195256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794" y="200336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8848" y="1482212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848" y="1533006"/>
            <a:ext cx="50749" cy="432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193" y="1657424"/>
            <a:ext cx="3989704" cy="358775"/>
          </a:xfrm>
          <a:custGeom>
            <a:avLst/>
            <a:gdLst/>
            <a:ahLst/>
            <a:cxnLst/>
            <a:rect l="l" t="t" r="r" b="b"/>
            <a:pathLst>
              <a:path w="3989704" h="358775">
                <a:moveTo>
                  <a:pt x="3989654" y="0"/>
                </a:moveTo>
                <a:lnTo>
                  <a:pt x="0" y="0"/>
                </a:lnTo>
                <a:lnTo>
                  <a:pt x="0" y="307835"/>
                </a:lnTo>
                <a:lnTo>
                  <a:pt x="4008" y="327560"/>
                </a:lnTo>
                <a:lnTo>
                  <a:pt x="14922" y="343712"/>
                </a:lnTo>
                <a:lnTo>
                  <a:pt x="31075" y="354627"/>
                </a:lnTo>
                <a:lnTo>
                  <a:pt x="50800" y="358635"/>
                </a:lnTo>
                <a:lnTo>
                  <a:pt x="3938854" y="358635"/>
                </a:lnTo>
                <a:lnTo>
                  <a:pt x="3958579" y="354627"/>
                </a:lnTo>
                <a:lnTo>
                  <a:pt x="3974732" y="343712"/>
                </a:lnTo>
                <a:lnTo>
                  <a:pt x="3985646" y="327560"/>
                </a:lnTo>
                <a:lnTo>
                  <a:pt x="3989654" y="307835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52030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46400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5076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4949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48220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193" y="2167986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4"/>
                </a:lnTo>
                <a:lnTo>
                  <a:pt x="3989654" y="18782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9194" y="234315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994" y="272479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5348" y="271209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794" y="2762893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98848" y="2212223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98848" y="2263016"/>
            <a:ext cx="50749" cy="4617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93" y="2387434"/>
            <a:ext cx="3989704" cy="388620"/>
          </a:xfrm>
          <a:custGeom>
            <a:avLst/>
            <a:gdLst/>
            <a:ahLst/>
            <a:cxnLst/>
            <a:rect l="l" t="t" r="r" b="b"/>
            <a:pathLst>
              <a:path w="3989704" h="388619">
                <a:moveTo>
                  <a:pt x="3989654" y="0"/>
                </a:moveTo>
                <a:lnTo>
                  <a:pt x="0" y="0"/>
                </a:lnTo>
                <a:lnTo>
                  <a:pt x="0" y="337357"/>
                </a:lnTo>
                <a:lnTo>
                  <a:pt x="4008" y="357082"/>
                </a:lnTo>
                <a:lnTo>
                  <a:pt x="14922" y="373235"/>
                </a:lnTo>
                <a:lnTo>
                  <a:pt x="31075" y="384149"/>
                </a:lnTo>
                <a:lnTo>
                  <a:pt x="50800" y="388158"/>
                </a:lnTo>
                <a:lnTo>
                  <a:pt x="3938854" y="388158"/>
                </a:lnTo>
                <a:lnTo>
                  <a:pt x="3958579" y="384149"/>
                </a:lnTo>
                <a:lnTo>
                  <a:pt x="3974732" y="373235"/>
                </a:lnTo>
                <a:lnTo>
                  <a:pt x="3985646" y="357082"/>
                </a:lnTo>
                <a:lnTo>
                  <a:pt x="3989654" y="337357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98848" y="2250316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493525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98848" y="22376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98848" y="22249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8848" y="22122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7294" y="515630"/>
            <a:ext cx="3854450" cy="223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Device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85"/>
              </a:spcBef>
            </a:pPr>
            <a:r>
              <a:rPr sz="1200" spc="-10" dirty="0">
                <a:latin typeface="Tahoma"/>
                <a:cs typeface="Tahoma"/>
              </a:rPr>
              <a:t>An </a:t>
            </a:r>
            <a:r>
              <a:rPr sz="1200" spc="25" dirty="0">
                <a:latin typeface="Tahoma"/>
                <a:cs typeface="Tahoma"/>
              </a:rPr>
              <a:t>RFD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35" dirty="0">
                <a:latin typeface="Tahoma"/>
                <a:cs typeface="Tahoma"/>
              </a:rPr>
              <a:t>FFD </a:t>
            </a:r>
            <a:r>
              <a:rPr sz="1200" spc="-50" dirty="0">
                <a:latin typeface="Tahoma"/>
                <a:cs typeface="Tahoma"/>
              </a:rPr>
              <a:t>implementation </a:t>
            </a:r>
            <a:r>
              <a:rPr sz="1200" spc="-45" dirty="0">
                <a:latin typeface="Tahoma"/>
                <a:cs typeface="Tahoma"/>
              </a:rPr>
              <a:t>containing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15" dirty="0">
                <a:latin typeface="Tahoma"/>
                <a:cs typeface="Tahoma"/>
              </a:rPr>
              <a:t>IEEE </a:t>
            </a:r>
            <a:r>
              <a:rPr sz="1200" spc="-65" dirty="0">
                <a:latin typeface="Tahoma"/>
                <a:cs typeface="Tahoma"/>
              </a:rPr>
              <a:t>802.15.4  </a:t>
            </a:r>
            <a:r>
              <a:rPr sz="1200" spc="-70" dirty="0">
                <a:latin typeface="Tahoma"/>
                <a:cs typeface="Tahoma"/>
              </a:rPr>
              <a:t>medium </a:t>
            </a:r>
            <a:r>
              <a:rPr sz="1200" spc="-75" dirty="0">
                <a:latin typeface="Tahoma"/>
                <a:cs typeface="Tahoma"/>
              </a:rPr>
              <a:t>access </a:t>
            </a:r>
            <a:r>
              <a:rPr sz="1200" spc="-40" dirty="0">
                <a:latin typeface="Tahoma"/>
                <a:cs typeface="Tahoma"/>
              </a:rPr>
              <a:t>control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0" dirty="0">
                <a:latin typeface="Tahoma"/>
                <a:cs typeface="Tahoma"/>
              </a:rPr>
              <a:t>physical interface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wireless  </a:t>
            </a:r>
            <a:r>
              <a:rPr sz="1200" spc="-65" dirty="0">
                <a:latin typeface="Tahoma"/>
                <a:cs typeface="Tahoma"/>
              </a:rPr>
              <a:t>medium.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Coordinator</a:t>
            </a:r>
            <a:endParaRPr sz="1200">
              <a:latin typeface="Tahoma"/>
              <a:cs typeface="Tahoma"/>
            </a:endParaRPr>
          </a:p>
          <a:p>
            <a:pPr marL="12700" marR="394970">
              <a:lnSpc>
                <a:spcPct val="100000"/>
              </a:lnSpc>
              <a:spcBef>
                <a:spcPts val="185"/>
              </a:spcBef>
            </a:pPr>
            <a:r>
              <a:rPr sz="1200" spc="-10" dirty="0">
                <a:latin typeface="Tahoma"/>
                <a:cs typeface="Tahoma"/>
              </a:rPr>
              <a:t>An </a:t>
            </a:r>
            <a:r>
              <a:rPr sz="1200" spc="35" dirty="0">
                <a:latin typeface="Tahoma"/>
                <a:cs typeface="Tahoma"/>
              </a:rPr>
              <a:t>FFD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70" dirty="0">
                <a:latin typeface="Tahoma"/>
                <a:cs typeface="Tahoma"/>
              </a:rPr>
              <a:t>network </a:t>
            </a:r>
            <a:r>
              <a:rPr sz="1200" spc="-65" dirty="0">
                <a:latin typeface="Tahoma"/>
                <a:cs typeface="Tahoma"/>
              </a:rPr>
              <a:t>device </a:t>
            </a:r>
            <a:r>
              <a:rPr sz="1200" spc="-40" dirty="0">
                <a:latin typeface="Tahoma"/>
                <a:cs typeface="Tahoma"/>
              </a:rPr>
              <a:t>functionality </a:t>
            </a:r>
            <a:r>
              <a:rPr sz="1200" spc="-30" dirty="0">
                <a:latin typeface="Tahoma"/>
                <a:cs typeface="Tahoma"/>
              </a:rPr>
              <a:t>that </a:t>
            </a:r>
            <a:r>
              <a:rPr sz="1200" spc="-70" dirty="0">
                <a:latin typeface="Tahoma"/>
                <a:cs typeface="Tahoma"/>
              </a:rPr>
              <a:t>provides  </a:t>
            </a:r>
            <a:r>
              <a:rPr sz="1200" spc="-45" dirty="0">
                <a:latin typeface="Tahoma"/>
                <a:cs typeface="Tahoma"/>
              </a:rPr>
              <a:t>coordination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other </a:t>
            </a:r>
            <a:r>
              <a:rPr sz="1200" spc="-70" dirty="0">
                <a:latin typeface="Tahoma"/>
                <a:cs typeface="Tahoma"/>
              </a:rPr>
              <a:t>services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network.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PAN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Coordinator</a:t>
            </a:r>
            <a:endParaRPr sz="1200">
              <a:latin typeface="Tahoma"/>
              <a:cs typeface="Tahoma"/>
            </a:endParaRPr>
          </a:p>
          <a:p>
            <a:pPr marL="12700" marR="160020">
              <a:lnSpc>
                <a:spcPct val="100000"/>
              </a:lnSpc>
              <a:spcBef>
                <a:spcPts val="185"/>
              </a:spcBef>
            </a:pP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principal </a:t>
            </a:r>
            <a:r>
              <a:rPr sz="1200" spc="-40" dirty="0">
                <a:latin typeface="Tahoma"/>
                <a:cs typeface="Tahoma"/>
              </a:rPr>
              <a:t>controller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PAN. </a:t>
            </a:r>
            <a:r>
              <a:rPr sz="1200" spc="50" dirty="0">
                <a:latin typeface="Tahoma"/>
                <a:cs typeface="Tahoma"/>
              </a:rPr>
              <a:t>A  </a:t>
            </a:r>
            <a:r>
              <a:rPr sz="1200" spc="-75" dirty="0">
                <a:latin typeface="Tahoma"/>
                <a:cs typeface="Tahoma"/>
              </a:rPr>
              <a:t>network </a:t>
            </a:r>
            <a:r>
              <a:rPr sz="1200" spc="-80" dirty="0">
                <a:latin typeface="Tahoma"/>
                <a:cs typeface="Tahoma"/>
              </a:rPr>
              <a:t>has </a:t>
            </a:r>
            <a:r>
              <a:rPr sz="1200" spc="-50" dirty="0">
                <a:latin typeface="Tahoma"/>
                <a:cs typeface="Tahoma"/>
              </a:rPr>
              <a:t>exactly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15" dirty="0">
                <a:latin typeface="Tahoma"/>
                <a:cs typeface="Tahoma"/>
              </a:rPr>
              <a:t>PAN</a:t>
            </a:r>
            <a:r>
              <a:rPr sz="1200" spc="38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coordinator.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7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65" dirty="0"/>
              <a:t>Star</a:t>
            </a:r>
            <a:r>
              <a:rPr spc="105" dirty="0"/>
              <a:t> </a:t>
            </a:r>
            <a:r>
              <a:rPr spc="-85"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697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272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28575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697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72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6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6" y="77600"/>
                </a:lnTo>
                <a:lnTo>
                  <a:pt x="40386" y="80774"/>
                </a:lnTo>
                <a:lnTo>
                  <a:pt x="56107" y="77600"/>
                </a:lnTo>
                <a:lnTo>
                  <a:pt x="68944" y="68944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4" y="11829"/>
                </a:lnTo>
                <a:lnTo>
                  <a:pt x="56107" y="3173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4" y="68944"/>
                </a:lnTo>
                <a:lnTo>
                  <a:pt x="56107" y="77600"/>
                </a:lnTo>
                <a:lnTo>
                  <a:pt x="40386" y="80774"/>
                </a:lnTo>
                <a:lnTo>
                  <a:pt x="24666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6" y="3173"/>
                </a:lnTo>
                <a:lnTo>
                  <a:pt x="40386" y="0"/>
                </a:lnTo>
                <a:lnTo>
                  <a:pt x="56107" y="3173"/>
                </a:lnTo>
                <a:lnTo>
                  <a:pt x="68944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5" y="77600"/>
                </a:lnTo>
                <a:lnTo>
                  <a:pt x="68943" y="68944"/>
                </a:lnTo>
                <a:lnTo>
                  <a:pt x="77599" y="56107"/>
                </a:lnTo>
                <a:lnTo>
                  <a:pt x="80773" y="40387"/>
                </a:lnTo>
                <a:lnTo>
                  <a:pt x="77599" y="24667"/>
                </a:lnTo>
                <a:lnTo>
                  <a:pt x="68943" y="11829"/>
                </a:lnTo>
                <a:lnTo>
                  <a:pt x="56105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3" y="40387"/>
                </a:moveTo>
                <a:lnTo>
                  <a:pt x="77599" y="56107"/>
                </a:lnTo>
                <a:lnTo>
                  <a:pt x="68943" y="68944"/>
                </a:lnTo>
                <a:lnTo>
                  <a:pt x="56105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5" y="3173"/>
                </a:lnTo>
                <a:lnTo>
                  <a:pt x="68943" y="11829"/>
                </a:lnTo>
                <a:lnTo>
                  <a:pt x="77599" y="24667"/>
                </a:lnTo>
                <a:lnTo>
                  <a:pt x="80773" y="40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6" y="0"/>
                </a:moveTo>
                <a:lnTo>
                  <a:pt x="24666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6" y="77599"/>
                </a:lnTo>
                <a:lnTo>
                  <a:pt x="40386" y="80773"/>
                </a:lnTo>
                <a:lnTo>
                  <a:pt x="56107" y="77599"/>
                </a:lnTo>
                <a:lnTo>
                  <a:pt x="68944" y="68943"/>
                </a:lnTo>
                <a:lnTo>
                  <a:pt x="77600" y="56106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4" y="11830"/>
                </a:lnTo>
                <a:lnTo>
                  <a:pt x="56107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4" y="40386"/>
                </a:moveTo>
                <a:lnTo>
                  <a:pt x="77600" y="56106"/>
                </a:lnTo>
                <a:lnTo>
                  <a:pt x="68944" y="68943"/>
                </a:lnTo>
                <a:lnTo>
                  <a:pt x="56107" y="77599"/>
                </a:lnTo>
                <a:lnTo>
                  <a:pt x="40386" y="80773"/>
                </a:lnTo>
                <a:lnTo>
                  <a:pt x="24666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6" y="3174"/>
                </a:lnTo>
                <a:lnTo>
                  <a:pt x="40386" y="0"/>
                </a:lnTo>
                <a:lnTo>
                  <a:pt x="56107" y="3174"/>
                </a:lnTo>
                <a:lnTo>
                  <a:pt x="68944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5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7" y="77600"/>
                </a:lnTo>
                <a:lnTo>
                  <a:pt x="68945" y="68945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5" y="11829"/>
                </a:lnTo>
                <a:lnTo>
                  <a:pt x="56107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5" y="68945"/>
                </a:lnTo>
                <a:lnTo>
                  <a:pt x="56107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5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7" y="3173"/>
                </a:lnTo>
                <a:lnTo>
                  <a:pt x="68945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7" y="0"/>
                </a:moveTo>
                <a:lnTo>
                  <a:pt x="24667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7" y="77599"/>
                </a:lnTo>
                <a:lnTo>
                  <a:pt x="40387" y="80773"/>
                </a:lnTo>
                <a:lnTo>
                  <a:pt x="56105" y="77599"/>
                </a:lnTo>
                <a:lnTo>
                  <a:pt x="68943" y="68943"/>
                </a:lnTo>
                <a:lnTo>
                  <a:pt x="77599" y="56106"/>
                </a:lnTo>
                <a:lnTo>
                  <a:pt x="80773" y="40386"/>
                </a:lnTo>
                <a:lnTo>
                  <a:pt x="77599" y="24667"/>
                </a:lnTo>
                <a:lnTo>
                  <a:pt x="68943" y="11830"/>
                </a:lnTo>
                <a:lnTo>
                  <a:pt x="56105" y="3174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3" y="40386"/>
                </a:moveTo>
                <a:lnTo>
                  <a:pt x="77599" y="56106"/>
                </a:lnTo>
                <a:lnTo>
                  <a:pt x="68943" y="68943"/>
                </a:lnTo>
                <a:lnTo>
                  <a:pt x="56105" y="77599"/>
                </a:lnTo>
                <a:lnTo>
                  <a:pt x="40387" y="80773"/>
                </a:lnTo>
                <a:lnTo>
                  <a:pt x="24667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7" y="3174"/>
                </a:lnTo>
                <a:lnTo>
                  <a:pt x="40387" y="0"/>
                </a:lnTo>
                <a:lnTo>
                  <a:pt x="56105" y="3174"/>
                </a:lnTo>
                <a:lnTo>
                  <a:pt x="68943" y="11830"/>
                </a:lnTo>
                <a:lnTo>
                  <a:pt x="77599" y="24667"/>
                </a:lnTo>
                <a:lnTo>
                  <a:pt x="80773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193" y="152651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194" y="171221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994" y="2353230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5348" y="2340530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794" y="2391330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8848" y="157073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98848" y="1621529"/>
            <a:ext cx="50749" cy="731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193" y="1756491"/>
            <a:ext cx="3989704" cy="647700"/>
          </a:xfrm>
          <a:custGeom>
            <a:avLst/>
            <a:gdLst/>
            <a:ahLst/>
            <a:cxnLst/>
            <a:rect l="l" t="t" r="r" b="b"/>
            <a:pathLst>
              <a:path w="3989704" h="647700">
                <a:moveTo>
                  <a:pt x="3989654" y="0"/>
                </a:moveTo>
                <a:lnTo>
                  <a:pt x="0" y="0"/>
                </a:lnTo>
                <a:lnTo>
                  <a:pt x="0" y="596738"/>
                </a:lnTo>
                <a:lnTo>
                  <a:pt x="4008" y="616463"/>
                </a:lnTo>
                <a:lnTo>
                  <a:pt x="14922" y="632616"/>
                </a:lnTo>
                <a:lnTo>
                  <a:pt x="31075" y="643530"/>
                </a:lnTo>
                <a:lnTo>
                  <a:pt x="50800" y="647539"/>
                </a:lnTo>
                <a:lnTo>
                  <a:pt x="3938854" y="647539"/>
                </a:lnTo>
                <a:lnTo>
                  <a:pt x="3958579" y="643530"/>
                </a:lnTo>
                <a:lnTo>
                  <a:pt x="3974732" y="632616"/>
                </a:lnTo>
                <a:lnTo>
                  <a:pt x="3985646" y="616463"/>
                </a:lnTo>
                <a:lnTo>
                  <a:pt x="3989654" y="596738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608829"/>
            <a:ext cx="0" cy="763905"/>
          </a:xfrm>
          <a:custGeom>
            <a:avLst/>
            <a:gdLst/>
            <a:ahLst/>
            <a:cxnLst/>
            <a:rect l="l" t="t" r="r" b="b"/>
            <a:pathLst>
              <a:path h="763905">
                <a:moveTo>
                  <a:pt x="0" y="76345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8848" y="1596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583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570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1464" y="181318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464" y="203460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2256024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294" y="1517647"/>
            <a:ext cx="387477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Star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Topology</a:t>
            </a:r>
            <a:endParaRPr sz="1200">
              <a:latin typeface="Tahoma"/>
              <a:cs typeface="Tahoma"/>
            </a:endParaRPr>
          </a:p>
          <a:p>
            <a:pPr marL="309880" marR="5080" algn="just">
              <a:lnSpc>
                <a:spcPts val="1739"/>
              </a:lnSpc>
              <a:spcBef>
                <a:spcPts val="75"/>
              </a:spcBef>
            </a:pPr>
            <a:r>
              <a:rPr sz="1200" spc="15" dirty="0">
                <a:latin typeface="Tahoma"/>
                <a:cs typeface="Tahoma"/>
              </a:rPr>
              <a:t>All </a:t>
            </a:r>
            <a:r>
              <a:rPr sz="1200" spc="-75" dirty="0">
                <a:latin typeface="Tahoma"/>
                <a:cs typeface="Tahoma"/>
              </a:rPr>
              <a:t>nodes </a:t>
            </a:r>
            <a:r>
              <a:rPr sz="1200" spc="-55" dirty="0">
                <a:latin typeface="Tahoma"/>
                <a:cs typeface="Tahoma"/>
              </a:rPr>
              <a:t>communicate </a:t>
            </a:r>
            <a:r>
              <a:rPr sz="1200" spc="-45" dirty="0">
                <a:latin typeface="Tahoma"/>
                <a:cs typeface="Tahoma"/>
              </a:rPr>
              <a:t>via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central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 </a:t>
            </a:r>
            <a:r>
              <a:rPr sz="1200" spc="-55" dirty="0">
                <a:latin typeface="Tahoma"/>
                <a:cs typeface="Tahoma"/>
              </a:rPr>
              <a:t>Leafs </a:t>
            </a:r>
            <a:r>
              <a:rPr sz="1200" spc="-85" dirty="0">
                <a:latin typeface="Tahoma"/>
                <a:cs typeface="Tahoma"/>
              </a:rPr>
              <a:t>may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45" dirty="0">
                <a:latin typeface="Tahoma"/>
                <a:cs typeface="Tahoma"/>
              </a:rPr>
              <a:t>combination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35" dirty="0">
                <a:latin typeface="Tahoma"/>
                <a:cs typeface="Tahoma"/>
              </a:rPr>
              <a:t>FFD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25" dirty="0">
                <a:latin typeface="Tahoma"/>
                <a:cs typeface="Tahoma"/>
              </a:rPr>
              <a:t>RFD </a:t>
            </a:r>
            <a:r>
              <a:rPr sz="1200" spc="-70" dirty="0">
                <a:latin typeface="Tahoma"/>
                <a:cs typeface="Tahoma"/>
              </a:rPr>
              <a:t>devices  </a:t>
            </a:r>
            <a:r>
              <a:rPr sz="1200" spc="15" dirty="0">
                <a:latin typeface="Tahoma"/>
                <a:cs typeface="Tahoma"/>
              </a:rPr>
              <a:t>PAN </a:t>
            </a:r>
            <a:r>
              <a:rPr sz="1200" spc="-50" dirty="0">
                <a:latin typeface="Tahoma"/>
                <a:cs typeface="Tahoma"/>
              </a:rPr>
              <a:t>coordinator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5" dirty="0">
                <a:latin typeface="Tahoma"/>
                <a:cs typeface="Tahoma"/>
              </a:rPr>
              <a:t>usually </a:t>
            </a:r>
            <a:r>
              <a:rPr sz="1200" spc="-60" dirty="0">
                <a:latin typeface="Tahoma"/>
                <a:cs typeface="Tahoma"/>
              </a:rPr>
              <a:t>having </a:t>
            </a:r>
            <a:r>
              <a:rPr sz="1200" spc="-70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reliable </a:t>
            </a:r>
            <a:r>
              <a:rPr sz="1200" spc="-85" dirty="0">
                <a:latin typeface="Tahoma"/>
                <a:cs typeface="Tahoma"/>
              </a:rPr>
              <a:t>power 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source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8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IEEE </a:t>
            </a:r>
            <a:r>
              <a:rPr spc="-110" dirty="0"/>
              <a:t>802.15.4 </a:t>
            </a:r>
            <a:r>
              <a:rPr spc="-85" dirty="0"/>
              <a:t>Peer-to-Peer</a:t>
            </a:r>
            <a:r>
              <a:rPr spc="145" dirty="0"/>
              <a:t> </a:t>
            </a:r>
            <a:r>
              <a:rPr spc="-85"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8756"/>
            <a:ext cx="4607999" cy="5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6975" y="121758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697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2857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725" y="64608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285750"/>
                </a:moveTo>
                <a:lnTo>
                  <a:pt x="2857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697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85750" y="0"/>
                </a:moveTo>
                <a:lnTo>
                  <a:pt x="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2725" y="931830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0" y="0"/>
                </a:moveTo>
                <a:lnTo>
                  <a:pt x="285750" y="2857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6975" y="674655"/>
            <a:ext cx="0" cy="514350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0"/>
                </a:moveTo>
                <a:lnTo>
                  <a:pt x="0" y="514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6" y="0"/>
                </a:moveTo>
                <a:lnTo>
                  <a:pt x="24666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6" y="77599"/>
                </a:lnTo>
                <a:lnTo>
                  <a:pt x="40386" y="80773"/>
                </a:lnTo>
                <a:lnTo>
                  <a:pt x="56107" y="77599"/>
                </a:lnTo>
                <a:lnTo>
                  <a:pt x="68944" y="68943"/>
                </a:lnTo>
                <a:lnTo>
                  <a:pt x="77600" y="56106"/>
                </a:lnTo>
                <a:lnTo>
                  <a:pt x="80774" y="40386"/>
                </a:lnTo>
                <a:lnTo>
                  <a:pt x="77600" y="24667"/>
                </a:lnTo>
                <a:lnTo>
                  <a:pt x="68944" y="11830"/>
                </a:lnTo>
                <a:lnTo>
                  <a:pt x="56107" y="3174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65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4" y="40386"/>
                </a:moveTo>
                <a:lnTo>
                  <a:pt x="77600" y="56106"/>
                </a:lnTo>
                <a:lnTo>
                  <a:pt x="68944" y="68943"/>
                </a:lnTo>
                <a:lnTo>
                  <a:pt x="56107" y="77599"/>
                </a:lnTo>
                <a:lnTo>
                  <a:pt x="40386" y="80773"/>
                </a:lnTo>
                <a:lnTo>
                  <a:pt x="24666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6" y="3174"/>
                </a:lnTo>
                <a:lnTo>
                  <a:pt x="40386" y="0"/>
                </a:lnTo>
                <a:lnTo>
                  <a:pt x="56107" y="3174"/>
                </a:lnTo>
                <a:lnTo>
                  <a:pt x="68944" y="11830"/>
                </a:lnTo>
                <a:lnTo>
                  <a:pt x="77600" y="24667"/>
                </a:lnTo>
                <a:lnTo>
                  <a:pt x="80774" y="40386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5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7" y="77600"/>
                </a:lnTo>
                <a:lnTo>
                  <a:pt x="68945" y="68945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5" y="11829"/>
                </a:lnTo>
                <a:lnTo>
                  <a:pt x="56107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2338" y="89144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5" y="68945"/>
                </a:lnTo>
                <a:lnTo>
                  <a:pt x="56107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5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7" y="3173"/>
                </a:lnTo>
                <a:lnTo>
                  <a:pt x="68945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40387" y="0"/>
                </a:moveTo>
                <a:lnTo>
                  <a:pt x="24667" y="3174"/>
                </a:lnTo>
                <a:lnTo>
                  <a:pt x="11829" y="11830"/>
                </a:lnTo>
                <a:lnTo>
                  <a:pt x="3173" y="24667"/>
                </a:lnTo>
                <a:lnTo>
                  <a:pt x="0" y="40386"/>
                </a:lnTo>
                <a:lnTo>
                  <a:pt x="3173" y="56106"/>
                </a:lnTo>
                <a:lnTo>
                  <a:pt x="11829" y="68943"/>
                </a:lnTo>
                <a:lnTo>
                  <a:pt x="24667" y="77599"/>
                </a:lnTo>
                <a:lnTo>
                  <a:pt x="40387" y="80773"/>
                </a:lnTo>
                <a:lnTo>
                  <a:pt x="56105" y="77599"/>
                </a:lnTo>
                <a:lnTo>
                  <a:pt x="68943" y="68943"/>
                </a:lnTo>
                <a:lnTo>
                  <a:pt x="77599" y="56106"/>
                </a:lnTo>
                <a:lnTo>
                  <a:pt x="80773" y="40386"/>
                </a:lnTo>
                <a:lnTo>
                  <a:pt x="77599" y="24667"/>
                </a:lnTo>
                <a:lnTo>
                  <a:pt x="68943" y="11830"/>
                </a:lnTo>
                <a:lnTo>
                  <a:pt x="56105" y="3174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8088" y="605694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80773" y="40386"/>
                </a:moveTo>
                <a:lnTo>
                  <a:pt x="77599" y="56106"/>
                </a:lnTo>
                <a:lnTo>
                  <a:pt x="68943" y="68943"/>
                </a:lnTo>
                <a:lnTo>
                  <a:pt x="56105" y="77599"/>
                </a:lnTo>
                <a:lnTo>
                  <a:pt x="40387" y="80773"/>
                </a:lnTo>
                <a:lnTo>
                  <a:pt x="24667" y="77599"/>
                </a:lnTo>
                <a:lnTo>
                  <a:pt x="11829" y="68943"/>
                </a:lnTo>
                <a:lnTo>
                  <a:pt x="3173" y="56106"/>
                </a:lnTo>
                <a:lnTo>
                  <a:pt x="0" y="40386"/>
                </a:lnTo>
                <a:lnTo>
                  <a:pt x="3173" y="24667"/>
                </a:lnTo>
                <a:lnTo>
                  <a:pt x="11829" y="11830"/>
                </a:lnTo>
                <a:lnTo>
                  <a:pt x="24667" y="3174"/>
                </a:lnTo>
                <a:lnTo>
                  <a:pt x="40387" y="0"/>
                </a:lnTo>
                <a:lnTo>
                  <a:pt x="56105" y="3174"/>
                </a:lnTo>
                <a:lnTo>
                  <a:pt x="68943" y="11830"/>
                </a:lnTo>
                <a:lnTo>
                  <a:pt x="77599" y="24667"/>
                </a:lnTo>
                <a:lnTo>
                  <a:pt x="80773" y="403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7" y="0"/>
                </a:moveTo>
                <a:lnTo>
                  <a:pt x="24667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7" y="77600"/>
                </a:lnTo>
                <a:lnTo>
                  <a:pt x="40387" y="80774"/>
                </a:lnTo>
                <a:lnTo>
                  <a:pt x="56105" y="77600"/>
                </a:lnTo>
                <a:lnTo>
                  <a:pt x="68943" y="68944"/>
                </a:lnTo>
                <a:lnTo>
                  <a:pt x="77599" y="56107"/>
                </a:lnTo>
                <a:lnTo>
                  <a:pt x="80773" y="40387"/>
                </a:lnTo>
                <a:lnTo>
                  <a:pt x="77599" y="24667"/>
                </a:lnTo>
                <a:lnTo>
                  <a:pt x="68943" y="11829"/>
                </a:lnTo>
                <a:lnTo>
                  <a:pt x="56105" y="3173"/>
                </a:lnTo>
                <a:lnTo>
                  <a:pt x="40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480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3" y="40387"/>
                </a:moveTo>
                <a:lnTo>
                  <a:pt x="77599" y="56107"/>
                </a:lnTo>
                <a:lnTo>
                  <a:pt x="68943" y="68944"/>
                </a:lnTo>
                <a:lnTo>
                  <a:pt x="56105" y="77600"/>
                </a:lnTo>
                <a:lnTo>
                  <a:pt x="40387" y="80774"/>
                </a:lnTo>
                <a:lnTo>
                  <a:pt x="24667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7" y="3173"/>
                </a:lnTo>
                <a:lnTo>
                  <a:pt x="40387" y="0"/>
                </a:lnTo>
                <a:lnTo>
                  <a:pt x="56105" y="3173"/>
                </a:lnTo>
                <a:lnTo>
                  <a:pt x="68943" y="11829"/>
                </a:lnTo>
                <a:lnTo>
                  <a:pt x="77599" y="24667"/>
                </a:lnTo>
                <a:lnTo>
                  <a:pt x="80773" y="4038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86" y="0"/>
                </a:moveTo>
                <a:lnTo>
                  <a:pt x="24666" y="3173"/>
                </a:lnTo>
                <a:lnTo>
                  <a:pt x="11829" y="11829"/>
                </a:lnTo>
                <a:lnTo>
                  <a:pt x="3173" y="24667"/>
                </a:lnTo>
                <a:lnTo>
                  <a:pt x="0" y="40387"/>
                </a:lnTo>
                <a:lnTo>
                  <a:pt x="3173" y="56107"/>
                </a:lnTo>
                <a:lnTo>
                  <a:pt x="11829" y="68944"/>
                </a:lnTo>
                <a:lnTo>
                  <a:pt x="24666" y="77600"/>
                </a:lnTo>
                <a:lnTo>
                  <a:pt x="40386" y="80774"/>
                </a:lnTo>
                <a:lnTo>
                  <a:pt x="56107" y="77600"/>
                </a:lnTo>
                <a:lnTo>
                  <a:pt x="68944" y="68944"/>
                </a:lnTo>
                <a:lnTo>
                  <a:pt x="77600" y="56107"/>
                </a:lnTo>
                <a:lnTo>
                  <a:pt x="80774" y="40387"/>
                </a:lnTo>
                <a:lnTo>
                  <a:pt x="77600" y="24667"/>
                </a:lnTo>
                <a:lnTo>
                  <a:pt x="68944" y="11829"/>
                </a:lnTo>
                <a:lnTo>
                  <a:pt x="56107" y="3173"/>
                </a:lnTo>
                <a:lnTo>
                  <a:pt x="4038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76588" y="117719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80774" y="40387"/>
                </a:moveTo>
                <a:lnTo>
                  <a:pt x="77600" y="56107"/>
                </a:lnTo>
                <a:lnTo>
                  <a:pt x="68944" y="68944"/>
                </a:lnTo>
                <a:lnTo>
                  <a:pt x="56107" y="77600"/>
                </a:lnTo>
                <a:lnTo>
                  <a:pt x="40386" y="80774"/>
                </a:lnTo>
                <a:lnTo>
                  <a:pt x="24666" y="77600"/>
                </a:lnTo>
                <a:lnTo>
                  <a:pt x="11829" y="68944"/>
                </a:lnTo>
                <a:lnTo>
                  <a:pt x="3173" y="56107"/>
                </a:lnTo>
                <a:lnTo>
                  <a:pt x="0" y="40387"/>
                </a:lnTo>
                <a:lnTo>
                  <a:pt x="3173" y="24667"/>
                </a:lnTo>
                <a:lnTo>
                  <a:pt x="11829" y="11829"/>
                </a:lnTo>
                <a:lnTo>
                  <a:pt x="24666" y="3173"/>
                </a:lnTo>
                <a:lnTo>
                  <a:pt x="40386" y="0"/>
                </a:lnTo>
                <a:lnTo>
                  <a:pt x="56107" y="3173"/>
                </a:lnTo>
                <a:lnTo>
                  <a:pt x="68944" y="11829"/>
                </a:lnTo>
                <a:lnTo>
                  <a:pt x="77600" y="24667"/>
                </a:lnTo>
                <a:lnTo>
                  <a:pt x="80774" y="4038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193" y="1526511"/>
            <a:ext cx="3989704" cy="198755"/>
          </a:xfrm>
          <a:custGeom>
            <a:avLst/>
            <a:gdLst/>
            <a:ahLst/>
            <a:cxnLst/>
            <a:rect l="l" t="t" r="r" b="b"/>
            <a:pathLst>
              <a:path w="3989704" h="198755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8"/>
                </a:lnTo>
                <a:lnTo>
                  <a:pt x="3989654" y="198368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9194" y="1712215"/>
            <a:ext cx="3989653" cy="50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994" y="2315272"/>
            <a:ext cx="101600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35348" y="2302572"/>
            <a:ext cx="114249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0794" y="2353372"/>
            <a:ext cx="3837254" cy="63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98848" y="1570738"/>
            <a:ext cx="50749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48" y="1621529"/>
            <a:ext cx="50749" cy="6937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93" y="1756491"/>
            <a:ext cx="3989704" cy="609600"/>
          </a:xfrm>
          <a:custGeom>
            <a:avLst/>
            <a:gdLst/>
            <a:ahLst/>
            <a:cxnLst/>
            <a:rect l="l" t="t" r="r" b="b"/>
            <a:pathLst>
              <a:path w="3989704" h="609600">
                <a:moveTo>
                  <a:pt x="3989654" y="0"/>
                </a:moveTo>
                <a:lnTo>
                  <a:pt x="0" y="0"/>
                </a:lnTo>
                <a:lnTo>
                  <a:pt x="0" y="558780"/>
                </a:lnTo>
                <a:lnTo>
                  <a:pt x="4008" y="578505"/>
                </a:lnTo>
                <a:lnTo>
                  <a:pt x="14922" y="594658"/>
                </a:lnTo>
                <a:lnTo>
                  <a:pt x="31075" y="605572"/>
                </a:lnTo>
                <a:lnTo>
                  <a:pt x="50800" y="609581"/>
                </a:lnTo>
                <a:lnTo>
                  <a:pt x="3938854" y="609581"/>
                </a:lnTo>
                <a:lnTo>
                  <a:pt x="3958579" y="605572"/>
                </a:lnTo>
                <a:lnTo>
                  <a:pt x="3974732" y="594658"/>
                </a:lnTo>
                <a:lnTo>
                  <a:pt x="3985646" y="578505"/>
                </a:lnTo>
                <a:lnTo>
                  <a:pt x="3989654" y="558780"/>
                </a:lnTo>
                <a:lnTo>
                  <a:pt x="3989654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8848" y="1608829"/>
            <a:ext cx="0" cy="725805"/>
          </a:xfrm>
          <a:custGeom>
            <a:avLst/>
            <a:gdLst/>
            <a:ahLst/>
            <a:cxnLst/>
            <a:rect l="l" t="t" r="r" b="b"/>
            <a:pathLst>
              <a:path h="725805">
                <a:moveTo>
                  <a:pt x="0" y="72549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98848" y="1596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8848" y="15834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98848" y="15707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464" y="1813182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464" y="2218066"/>
            <a:ext cx="71528" cy="71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358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>
                <a:solidFill>
                  <a:srgbClr val="FFFFFF"/>
                </a:solidFill>
              </a:rPr>
              <a:t>Peer-to-Peer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Topology</a:t>
            </a:r>
          </a:p>
          <a:p>
            <a:pPr marL="309880" marR="5080">
              <a:lnSpc>
                <a:spcPct val="100000"/>
              </a:lnSpc>
              <a:spcBef>
                <a:spcPts val="270"/>
              </a:spcBef>
            </a:pPr>
            <a:r>
              <a:rPr spc="-60" dirty="0"/>
              <a:t>Nodes can </a:t>
            </a:r>
            <a:r>
              <a:rPr spc="-55" dirty="0"/>
              <a:t>communicate </a:t>
            </a:r>
            <a:r>
              <a:rPr spc="-45" dirty="0"/>
              <a:t>via </a:t>
            </a:r>
            <a:r>
              <a:rPr spc="-55" dirty="0"/>
              <a:t>the centeral </a:t>
            </a:r>
            <a:r>
              <a:rPr spc="15" dirty="0"/>
              <a:t>PAN </a:t>
            </a:r>
            <a:r>
              <a:rPr spc="-50" dirty="0"/>
              <a:t>coordinator  </a:t>
            </a:r>
            <a:r>
              <a:rPr spc="-70" dirty="0"/>
              <a:t>and </a:t>
            </a:r>
            <a:r>
              <a:rPr spc="-45" dirty="0"/>
              <a:t>via </a:t>
            </a:r>
            <a:r>
              <a:rPr spc="-40" dirty="0"/>
              <a:t>additional </a:t>
            </a:r>
            <a:r>
              <a:rPr spc="-35" dirty="0"/>
              <a:t>point-to-point</a:t>
            </a:r>
            <a:r>
              <a:rPr spc="185" dirty="0"/>
              <a:t> </a:t>
            </a:r>
            <a:r>
              <a:rPr spc="-40" dirty="0"/>
              <a:t>links</a:t>
            </a: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pc="-50" dirty="0"/>
              <a:t>Extension of </a:t>
            </a:r>
            <a:r>
              <a:rPr spc="-55" dirty="0"/>
              <a:t>the </a:t>
            </a:r>
            <a:r>
              <a:rPr spc="-70" dirty="0"/>
              <a:t>pure </a:t>
            </a:r>
            <a:r>
              <a:rPr spc="-55" dirty="0"/>
              <a:t>star</a:t>
            </a:r>
            <a:r>
              <a:rPr spc="260" dirty="0"/>
              <a:t> </a:t>
            </a:r>
            <a:r>
              <a:rPr spc="-45" dirty="0"/>
              <a:t>topology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675"/>
              </a:lnSpc>
            </a:pPr>
            <a:fld id="{81D60167-4931-47E6-BA6A-407CBD079E47}" type="slidenum">
              <a:rPr spc="-5" dirty="0"/>
              <a:t>9</a:t>
            </a:fld>
            <a:r>
              <a:rPr spc="-110" dirty="0"/>
              <a:t> </a:t>
            </a:r>
            <a:r>
              <a:rPr spc="160" dirty="0"/>
              <a:t>/</a:t>
            </a:r>
            <a:r>
              <a:rPr spc="-110" dirty="0"/>
              <a:t> </a:t>
            </a:r>
            <a:r>
              <a:rPr spc="-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1777</Words>
  <Application>Microsoft Office PowerPoint</Application>
  <PresentationFormat>Custom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Meiryo</vt:lpstr>
      <vt:lpstr>Arial</vt:lpstr>
      <vt:lpstr>Calibri</vt:lpstr>
      <vt:lpstr>Tahoma</vt:lpstr>
      <vt:lpstr>Times New Roman</vt:lpstr>
      <vt:lpstr>Office Theme</vt:lpstr>
      <vt:lpstr>Internet of Things:  802.15.4, 6LoWPAN, RPL</vt:lpstr>
      <vt:lpstr>IEEE 802.15.4</vt:lpstr>
      <vt:lpstr>IEEE 802.15.4</vt:lpstr>
      <vt:lpstr>IEEE 802.15.4 Standard Versions</vt:lpstr>
      <vt:lpstr>Radio Characteristics (802.15.4-2003)</vt:lpstr>
      <vt:lpstr>IEEE 802.15.4 Device Classes</vt:lpstr>
      <vt:lpstr>IEEE 802.15.4 Definitions</vt:lpstr>
      <vt:lpstr>IEEE 802.15.4 Star Topology</vt:lpstr>
      <vt:lpstr>IEEE 802.15.4 Peer-to-Peer Topology</vt:lpstr>
      <vt:lpstr>IEEE 802.15.4 Cluster Tree Topology</vt:lpstr>
      <vt:lpstr>IEEE 802.15.4 Frame Formats</vt:lpstr>
      <vt:lpstr>IEEE 802.15.4 Frame Formats</vt:lpstr>
      <vt:lpstr>IEEE 802.15.4 Media Access Control</vt:lpstr>
      <vt:lpstr>IEEE 802.15.4 Unslotted Mode</vt:lpstr>
      <vt:lpstr>IEEE 802.15.4 Slotted Mode</vt:lpstr>
      <vt:lpstr>IEEE 802.15.4 Security</vt:lpstr>
      <vt:lpstr>IPv6 over IEEE 802.15.4 (6LoWPAN)</vt:lpstr>
      <vt:lpstr>6LowPAN Motivation</vt:lpstr>
      <vt:lpstr>6LowPAN Challenge</vt:lpstr>
      <vt:lpstr>6LoWPAN in Full Stack Architecture</vt:lpstr>
      <vt:lpstr>6LowPAN Overview (RFC 4944)</vt:lpstr>
      <vt:lpstr>Relationship between 802.15.4 and 6LoWPAN</vt:lpstr>
      <vt:lpstr>Header Stack</vt:lpstr>
      <vt:lpstr>6LowPAN Dispatch Codes</vt:lpstr>
      <vt:lpstr>6LowPAN Frame Formats</vt:lpstr>
      <vt:lpstr>6LowPAN Frame Formats</vt:lpstr>
      <vt:lpstr>Header Compression</vt:lpstr>
      <vt:lpstr>Fragmentation and Reassembly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Things:  802.15.4, 6LoWPAN, RPL, COAP</dc:title>
  <dc:creator>Jürgen Schönwälder</dc:creator>
  <cp:lastModifiedBy>Tarun Bharani</cp:lastModifiedBy>
  <cp:revision>10</cp:revision>
  <dcterms:created xsi:type="dcterms:W3CDTF">2016-11-16T12:24:31Z</dcterms:created>
  <dcterms:modified xsi:type="dcterms:W3CDTF">2018-06-20T12:19:22Z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2010-10-18T00:00:00Z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2016-11-16T00:00:00Z</vt:filetime>
  </property>
</Properties>
</file>