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38"/>
  </p:notesMasterIdLst>
  <p:handoutMasterIdLst>
    <p:handoutMasterId r:id="rId39"/>
  </p:handoutMasterIdLst>
  <p:sldIdLst>
    <p:sldId id="264" r:id="rId2"/>
    <p:sldId id="323" r:id="rId3"/>
    <p:sldId id="305" r:id="rId4"/>
    <p:sldId id="308" r:id="rId5"/>
    <p:sldId id="326" r:id="rId6"/>
    <p:sldId id="273" r:id="rId7"/>
    <p:sldId id="271" r:id="rId8"/>
    <p:sldId id="325" r:id="rId9"/>
    <p:sldId id="275" r:id="rId10"/>
    <p:sldId id="307" r:id="rId11"/>
    <p:sldId id="334" r:id="rId12"/>
    <p:sldId id="272" r:id="rId13"/>
    <p:sldId id="311" r:id="rId14"/>
    <p:sldId id="276" r:id="rId15"/>
    <p:sldId id="327" r:id="rId16"/>
    <p:sldId id="280" r:id="rId17"/>
    <p:sldId id="281" r:id="rId18"/>
    <p:sldId id="283" r:id="rId19"/>
    <p:sldId id="321" r:id="rId20"/>
    <p:sldId id="330" r:id="rId21"/>
    <p:sldId id="258" r:id="rId22"/>
    <p:sldId id="301" r:id="rId23"/>
    <p:sldId id="267" r:id="rId24"/>
    <p:sldId id="322" r:id="rId25"/>
    <p:sldId id="285" r:id="rId26"/>
    <p:sldId id="336" r:id="rId27"/>
    <p:sldId id="335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8CFD4D"/>
    <a:srgbClr val="CC0000"/>
    <a:srgbClr val="FF0000"/>
    <a:srgbClr val="FF0066"/>
    <a:srgbClr val="00009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6" autoAdjust="0"/>
    <p:restoredTop sz="91906" autoAdjust="0"/>
  </p:normalViewPr>
  <p:slideViewPr>
    <p:cSldViewPr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867"/>
    </p:cViewPr>
  </p:sorterViewPr>
  <p:notesViewPr>
    <p:cSldViewPr>
      <p:cViewPr varScale="1">
        <p:scale>
          <a:sx n="61" d="100"/>
          <a:sy n="61" d="100"/>
        </p:scale>
        <p:origin x="-1698" y="-5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fld id="{36651260-95DC-4FF9-9A89-E4487ECEAF32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fld id="{CB4272C7-AAFE-4685-9E5B-CAC261727A10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2C077F-86D9-4215-8644-6D9278F47BE7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F13A32-D70F-4C1C-A49E-BBA9868294E5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C7DC8D-ACCE-4378-9324-CCDEC9AF1FBA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86FA91-2D6A-4EBB-93DF-2D1ACA6145DB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440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8F6928-34A4-410A-A43D-9AFEF0F9454B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13853-69F3-4A01-B593-BEF9C843600F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49300"/>
            <a:ext cx="4948237" cy="3711575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233" tIns="45116" rIns="90233" bIns="45116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92F4B2-BEA6-4A56-AAD1-4A3845FE6408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49300"/>
            <a:ext cx="4948237" cy="3711575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233" tIns="45116" rIns="90233" bIns="45116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9C98E9-9D02-4DAB-9567-E3B1A94E2A2B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TW" noProof="0"/>
              <a:t>按一下以編輯母片標題樣式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100"/>
            </a:lvl1pPr>
          </a:lstStyle>
          <a:p>
            <a:pPr lvl="0"/>
            <a:r>
              <a:rPr lang="en-US" altLang="zh-TW" noProof="0"/>
              <a:t>按一下以編輯母片副標題樣式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November 2001</a:t>
            </a:r>
            <a:endParaRPr lang="en-US" altLang="zh-TW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Meng-Shiuan Pan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B6C0389-6946-4DB6-AC21-2518AAA77AC9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75111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12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November 2001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Meng-Shiuan Pan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C4AE59-8924-4FC1-8D34-91C7B48BAA1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12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November 2001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Meng-Shiuan Pan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B7E71-1E38-4FED-98F2-558F386AFAE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7450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November 2001</a:t>
            </a: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Meng-Shiuan Pan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FD9141C-0347-4B26-ADDF-D20B14D9074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4598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November 2001</a:t>
            </a: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Meng-Shiuan Pan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2691941-AD60-4CBC-9087-CAC0B245EDA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2915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November 2001</a:t>
            </a: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Meng-Shiuan Pan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344E3B8-292B-4FA6-88D5-A174EB9A245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02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November 2001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Meng-Shiuan Pan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62815-00A2-44D5-9A02-1914705E745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897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November 2001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Meng-Shiuan Pan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AAD4E9-E35A-4F3E-91FB-AFDB3855B7F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904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November 2001</a:t>
            </a: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Meng-Shiuan Pan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C0BFEC-1C03-4733-B614-2B143C4C117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044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November 2001</a:t>
            </a: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Meng-Shiuan Pan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E9BCE3-F7BD-40A4-86EE-E6EE9E47A39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352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November 2001</a:t>
            </a: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Meng-Shiuan Pan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C8604-9242-4C9D-8284-6C1FBFB8759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763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November 2001</a:t>
            </a: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Meng-Shiuan Pan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2708A-3629-4E37-8E72-020E136494D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094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November 2001</a:t>
            </a: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Meng-Shiuan Pan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72E645-B5DD-41A5-BF1A-982BFEDCF5F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758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November 2001</a:t>
            </a: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Meng-Shiuan Pan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9452C-A9E6-4961-A77F-4DBF445DE47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530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按一下以編輯母片標題樣式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按一下以編輯母片</a:t>
            </a:r>
          </a:p>
          <a:p>
            <a:pPr lvl="1"/>
            <a:r>
              <a:rPr lang="en-US" altLang="zh-TW"/>
              <a:t>第二層</a:t>
            </a:r>
          </a:p>
          <a:p>
            <a:pPr lvl="2"/>
            <a:r>
              <a:rPr lang="en-US" altLang="zh-TW"/>
              <a:t>第三層</a:t>
            </a:r>
          </a:p>
          <a:p>
            <a:pPr lvl="3"/>
            <a:r>
              <a:rPr lang="en-US" altLang="zh-TW"/>
              <a:t>第四層</a:t>
            </a:r>
          </a:p>
          <a:p>
            <a:pPr lvl="4"/>
            <a:r>
              <a:rPr lang="en-US" altLang="zh-TW"/>
              <a:t>第五層</a:t>
            </a:r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+mj-lt"/>
              </a:defRPr>
            </a:lvl1pPr>
          </a:lstStyle>
          <a:p>
            <a:r>
              <a:rPr lang="zh-TW" altLang="en-US"/>
              <a:t>November 2001</a:t>
            </a:r>
            <a:endParaRPr lang="en-US" altLang="zh-TW"/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+mj-lt"/>
              </a:defRPr>
            </a:lvl1pPr>
          </a:lstStyle>
          <a:p>
            <a:r>
              <a:rPr lang="en-US" altLang="zh-TW"/>
              <a:t>Meng-Shiuan Pan</a:t>
            </a:r>
          </a:p>
        </p:txBody>
      </p:sp>
      <p:sp>
        <p:nvSpPr>
          <p:cNvPr id="1740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+mj-lt"/>
              </a:defRPr>
            </a:lvl1pPr>
          </a:lstStyle>
          <a:p>
            <a:fld id="{789B29D3-DB55-493B-810F-8F39256A4092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7408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08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anose="02020404030301010803" pitchFamily="18" charset="0"/>
          <a:ea typeface="PMingLiU" panose="02020500000000000000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anose="02020404030301010803" pitchFamily="18" charset="0"/>
          <a:ea typeface="PMingLiU" panose="02020500000000000000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anose="02020404030301010803" pitchFamily="18" charset="0"/>
          <a:ea typeface="PMingLiU" panose="02020500000000000000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anose="02020404030301010803" pitchFamily="18" charset="0"/>
          <a:ea typeface="PMingLiU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anose="02020404030301010803" pitchFamily="18" charset="0"/>
          <a:ea typeface="PMingLiU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anose="02020404030301010803" pitchFamily="18" charset="0"/>
          <a:ea typeface="PMingLiU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anose="02020404030301010803" pitchFamily="18" charset="0"/>
          <a:ea typeface="PMingLiU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anose="02020404030301010803" pitchFamily="18" charset="0"/>
          <a:ea typeface="PMingLiU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zigbee.org/en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5FB46257-3343-41D9-83B9-687909FD8404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600"/>
              <a:t>ZigBee/IEEE 802.15.4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0ACD-FD72-456A-B1F2-EA00CE3897C4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is ZigBee related to IEEE 802.15.4?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ZigBee takes full advantage of a powerful physical radio specified by IEEE 802.15.4</a:t>
            </a:r>
          </a:p>
          <a:p>
            <a:r>
              <a:rPr lang="en-US" altLang="zh-TW"/>
              <a:t>ZigBee adds logical network, security and application software</a:t>
            </a:r>
          </a:p>
          <a:p>
            <a:r>
              <a:rPr lang="en-US" altLang="zh-TW"/>
              <a:t>ZigBee continues to work closely with the IEEE to ensure an integrated and complete solution for the market</a:t>
            </a:r>
          </a:p>
          <a:p>
            <a:pPr>
              <a:buFont typeface="Wingdings" panose="05000000000000000000" pitchFamily="2" charset="2"/>
              <a:buNone/>
            </a:pPr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5969D3C-B3B5-4C81-BF67-427C80BD01A3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IEEE 802.15.4 overview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B9098-09D1-483D-BB54-C57A069DE13C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General characteristics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229600" cy="4321175"/>
          </a:xfrm>
        </p:spPr>
        <p:txBody>
          <a:bodyPr/>
          <a:lstStyle/>
          <a:p>
            <a:r>
              <a:rPr lang="en-US" altLang="zh-TW" sz="2000"/>
              <a:t>Data rates of 250 kbps , 20 kbps and 40kpbs.</a:t>
            </a:r>
          </a:p>
          <a:p>
            <a:r>
              <a:rPr lang="en-US" altLang="zh-TW" sz="2000"/>
              <a:t>Star or Peer-to-Peer operation.</a:t>
            </a:r>
          </a:p>
          <a:p>
            <a:r>
              <a:rPr lang="en-US" altLang="zh-TW" sz="2000"/>
              <a:t>Support for low latency devices.</a:t>
            </a:r>
          </a:p>
          <a:p>
            <a:r>
              <a:rPr lang="en-US" altLang="zh-TW" sz="2000"/>
              <a:t>CSMA-CA channel access.</a:t>
            </a:r>
          </a:p>
          <a:p>
            <a:r>
              <a:rPr lang="en-US" altLang="zh-TW" sz="2000"/>
              <a:t>Dynamic device addressing.</a:t>
            </a:r>
          </a:p>
          <a:p>
            <a:r>
              <a:rPr lang="en-US" altLang="zh-TW" sz="2000"/>
              <a:t>Fully handshaked protocol for transfer reliability.</a:t>
            </a:r>
          </a:p>
          <a:p>
            <a:r>
              <a:rPr lang="en-US" altLang="zh-TW" sz="2000"/>
              <a:t>Low power consumption.</a:t>
            </a:r>
          </a:p>
          <a:p>
            <a:r>
              <a:rPr lang="en-US" altLang="zh-TW" sz="2000"/>
              <a:t>Channels:</a:t>
            </a:r>
          </a:p>
          <a:p>
            <a:pPr lvl="1"/>
            <a:r>
              <a:rPr lang="en-US" altLang="zh-TW" sz="1800"/>
              <a:t>16 channels in the 2.4GHz ISM band, </a:t>
            </a:r>
          </a:p>
          <a:p>
            <a:pPr lvl="1"/>
            <a:r>
              <a:rPr lang="en-US" altLang="zh-TW" sz="1800"/>
              <a:t>10 channels in the 915MHz ISM band</a:t>
            </a:r>
          </a:p>
          <a:p>
            <a:pPr lvl="1"/>
            <a:r>
              <a:rPr lang="en-US" altLang="zh-TW" sz="1800"/>
              <a:t>1 channel in the European 868MHz band.</a:t>
            </a:r>
          </a:p>
          <a:p>
            <a:r>
              <a:rPr lang="en-US" altLang="zh-TW" sz="2000"/>
              <a:t>Extremely low duty-cycle (&lt;0.1%)</a:t>
            </a:r>
            <a:endParaRPr lang="zh-TW" alt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5A55-B893-4825-A992-7D5E5AF85160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IEEE 802.15.4 basics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802.15.4 is a simple packet data protocol for lightweight wireless networks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Channel Access is via Carrier Sense Multiple Access with collision avoidance and optional time slotting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Message acknowledgement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Optional beacon structure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Target applications</a:t>
            </a:r>
          </a:p>
          <a:p>
            <a:pPr lvl="2">
              <a:lnSpc>
                <a:spcPct val="90000"/>
              </a:lnSpc>
            </a:pPr>
            <a:r>
              <a:rPr lang="en-US" altLang="zh-TW"/>
              <a:t>Long battery life, selectable latency for controllers, sensors, remote monitoring and portable electronics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Configured for maximum battery life, has the potential to last as long as the shelf life of most batteries</a:t>
            </a:r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827CC-C922-4458-A7EC-9F3F6C0EA904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IEEE 802.15.4 Device Types</a:t>
            </a:r>
          </a:p>
        </p:txBody>
      </p:sp>
      <p:sp>
        <p:nvSpPr>
          <p:cNvPr id="450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DFKai-SB" panose="03000509000000000000" pitchFamily="65" charset="-120"/>
              </a:rPr>
              <a:t>There are two different device types :</a:t>
            </a:r>
            <a:endParaRPr lang="en-US" altLang="zh-TW"/>
          </a:p>
          <a:p>
            <a:pPr lvl="1">
              <a:lnSpc>
                <a:spcPct val="90000"/>
              </a:lnSpc>
            </a:pPr>
            <a:r>
              <a:rPr lang="en-US" altLang="zh-TW">
                <a:ea typeface="DFKai-SB" panose="03000509000000000000" pitchFamily="65" charset="-120"/>
              </a:rPr>
              <a:t>A full function device (FFD)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DFKai-SB" panose="03000509000000000000" pitchFamily="65" charset="-120"/>
              </a:rPr>
              <a:t>A reduced function device (RFD)</a:t>
            </a:r>
          </a:p>
          <a:p>
            <a:pPr>
              <a:lnSpc>
                <a:spcPct val="145000"/>
              </a:lnSpc>
            </a:pPr>
            <a:r>
              <a:rPr lang="en-US" altLang="zh-TW">
                <a:ea typeface="DFKai-SB" panose="03000509000000000000" pitchFamily="65" charset="-120"/>
              </a:rPr>
              <a:t>The FFD can operate in three modes by serving as</a:t>
            </a:r>
            <a:endParaRPr lang="en-US" altLang="zh-TW"/>
          </a:p>
          <a:p>
            <a:pPr lvl="1">
              <a:lnSpc>
                <a:spcPct val="90000"/>
              </a:lnSpc>
            </a:pPr>
            <a:r>
              <a:rPr lang="en-US" altLang="zh-TW">
                <a:ea typeface="DFKai-SB" panose="03000509000000000000" pitchFamily="65" charset="-120"/>
              </a:rPr>
              <a:t>Device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DFKai-SB" panose="03000509000000000000" pitchFamily="65" charset="-120"/>
              </a:rPr>
              <a:t>Coordinator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DFKai-SB" panose="03000509000000000000" pitchFamily="65" charset="-120"/>
              </a:rPr>
              <a:t>PAN coordinator</a:t>
            </a:r>
          </a:p>
          <a:p>
            <a:pPr>
              <a:lnSpc>
                <a:spcPct val="145000"/>
              </a:lnSpc>
            </a:pPr>
            <a:r>
              <a:rPr lang="en-US" altLang="zh-TW">
                <a:ea typeface="DFKai-SB" panose="03000509000000000000" pitchFamily="65" charset="-120"/>
              </a:rPr>
              <a:t>The RFD can only serve as: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DFKai-SB" panose="03000509000000000000" pitchFamily="65" charset="-120"/>
              </a:rPr>
              <a:t>Device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A18C-ACAD-4C72-A080-CA0ADB04138B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FFD vs RFD</a:t>
            </a:r>
            <a:endParaRPr lang="zh-TW" alt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altLang="en-US">
                <a:solidFill>
                  <a:srgbClr val="CC0000"/>
                </a:solidFill>
              </a:rPr>
              <a:t>Full function device (FFD)</a:t>
            </a:r>
          </a:p>
          <a:p>
            <a:pPr lvl="1">
              <a:lnSpc>
                <a:spcPct val="80000"/>
              </a:lnSpc>
            </a:pPr>
            <a:r>
              <a:rPr lang="en-GB" altLang="en-US"/>
              <a:t>Any topology</a:t>
            </a:r>
          </a:p>
          <a:p>
            <a:pPr lvl="1">
              <a:lnSpc>
                <a:spcPct val="80000"/>
              </a:lnSpc>
            </a:pPr>
            <a:r>
              <a:rPr lang="en-GB" altLang="en-US"/>
              <a:t>Network coordinator capable</a:t>
            </a:r>
          </a:p>
          <a:p>
            <a:pPr lvl="1">
              <a:lnSpc>
                <a:spcPct val="80000"/>
              </a:lnSpc>
            </a:pPr>
            <a:r>
              <a:rPr lang="en-GB" altLang="en-US"/>
              <a:t>Talks to any other device</a:t>
            </a:r>
          </a:p>
          <a:p>
            <a:pPr>
              <a:lnSpc>
                <a:spcPct val="80000"/>
              </a:lnSpc>
              <a:spcBef>
                <a:spcPct val="55000"/>
              </a:spcBef>
            </a:pPr>
            <a:endParaRPr lang="en-GB" altLang="zh-TW"/>
          </a:p>
          <a:p>
            <a:pPr>
              <a:lnSpc>
                <a:spcPct val="80000"/>
              </a:lnSpc>
              <a:spcBef>
                <a:spcPct val="55000"/>
              </a:spcBef>
            </a:pPr>
            <a:endParaRPr lang="en-GB" altLang="zh-TW"/>
          </a:p>
          <a:p>
            <a:pPr>
              <a:lnSpc>
                <a:spcPct val="80000"/>
              </a:lnSpc>
              <a:spcBef>
                <a:spcPct val="55000"/>
              </a:spcBef>
            </a:pPr>
            <a:r>
              <a:rPr lang="en-GB" altLang="en-US">
                <a:solidFill>
                  <a:srgbClr val="CC0000"/>
                </a:solidFill>
              </a:rPr>
              <a:t>Reduced function device (RFD)</a:t>
            </a:r>
          </a:p>
          <a:p>
            <a:pPr lvl="1">
              <a:lnSpc>
                <a:spcPct val="80000"/>
              </a:lnSpc>
            </a:pPr>
            <a:r>
              <a:rPr lang="en-GB" altLang="en-US"/>
              <a:t>Limited to star topology</a:t>
            </a:r>
          </a:p>
          <a:p>
            <a:pPr lvl="1">
              <a:lnSpc>
                <a:spcPct val="80000"/>
              </a:lnSpc>
            </a:pPr>
            <a:r>
              <a:rPr lang="en-GB" altLang="en-US"/>
              <a:t>Cannot become a network coordinator</a:t>
            </a:r>
          </a:p>
          <a:p>
            <a:pPr lvl="1">
              <a:lnSpc>
                <a:spcPct val="80000"/>
              </a:lnSpc>
            </a:pPr>
            <a:r>
              <a:rPr lang="en-GB" altLang="en-US"/>
              <a:t>Talks only to a network coordinator</a:t>
            </a:r>
          </a:p>
          <a:p>
            <a:pPr lvl="1">
              <a:lnSpc>
                <a:spcPct val="80000"/>
              </a:lnSpc>
            </a:pPr>
            <a:r>
              <a:rPr lang="en-GB" altLang="en-US"/>
              <a:t>Very simple implementation</a:t>
            </a:r>
            <a:endParaRPr lang="zh-TW" altLang="en-US" sz="1800"/>
          </a:p>
        </p:txBody>
      </p:sp>
      <p:pic>
        <p:nvPicPr>
          <p:cNvPr id="147462" name="Picture 6" descr="product_n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1628775"/>
            <a:ext cx="1905000" cy="14843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6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3860800"/>
            <a:ext cx="12890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15EC-5405-444B-A4A3-C5638653E07F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Star </a:t>
            </a:r>
            <a:r>
              <a:rPr lang="en-GB" altLang="zh-TW"/>
              <a:t>t</a:t>
            </a:r>
            <a:r>
              <a:rPr lang="en-GB" altLang="en-US"/>
              <a:t>opology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4657725" y="2860675"/>
            <a:ext cx="0" cy="137160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4657725" y="2860675"/>
            <a:ext cx="11430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 flipV="1">
            <a:off x="4657725" y="2098675"/>
            <a:ext cx="8382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0" name="Line 26"/>
          <p:cNvSpPr>
            <a:spLocks noChangeShapeType="1"/>
          </p:cNvSpPr>
          <p:nvPr/>
        </p:nvSpPr>
        <p:spPr bwMode="auto">
          <a:xfrm flipH="1" flipV="1">
            <a:off x="4124325" y="2022475"/>
            <a:ext cx="5334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1" name="Line 27"/>
          <p:cNvSpPr>
            <a:spLocks noChangeShapeType="1"/>
          </p:cNvSpPr>
          <p:nvPr/>
        </p:nvSpPr>
        <p:spPr bwMode="auto">
          <a:xfrm flipH="1">
            <a:off x="3514725" y="2860675"/>
            <a:ext cx="11430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2" name="Rectangle 28"/>
          <p:cNvSpPr>
            <a:spLocks noChangeArrowheads="1"/>
          </p:cNvSpPr>
          <p:nvPr/>
        </p:nvSpPr>
        <p:spPr bwMode="auto">
          <a:xfrm>
            <a:off x="2776538" y="4751388"/>
            <a:ext cx="284956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3" name="Rectangle 29"/>
          <p:cNvSpPr>
            <a:spLocks noChangeArrowheads="1"/>
          </p:cNvSpPr>
          <p:nvPr/>
        </p:nvSpPr>
        <p:spPr bwMode="auto">
          <a:xfrm>
            <a:off x="2776538" y="5146675"/>
            <a:ext cx="34718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4" name="Rectangle 30"/>
          <p:cNvSpPr>
            <a:spLocks noChangeArrowheads="1"/>
          </p:cNvSpPr>
          <p:nvPr/>
        </p:nvSpPr>
        <p:spPr bwMode="auto">
          <a:xfrm>
            <a:off x="2757488" y="5567363"/>
            <a:ext cx="31353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5" name="Oval 31"/>
          <p:cNvSpPr>
            <a:spLocks noChangeArrowheads="1"/>
          </p:cNvSpPr>
          <p:nvPr/>
        </p:nvSpPr>
        <p:spPr bwMode="auto">
          <a:xfrm>
            <a:off x="2357438" y="4830763"/>
            <a:ext cx="330200" cy="330200"/>
          </a:xfrm>
          <a:prstGeom prst="ellipse">
            <a:avLst/>
          </a:prstGeom>
          <a:solidFill>
            <a:srgbClr val="0000FF"/>
          </a:solidFill>
          <a:ln w="14288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56" name="Oval 32"/>
          <p:cNvSpPr>
            <a:spLocks noChangeArrowheads="1"/>
          </p:cNvSpPr>
          <p:nvPr/>
        </p:nvSpPr>
        <p:spPr bwMode="auto">
          <a:xfrm>
            <a:off x="2357438" y="5230813"/>
            <a:ext cx="330200" cy="330200"/>
          </a:xfrm>
          <a:prstGeom prst="ellipse">
            <a:avLst/>
          </a:prstGeom>
          <a:solidFill>
            <a:srgbClr val="FF0000"/>
          </a:solidFill>
          <a:ln w="14288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57" name="Rectangle 33"/>
          <p:cNvSpPr>
            <a:spLocks noChangeArrowheads="1"/>
          </p:cNvSpPr>
          <p:nvPr/>
        </p:nvSpPr>
        <p:spPr bwMode="auto">
          <a:xfrm>
            <a:off x="2776538" y="4751388"/>
            <a:ext cx="284956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8" name="Rectangle 34"/>
          <p:cNvSpPr>
            <a:spLocks noChangeArrowheads="1"/>
          </p:cNvSpPr>
          <p:nvPr/>
        </p:nvSpPr>
        <p:spPr bwMode="auto">
          <a:xfrm>
            <a:off x="3132138" y="4797425"/>
            <a:ext cx="303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00"/>
                </a:solidFill>
              </a:rPr>
              <a:t>Full Function Device (FFD)</a:t>
            </a:r>
            <a:endParaRPr lang="en-US" altLang="zh-TW" sz="2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259" name="Rectangle 35"/>
          <p:cNvSpPr>
            <a:spLocks noChangeArrowheads="1"/>
          </p:cNvSpPr>
          <p:nvPr/>
        </p:nvSpPr>
        <p:spPr bwMode="auto">
          <a:xfrm>
            <a:off x="2776538" y="5146675"/>
            <a:ext cx="34718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0" name="Rectangle 36"/>
          <p:cNvSpPr>
            <a:spLocks noChangeArrowheads="1"/>
          </p:cNvSpPr>
          <p:nvPr/>
        </p:nvSpPr>
        <p:spPr bwMode="auto">
          <a:xfrm>
            <a:off x="3103563" y="5178425"/>
            <a:ext cx="3671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00"/>
                </a:solidFill>
              </a:rPr>
              <a:t>Reduced Function Device (RFD)</a:t>
            </a:r>
            <a:endParaRPr lang="en-US" altLang="zh-TW" sz="2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261" name="Rectangle 37"/>
          <p:cNvSpPr>
            <a:spLocks noChangeArrowheads="1"/>
          </p:cNvSpPr>
          <p:nvPr/>
        </p:nvSpPr>
        <p:spPr bwMode="auto">
          <a:xfrm>
            <a:off x="2346325" y="5818188"/>
            <a:ext cx="493713" cy="20637"/>
          </a:xfrm>
          <a:prstGeom prst="rect">
            <a:avLst/>
          </a:prstGeom>
          <a:solidFill>
            <a:srgbClr val="008000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62" name="Rectangle 38"/>
          <p:cNvSpPr>
            <a:spLocks noChangeArrowheads="1"/>
          </p:cNvSpPr>
          <p:nvPr/>
        </p:nvSpPr>
        <p:spPr bwMode="auto">
          <a:xfrm>
            <a:off x="3144838" y="5589588"/>
            <a:ext cx="25003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00"/>
                </a:solidFill>
              </a:rPr>
              <a:t>Communications Flow</a:t>
            </a:r>
            <a:endParaRPr lang="en-US" altLang="zh-TW" sz="2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263" name="Rectangle 39"/>
          <p:cNvSpPr>
            <a:spLocks noChangeArrowheads="1"/>
          </p:cNvSpPr>
          <p:nvPr/>
        </p:nvSpPr>
        <p:spPr bwMode="auto">
          <a:xfrm>
            <a:off x="3895725" y="4667250"/>
            <a:ext cx="15986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5" name="Rectangle 41"/>
          <p:cNvSpPr>
            <a:spLocks noChangeArrowheads="1"/>
          </p:cNvSpPr>
          <p:nvPr/>
        </p:nvSpPr>
        <p:spPr bwMode="auto">
          <a:xfrm>
            <a:off x="1533525" y="1954213"/>
            <a:ext cx="1462088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6" name="Rectangle 42"/>
          <p:cNvSpPr>
            <a:spLocks noChangeArrowheads="1"/>
          </p:cNvSpPr>
          <p:nvPr/>
        </p:nvSpPr>
        <p:spPr bwMode="auto">
          <a:xfrm>
            <a:off x="1784350" y="2022475"/>
            <a:ext cx="11033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2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Network</a:t>
            </a:r>
            <a:endParaRPr lang="en-US" altLang="zh-TW" sz="28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267" name="Rectangle 43"/>
          <p:cNvSpPr>
            <a:spLocks noChangeArrowheads="1"/>
          </p:cNvSpPr>
          <p:nvPr/>
        </p:nvSpPr>
        <p:spPr bwMode="auto">
          <a:xfrm>
            <a:off x="1631950" y="2347913"/>
            <a:ext cx="15557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2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coordinator</a:t>
            </a:r>
            <a:endParaRPr lang="en-US" altLang="zh-TW" sz="28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268" name="Oval 44"/>
          <p:cNvSpPr>
            <a:spLocks noChangeArrowheads="1"/>
          </p:cNvSpPr>
          <p:nvPr/>
        </p:nvSpPr>
        <p:spPr bwMode="auto">
          <a:xfrm>
            <a:off x="3344863" y="3013075"/>
            <a:ext cx="331787" cy="331788"/>
          </a:xfrm>
          <a:prstGeom prst="ellipse">
            <a:avLst/>
          </a:prstGeom>
          <a:solidFill>
            <a:srgbClr val="0000FF"/>
          </a:solidFill>
          <a:ln w="14288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69" name="Oval 45"/>
          <p:cNvSpPr>
            <a:spLocks noChangeArrowheads="1"/>
          </p:cNvSpPr>
          <p:nvPr/>
        </p:nvSpPr>
        <p:spPr bwMode="auto">
          <a:xfrm>
            <a:off x="4500563" y="3927475"/>
            <a:ext cx="331787" cy="330200"/>
          </a:xfrm>
          <a:prstGeom prst="ellipse">
            <a:avLst/>
          </a:prstGeom>
          <a:solidFill>
            <a:srgbClr val="FF0000"/>
          </a:solidFill>
          <a:ln w="14288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70" name="Oval 46"/>
          <p:cNvSpPr>
            <a:spLocks noChangeArrowheads="1"/>
          </p:cNvSpPr>
          <p:nvPr/>
        </p:nvSpPr>
        <p:spPr bwMode="auto">
          <a:xfrm>
            <a:off x="3971925" y="1870075"/>
            <a:ext cx="331788" cy="330200"/>
          </a:xfrm>
          <a:prstGeom prst="ellipse">
            <a:avLst/>
          </a:prstGeom>
          <a:solidFill>
            <a:srgbClr val="0000FF"/>
          </a:solidFill>
          <a:ln w="14288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71" name="Oval 47"/>
          <p:cNvSpPr>
            <a:spLocks noChangeArrowheads="1"/>
          </p:cNvSpPr>
          <p:nvPr/>
        </p:nvSpPr>
        <p:spPr bwMode="auto">
          <a:xfrm>
            <a:off x="5343525" y="1870075"/>
            <a:ext cx="330200" cy="330200"/>
          </a:xfrm>
          <a:prstGeom prst="ellipse">
            <a:avLst/>
          </a:prstGeom>
          <a:solidFill>
            <a:srgbClr val="FF0000"/>
          </a:solidFill>
          <a:ln w="14288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72" name="Oval 48"/>
          <p:cNvSpPr>
            <a:spLocks noChangeArrowheads="1"/>
          </p:cNvSpPr>
          <p:nvPr/>
        </p:nvSpPr>
        <p:spPr bwMode="auto">
          <a:xfrm>
            <a:off x="5724525" y="2941638"/>
            <a:ext cx="330200" cy="331787"/>
          </a:xfrm>
          <a:prstGeom prst="ellipse">
            <a:avLst/>
          </a:prstGeom>
          <a:solidFill>
            <a:srgbClr val="FF0000"/>
          </a:solidFill>
          <a:ln w="14288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73" name="Oval 49"/>
          <p:cNvSpPr>
            <a:spLocks noChangeArrowheads="1"/>
          </p:cNvSpPr>
          <p:nvPr/>
        </p:nvSpPr>
        <p:spPr bwMode="auto">
          <a:xfrm>
            <a:off x="4500563" y="2708275"/>
            <a:ext cx="331787" cy="330200"/>
          </a:xfrm>
          <a:prstGeom prst="ellipse">
            <a:avLst/>
          </a:prstGeom>
          <a:solidFill>
            <a:srgbClr val="0000FF"/>
          </a:solidFill>
          <a:ln w="14288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74" name="Rectangle 50"/>
          <p:cNvSpPr>
            <a:spLocks noChangeArrowheads="1"/>
          </p:cNvSpPr>
          <p:nvPr/>
        </p:nvSpPr>
        <p:spPr bwMode="auto">
          <a:xfrm>
            <a:off x="3895725" y="4667250"/>
            <a:ext cx="15986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5" name="Rectangle 51"/>
          <p:cNvSpPr>
            <a:spLocks noChangeArrowheads="1"/>
          </p:cNvSpPr>
          <p:nvPr/>
        </p:nvSpPr>
        <p:spPr bwMode="auto">
          <a:xfrm>
            <a:off x="6588125" y="2997200"/>
            <a:ext cx="1438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00"/>
                </a:solidFill>
              </a:rPr>
              <a:t>Master/slave</a:t>
            </a:r>
            <a:endParaRPr lang="en-US" altLang="zh-TW" sz="2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276" name="Rectangle 52"/>
          <p:cNvSpPr>
            <a:spLocks noChangeArrowheads="1"/>
          </p:cNvSpPr>
          <p:nvPr/>
        </p:nvSpPr>
        <p:spPr bwMode="auto">
          <a:xfrm>
            <a:off x="1533525" y="1954213"/>
            <a:ext cx="1462088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7" name="Rectangle 53"/>
          <p:cNvSpPr>
            <a:spLocks noChangeArrowheads="1"/>
          </p:cNvSpPr>
          <p:nvPr/>
        </p:nvSpPr>
        <p:spPr bwMode="auto">
          <a:xfrm>
            <a:off x="1784350" y="2022475"/>
            <a:ext cx="11033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2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Network</a:t>
            </a:r>
            <a:endParaRPr lang="en-US" altLang="zh-TW" sz="28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278" name="Rectangle 54"/>
          <p:cNvSpPr>
            <a:spLocks noChangeArrowheads="1"/>
          </p:cNvSpPr>
          <p:nvPr/>
        </p:nvSpPr>
        <p:spPr bwMode="auto">
          <a:xfrm>
            <a:off x="1631950" y="2347913"/>
            <a:ext cx="15557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2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coordinator</a:t>
            </a:r>
            <a:endParaRPr lang="en-US" altLang="zh-TW" sz="28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279" name="Line 55"/>
          <p:cNvSpPr>
            <a:spLocks noChangeShapeType="1"/>
          </p:cNvSpPr>
          <p:nvPr/>
        </p:nvSpPr>
        <p:spPr bwMode="auto">
          <a:xfrm>
            <a:off x="2981325" y="2327275"/>
            <a:ext cx="1655763" cy="503238"/>
          </a:xfrm>
          <a:prstGeom prst="line">
            <a:avLst/>
          </a:prstGeom>
          <a:noFill/>
          <a:ln w="38100">
            <a:solidFill>
              <a:srgbClr val="FFFF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7557-7245-447F-AF40-A9D8A815F94A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Peer</a:t>
            </a:r>
            <a:r>
              <a:rPr lang="en-GB" altLang="zh-TW"/>
              <a:t> to p</a:t>
            </a:r>
            <a:r>
              <a:rPr lang="en-GB" altLang="en-US"/>
              <a:t>eer </a:t>
            </a:r>
            <a:r>
              <a:rPr lang="en-GB" altLang="zh-TW"/>
              <a:t>t</a:t>
            </a:r>
            <a:r>
              <a:rPr lang="en-GB" altLang="en-US"/>
              <a:t>opology</a:t>
            </a:r>
          </a:p>
        </p:txBody>
      </p:sp>
      <p:sp>
        <p:nvSpPr>
          <p:cNvPr id="54311" name="Line 39"/>
          <p:cNvSpPr>
            <a:spLocks noChangeShapeType="1"/>
          </p:cNvSpPr>
          <p:nvPr/>
        </p:nvSpPr>
        <p:spPr bwMode="auto">
          <a:xfrm flipV="1">
            <a:off x="5170488" y="3209925"/>
            <a:ext cx="9144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12" name="Line 40"/>
          <p:cNvSpPr>
            <a:spLocks noChangeShapeType="1"/>
          </p:cNvSpPr>
          <p:nvPr/>
        </p:nvSpPr>
        <p:spPr bwMode="auto">
          <a:xfrm flipV="1">
            <a:off x="6008688" y="3286125"/>
            <a:ext cx="762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13" name="Line 41"/>
          <p:cNvSpPr>
            <a:spLocks noChangeShapeType="1"/>
          </p:cNvSpPr>
          <p:nvPr/>
        </p:nvSpPr>
        <p:spPr bwMode="auto">
          <a:xfrm flipV="1">
            <a:off x="6084888" y="2371725"/>
            <a:ext cx="2286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14" name="Line 42"/>
          <p:cNvSpPr>
            <a:spLocks noChangeShapeType="1"/>
          </p:cNvSpPr>
          <p:nvPr/>
        </p:nvSpPr>
        <p:spPr bwMode="auto">
          <a:xfrm flipH="1" flipV="1">
            <a:off x="5627688" y="1762125"/>
            <a:ext cx="685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15" name="Line 43"/>
          <p:cNvSpPr>
            <a:spLocks noChangeShapeType="1"/>
          </p:cNvSpPr>
          <p:nvPr/>
        </p:nvSpPr>
        <p:spPr bwMode="auto">
          <a:xfrm>
            <a:off x="7227888" y="2600325"/>
            <a:ext cx="2286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16" name="Line 44"/>
          <p:cNvSpPr>
            <a:spLocks noChangeShapeType="1"/>
          </p:cNvSpPr>
          <p:nvPr/>
        </p:nvSpPr>
        <p:spPr bwMode="auto">
          <a:xfrm>
            <a:off x="6008688" y="3286125"/>
            <a:ext cx="14478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17" name="Line 45"/>
          <p:cNvSpPr>
            <a:spLocks noChangeShapeType="1"/>
          </p:cNvSpPr>
          <p:nvPr/>
        </p:nvSpPr>
        <p:spPr bwMode="auto">
          <a:xfrm flipH="1">
            <a:off x="7304088" y="1914525"/>
            <a:ext cx="6096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18" name="Line 46"/>
          <p:cNvSpPr>
            <a:spLocks noChangeShapeType="1"/>
          </p:cNvSpPr>
          <p:nvPr/>
        </p:nvSpPr>
        <p:spPr bwMode="auto">
          <a:xfrm flipV="1">
            <a:off x="3470275" y="1509713"/>
            <a:ext cx="457200" cy="152400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19" name="Line 47"/>
          <p:cNvSpPr>
            <a:spLocks noChangeShapeType="1"/>
          </p:cNvSpPr>
          <p:nvPr/>
        </p:nvSpPr>
        <p:spPr bwMode="auto">
          <a:xfrm flipH="1" flipV="1">
            <a:off x="3470275" y="3033713"/>
            <a:ext cx="762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20" name="Line 48"/>
          <p:cNvSpPr>
            <a:spLocks noChangeShapeType="1"/>
          </p:cNvSpPr>
          <p:nvPr/>
        </p:nvSpPr>
        <p:spPr bwMode="auto">
          <a:xfrm>
            <a:off x="2708275" y="1890713"/>
            <a:ext cx="762000" cy="114300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21" name="Line 49"/>
          <p:cNvSpPr>
            <a:spLocks noChangeShapeType="1"/>
          </p:cNvSpPr>
          <p:nvPr/>
        </p:nvSpPr>
        <p:spPr bwMode="auto">
          <a:xfrm flipV="1">
            <a:off x="2187575" y="3948113"/>
            <a:ext cx="13716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22" name="Line 50"/>
          <p:cNvSpPr>
            <a:spLocks noChangeShapeType="1"/>
          </p:cNvSpPr>
          <p:nvPr/>
        </p:nvSpPr>
        <p:spPr bwMode="auto">
          <a:xfrm flipV="1">
            <a:off x="2708275" y="1585913"/>
            <a:ext cx="12192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23" name="Line 51"/>
          <p:cNvSpPr>
            <a:spLocks noChangeShapeType="1"/>
          </p:cNvSpPr>
          <p:nvPr/>
        </p:nvSpPr>
        <p:spPr bwMode="auto">
          <a:xfrm flipV="1">
            <a:off x="2251075" y="1966913"/>
            <a:ext cx="457200" cy="213360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24" name="Line 52"/>
          <p:cNvSpPr>
            <a:spLocks noChangeShapeType="1"/>
          </p:cNvSpPr>
          <p:nvPr/>
        </p:nvSpPr>
        <p:spPr bwMode="auto">
          <a:xfrm flipH="1" flipV="1">
            <a:off x="1641475" y="3109913"/>
            <a:ext cx="53340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25" name="Line 53"/>
          <p:cNvSpPr>
            <a:spLocks noChangeShapeType="1"/>
          </p:cNvSpPr>
          <p:nvPr/>
        </p:nvSpPr>
        <p:spPr bwMode="auto">
          <a:xfrm flipH="1" flipV="1">
            <a:off x="1489075" y="1814513"/>
            <a:ext cx="1219200" cy="7620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26" name="Line 54"/>
          <p:cNvSpPr>
            <a:spLocks noChangeShapeType="1"/>
          </p:cNvSpPr>
          <p:nvPr/>
        </p:nvSpPr>
        <p:spPr bwMode="auto">
          <a:xfrm flipV="1">
            <a:off x="1641475" y="1890713"/>
            <a:ext cx="1066800" cy="121920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27" name="Oval 55"/>
          <p:cNvSpPr>
            <a:spLocks noChangeArrowheads="1"/>
          </p:cNvSpPr>
          <p:nvPr/>
        </p:nvSpPr>
        <p:spPr bwMode="auto">
          <a:xfrm>
            <a:off x="1489075" y="2957513"/>
            <a:ext cx="261938" cy="263525"/>
          </a:xfrm>
          <a:prstGeom prst="ellipse">
            <a:avLst/>
          </a:prstGeom>
          <a:solidFill>
            <a:srgbClr val="0000FF"/>
          </a:solidFill>
          <a:ln w="1111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28" name="Oval 56"/>
          <p:cNvSpPr>
            <a:spLocks noChangeArrowheads="1"/>
          </p:cNvSpPr>
          <p:nvPr/>
        </p:nvSpPr>
        <p:spPr bwMode="auto">
          <a:xfrm>
            <a:off x="2063750" y="3995738"/>
            <a:ext cx="261938" cy="261937"/>
          </a:xfrm>
          <a:prstGeom prst="ellipse">
            <a:avLst/>
          </a:prstGeom>
          <a:solidFill>
            <a:srgbClr val="0000FF"/>
          </a:solidFill>
          <a:ln w="1111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29" name="Oval 57"/>
          <p:cNvSpPr>
            <a:spLocks noChangeArrowheads="1"/>
          </p:cNvSpPr>
          <p:nvPr/>
        </p:nvSpPr>
        <p:spPr bwMode="auto">
          <a:xfrm>
            <a:off x="1360488" y="1709738"/>
            <a:ext cx="261937" cy="263525"/>
          </a:xfrm>
          <a:prstGeom prst="ellipse">
            <a:avLst/>
          </a:prstGeom>
          <a:solidFill>
            <a:srgbClr val="0000FF"/>
          </a:solidFill>
          <a:ln w="1111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30" name="Oval 58"/>
          <p:cNvSpPr>
            <a:spLocks noChangeArrowheads="1"/>
          </p:cNvSpPr>
          <p:nvPr/>
        </p:nvSpPr>
        <p:spPr bwMode="auto">
          <a:xfrm>
            <a:off x="3324225" y="2886075"/>
            <a:ext cx="263525" cy="263525"/>
          </a:xfrm>
          <a:prstGeom prst="ellipse">
            <a:avLst/>
          </a:prstGeom>
          <a:solidFill>
            <a:srgbClr val="0000FF"/>
          </a:solidFill>
          <a:ln w="1111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31" name="Rectangle 59"/>
          <p:cNvSpPr>
            <a:spLocks noChangeArrowheads="1"/>
          </p:cNvSpPr>
          <p:nvPr/>
        </p:nvSpPr>
        <p:spPr bwMode="auto">
          <a:xfrm>
            <a:off x="3692525" y="5329238"/>
            <a:ext cx="226218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32" name="Rectangle 60"/>
          <p:cNvSpPr>
            <a:spLocks noChangeArrowheads="1"/>
          </p:cNvSpPr>
          <p:nvPr/>
        </p:nvSpPr>
        <p:spPr bwMode="auto">
          <a:xfrm>
            <a:off x="3594100" y="5710238"/>
            <a:ext cx="249078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33" name="Rectangle 61"/>
          <p:cNvSpPr>
            <a:spLocks noChangeArrowheads="1"/>
          </p:cNvSpPr>
          <p:nvPr/>
        </p:nvSpPr>
        <p:spPr bwMode="auto">
          <a:xfrm>
            <a:off x="3673475" y="5768975"/>
            <a:ext cx="2500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00"/>
                </a:solidFill>
              </a:rPr>
              <a:t>Communications Flow</a:t>
            </a:r>
            <a:endParaRPr lang="en-US" altLang="zh-TW" sz="2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4334" name="Oval 62"/>
          <p:cNvSpPr>
            <a:spLocks noChangeArrowheads="1"/>
          </p:cNvSpPr>
          <p:nvPr/>
        </p:nvSpPr>
        <p:spPr bwMode="auto">
          <a:xfrm>
            <a:off x="2603500" y="1773238"/>
            <a:ext cx="261938" cy="261937"/>
          </a:xfrm>
          <a:prstGeom prst="ellipse">
            <a:avLst/>
          </a:prstGeom>
          <a:solidFill>
            <a:srgbClr val="0000FF"/>
          </a:solidFill>
          <a:ln w="1111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35" name="Oval 63"/>
          <p:cNvSpPr>
            <a:spLocks noChangeArrowheads="1"/>
          </p:cNvSpPr>
          <p:nvPr/>
        </p:nvSpPr>
        <p:spPr bwMode="auto">
          <a:xfrm>
            <a:off x="3779838" y="1381125"/>
            <a:ext cx="261937" cy="261938"/>
          </a:xfrm>
          <a:prstGeom prst="ellipse">
            <a:avLst/>
          </a:prstGeom>
          <a:solidFill>
            <a:srgbClr val="0000FF"/>
          </a:solidFill>
          <a:ln w="1111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36" name="Oval 64"/>
          <p:cNvSpPr>
            <a:spLocks noChangeArrowheads="1"/>
          </p:cNvSpPr>
          <p:nvPr/>
        </p:nvSpPr>
        <p:spPr bwMode="auto">
          <a:xfrm>
            <a:off x="3435350" y="3798888"/>
            <a:ext cx="263525" cy="263525"/>
          </a:xfrm>
          <a:prstGeom prst="ellipse">
            <a:avLst/>
          </a:prstGeom>
          <a:solidFill>
            <a:srgbClr val="0000FF"/>
          </a:solidFill>
          <a:ln w="1111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37" name="Oval 65"/>
          <p:cNvSpPr>
            <a:spLocks noChangeArrowheads="1"/>
          </p:cNvSpPr>
          <p:nvPr/>
        </p:nvSpPr>
        <p:spPr bwMode="auto">
          <a:xfrm>
            <a:off x="6159500" y="2201863"/>
            <a:ext cx="263525" cy="263525"/>
          </a:xfrm>
          <a:prstGeom prst="ellipse">
            <a:avLst/>
          </a:prstGeom>
          <a:solidFill>
            <a:srgbClr val="0000FF"/>
          </a:solidFill>
          <a:ln w="1111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38" name="Oval 66"/>
          <p:cNvSpPr>
            <a:spLocks noChangeArrowheads="1"/>
          </p:cNvSpPr>
          <p:nvPr/>
        </p:nvSpPr>
        <p:spPr bwMode="auto">
          <a:xfrm>
            <a:off x="5964238" y="3116263"/>
            <a:ext cx="261937" cy="261937"/>
          </a:xfrm>
          <a:prstGeom prst="ellipse">
            <a:avLst/>
          </a:prstGeom>
          <a:solidFill>
            <a:srgbClr val="0000FF"/>
          </a:solidFill>
          <a:ln w="1111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39" name="Oval 67"/>
          <p:cNvSpPr>
            <a:spLocks noChangeArrowheads="1"/>
          </p:cNvSpPr>
          <p:nvPr/>
        </p:nvSpPr>
        <p:spPr bwMode="auto">
          <a:xfrm>
            <a:off x="7140575" y="2460625"/>
            <a:ext cx="261938" cy="263525"/>
          </a:xfrm>
          <a:prstGeom prst="ellipse">
            <a:avLst/>
          </a:prstGeom>
          <a:solidFill>
            <a:srgbClr val="0000FF"/>
          </a:solidFill>
          <a:ln w="1111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40" name="Oval 68"/>
          <p:cNvSpPr>
            <a:spLocks noChangeArrowheads="1"/>
          </p:cNvSpPr>
          <p:nvPr/>
        </p:nvSpPr>
        <p:spPr bwMode="auto">
          <a:xfrm>
            <a:off x="7335838" y="3311525"/>
            <a:ext cx="263525" cy="261938"/>
          </a:xfrm>
          <a:prstGeom prst="ellipse">
            <a:avLst/>
          </a:prstGeom>
          <a:solidFill>
            <a:srgbClr val="0000FF"/>
          </a:solidFill>
          <a:ln w="1111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41" name="Oval 69"/>
          <p:cNvSpPr>
            <a:spLocks noChangeArrowheads="1"/>
          </p:cNvSpPr>
          <p:nvPr/>
        </p:nvSpPr>
        <p:spPr bwMode="auto">
          <a:xfrm>
            <a:off x="7791450" y="1743075"/>
            <a:ext cx="261938" cy="263525"/>
          </a:xfrm>
          <a:prstGeom prst="ellipse">
            <a:avLst/>
          </a:prstGeom>
          <a:solidFill>
            <a:srgbClr val="0000FF"/>
          </a:solidFill>
          <a:ln w="1111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42" name="Oval 70"/>
          <p:cNvSpPr>
            <a:spLocks noChangeArrowheads="1"/>
          </p:cNvSpPr>
          <p:nvPr/>
        </p:nvSpPr>
        <p:spPr bwMode="auto">
          <a:xfrm>
            <a:off x="5505450" y="1614488"/>
            <a:ext cx="261938" cy="261937"/>
          </a:xfrm>
          <a:prstGeom prst="ellipse">
            <a:avLst/>
          </a:prstGeom>
          <a:solidFill>
            <a:srgbClr val="0000FF"/>
          </a:solidFill>
          <a:ln w="1111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43" name="Oval 71"/>
          <p:cNvSpPr>
            <a:spLocks noChangeArrowheads="1"/>
          </p:cNvSpPr>
          <p:nvPr/>
        </p:nvSpPr>
        <p:spPr bwMode="auto">
          <a:xfrm>
            <a:off x="5830888" y="3898900"/>
            <a:ext cx="261937" cy="263525"/>
          </a:xfrm>
          <a:prstGeom prst="ellipse">
            <a:avLst/>
          </a:prstGeom>
          <a:solidFill>
            <a:srgbClr val="0000FF"/>
          </a:solidFill>
          <a:ln w="1111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44" name="Oval 72"/>
          <p:cNvSpPr>
            <a:spLocks noChangeArrowheads="1"/>
          </p:cNvSpPr>
          <p:nvPr/>
        </p:nvSpPr>
        <p:spPr bwMode="auto">
          <a:xfrm>
            <a:off x="4984750" y="3632200"/>
            <a:ext cx="261938" cy="263525"/>
          </a:xfrm>
          <a:prstGeom prst="ellipse">
            <a:avLst/>
          </a:prstGeom>
          <a:solidFill>
            <a:srgbClr val="0000FF"/>
          </a:solidFill>
          <a:ln w="1111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45" name="Rectangle 73"/>
          <p:cNvSpPr>
            <a:spLocks noChangeArrowheads="1"/>
          </p:cNvSpPr>
          <p:nvPr/>
        </p:nvSpPr>
        <p:spPr bwMode="auto">
          <a:xfrm>
            <a:off x="3692525" y="5329238"/>
            <a:ext cx="226218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46" name="Rectangle 74"/>
          <p:cNvSpPr>
            <a:spLocks noChangeArrowheads="1"/>
          </p:cNvSpPr>
          <p:nvPr/>
        </p:nvSpPr>
        <p:spPr bwMode="auto">
          <a:xfrm>
            <a:off x="3671888" y="5387975"/>
            <a:ext cx="303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00"/>
                </a:solidFill>
              </a:rPr>
              <a:t>Full Function Device (FFD)</a:t>
            </a:r>
            <a:endParaRPr lang="en-US" altLang="zh-TW" sz="2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4347" name="Rectangle 75"/>
          <p:cNvSpPr>
            <a:spLocks noChangeArrowheads="1"/>
          </p:cNvSpPr>
          <p:nvPr/>
        </p:nvSpPr>
        <p:spPr bwMode="auto">
          <a:xfrm>
            <a:off x="2046288" y="4581525"/>
            <a:ext cx="1473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Point to point</a:t>
            </a:r>
          </a:p>
        </p:txBody>
      </p:sp>
      <p:sp>
        <p:nvSpPr>
          <p:cNvPr id="54348" name="Rectangle 76"/>
          <p:cNvSpPr>
            <a:spLocks noChangeArrowheads="1"/>
          </p:cNvSpPr>
          <p:nvPr/>
        </p:nvSpPr>
        <p:spPr bwMode="auto">
          <a:xfrm>
            <a:off x="6516688" y="4581525"/>
            <a:ext cx="482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b="1">
                <a:solidFill>
                  <a:srgbClr val="0000FF"/>
                </a:solidFill>
              </a:rPr>
              <a:t>Tree</a:t>
            </a:r>
            <a:endParaRPr lang="en-US" altLang="zh-TW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4349" name="Line 77"/>
          <p:cNvSpPr>
            <a:spLocks noChangeShapeType="1"/>
          </p:cNvSpPr>
          <p:nvPr/>
        </p:nvSpPr>
        <p:spPr bwMode="auto">
          <a:xfrm>
            <a:off x="2884488" y="5948363"/>
            <a:ext cx="609600" cy="4762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50" name="Oval 78"/>
          <p:cNvSpPr>
            <a:spLocks noChangeArrowheads="1"/>
          </p:cNvSpPr>
          <p:nvPr/>
        </p:nvSpPr>
        <p:spPr bwMode="auto">
          <a:xfrm>
            <a:off x="3113088" y="5419725"/>
            <a:ext cx="263525" cy="263525"/>
          </a:xfrm>
          <a:prstGeom prst="ellipse">
            <a:avLst/>
          </a:prstGeom>
          <a:solidFill>
            <a:srgbClr val="0000FF"/>
          </a:solidFill>
          <a:ln w="1111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40B6-255B-4572-9CE4-7190AE97C2E8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Device addressing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en-US" altLang="zh-TW">
                <a:ea typeface="DFKai-SB" panose="03000509000000000000" pitchFamily="65" charset="-120"/>
              </a:rPr>
              <a:t>Two or more devices communicating on the same physical channel constitute a WPAN.</a:t>
            </a:r>
          </a:p>
          <a:p>
            <a:pPr lvl="1">
              <a:spcBef>
                <a:spcPct val="35000"/>
              </a:spcBef>
            </a:pPr>
            <a:r>
              <a:rPr lang="en-US" altLang="zh-TW">
                <a:ea typeface="DFKai-SB" panose="03000509000000000000" pitchFamily="65" charset="-120"/>
              </a:rPr>
              <a:t>A WPAN includes </a:t>
            </a:r>
            <a:r>
              <a:rPr lang="en-US" altLang="zh-TW" u="sng">
                <a:ea typeface="DFKai-SB" panose="03000509000000000000" pitchFamily="65" charset="-120"/>
              </a:rPr>
              <a:t>at least one FFD (PAN coordinator)</a:t>
            </a:r>
          </a:p>
          <a:p>
            <a:pPr lvl="1">
              <a:spcBef>
                <a:spcPct val="35000"/>
              </a:spcBef>
            </a:pPr>
            <a:r>
              <a:rPr lang="en-US" altLang="zh-TW">
                <a:ea typeface="DFKai-SB" panose="03000509000000000000" pitchFamily="65" charset="-120"/>
              </a:rPr>
              <a:t>Each independent PAN will select a unique PAN identifier </a:t>
            </a:r>
          </a:p>
          <a:p>
            <a:pPr>
              <a:spcBef>
                <a:spcPct val="35000"/>
              </a:spcBef>
            </a:pPr>
            <a:r>
              <a:rPr lang="en-US" altLang="zh-TW">
                <a:ea typeface="DFKai-SB" panose="03000509000000000000" pitchFamily="65" charset="-120"/>
              </a:rPr>
              <a:t>Each device operating on a network has a unique </a:t>
            </a:r>
            <a:r>
              <a:rPr lang="en-US" altLang="zh-TW">
                <a:solidFill>
                  <a:srgbClr val="CC0000"/>
                </a:solidFill>
                <a:ea typeface="DFKai-SB" panose="03000509000000000000" pitchFamily="65" charset="-120"/>
              </a:rPr>
              <a:t>64-bit extended address</a:t>
            </a:r>
            <a:r>
              <a:rPr lang="en-US" altLang="zh-TW">
                <a:ea typeface="DFKai-SB" panose="03000509000000000000" pitchFamily="65" charset="-120"/>
              </a:rPr>
              <a:t>. This address can be used for direct communication in the PAN</a:t>
            </a:r>
          </a:p>
          <a:p>
            <a:pPr>
              <a:spcBef>
                <a:spcPct val="35000"/>
              </a:spcBef>
            </a:pPr>
            <a:r>
              <a:rPr lang="en-US" altLang="zh-TW">
                <a:ea typeface="DFKai-SB" panose="03000509000000000000" pitchFamily="65" charset="-120"/>
              </a:rPr>
              <a:t>A device also has a </a:t>
            </a:r>
            <a:r>
              <a:rPr lang="en-US" altLang="zh-TW">
                <a:solidFill>
                  <a:srgbClr val="CC0000"/>
                </a:solidFill>
                <a:ea typeface="DFKai-SB" panose="03000509000000000000" pitchFamily="65" charset="-120"/>
              </a:rPr>
              <a:t>16-bit short address</a:t>
            </a:r>
            <a:r>
              <a:rPr lang="en-US" altLang="zh-TW">
                <a:ea typeface="DFKai-SB" panose="03000509000000000000" pitchFamily="65" charset="-120"/>
              </a:rPr>
              <a:t>, which is allocated by the PAN coordinator when the device associates with its coordinator.</a:t>
            </a:r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B71EF48-D448-462E-BA38-53D5E58B7F7A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IEEE 802.15.4 physical layer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35EB-EFA8-4005-8EBF-573DDF566770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New trend of wireless technology</a:t>
            </a:r>
            <a:endParaRPr lang="zh-TW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Most Wireless industry focuses on increasing </a:t>
            </a:r>
            <a:r>
              <a:rPr lang="en-US" altLang="zh-TW">
                <a:solidFill>
                  <a:srgbClr val="CC0000"/>
                </a:solidFill>
              </a:rPr>
              <a:t>high data</a:t>
            </a:r>
            <a:r>
              <a:rPr lang="en-US" altLang="zh-TW"/>
              <a:t> throughput</a:t>
            </a:r>
          </a:p>
          <a:p>
            <a:r>
              <a:rPr lang="en-US" altLang="zh-TW"/>
              <a:t>A set of applications require </a:t>
            </a:r>
            <a:r>
              <a:rPr lang="en-US" altLang="zh-TW">
                <a:solidFill>
                  <a:srgbClr val="CC0000"/>
                </a:solidFill>
              </a:rPr>
              <a:t>simple</a:t>
            </a:r>
            <a:r>
              <a:rPr lang="en-US" altLang="zh-TW"/>
              <a:t> wireless connectivity, </a:t>
            </a:r>
            <a:r>
              <a:rPr lang="en-US" altLang="zh-TW">
                <a:solidFill>
                  <a:srgbClr val="CC0000"/>
                </a:solidFill>
              </a:rPr>
              <a:t>relaxed throughput</a:t>
            </a:r>
            <a:r>
              <a:rPr lang="en-US" altLang="zh-TW"/>
              <a:t>, very </a:t>
            </a:r>
            <a:r>
              <a:rPr lang="en-US" altLang="zh-TW">
                <a:solidFill>
                  <a:srgbClr val="CC0000"/>
                </a:solidFill>
              </a:rPr>
              <a:t>low power</a:t>
            </a:r>
            <a:r>
              <a:rPr lang="en-US" altLang="zh-TW"/>
              <a:t>, </a:t>
            </a:r>
            <a:r>
              <a:rPr lang="en-US" altLang="zh-TW">
                <a:solidFill>
                  <a:srgbClr val="CC0000"/>
                </a:solidFill>
              </a:rPr>
              <a:t>short distance</a:t>
            </a:r>
            <a:r>
              <a:rPr lang="en-US" altLang="zh-TW"/>
              <a:t> and </a:t>
            </a:r>
            <a:r>
              <a:rPr lang="en-US" altLang="zh-TW">
                <a:solidFill>
                  <a:srgbClr val="CC0000"/>
                </a:solidFill>
              </a:rPr>
              <a:t>inexpensive hardware</a:t>
            </a:r>
            <a:r>
              <a:rPr lang="en-US" altLang="zh-TW"/>
              <a:t>.</a:t>
            </a:r>
          </a:p>
          <a:p>
            <a:pPr lvl="1"/>
            <a:r>
              <a:rPr lang="en-US" altLang="zh-TW"/>
              <a:t>Industrial  </a:t>
            </a:r>
          </a:p>
          <a:p>
            <a:pPr lvl="1"/>
            <a:r>
              <a:rPr lang="en-US" altLang="zh-TW"/>
              <a:t>Agricultural</a:t>
            </a:r>
          </a:p>
          <a:p>
            <a:pPr lvl="1"/>
            <a:r>
              <a:rPr lang="en-US" altLang="zh-TW"/>
              <a:t>Vehicular</a:t>
            </a:r>
          </a:p>
          <a:p>
            <a:pPr lvl="1"/>
            <a:r>
              <a:rPr lang="en-US" altLang="zh-TW"/>
              <a:t>Residential</a:t>
            </a:r>
          </a:p>
          <a:p>
            <a:pPr lvl="1"/>
            <a:r>
              <a:rPr lang="en-US" altLang="zh-TW"/>
              <a:t>Medical</a:t>
            </a:r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2DF0-ACDB-4585-8B38-A153C8003AF6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IEEE 802.15.4 PHY overview</a:t>
            </a:r>
            <a:endParaRPr lang="zh-TW" alt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PHY functionalities:</a:t>
            </a:r>
          </a:p>
          <a:p>
            <a:pPr lvl="1"/>
            <a:r>
              <a:rPr lang="en-US" altLang="zh-TW"/>
              <a:t>Activation and deactivation of the radio transceiver</a:t>
            </a:r>
          </a:p>
          <a:p>
            <a:pPr lvl="1"/>
            <a:r>
              <a:rPr lang="en-US" altLang="zh-TW"/>
              <a:t>Energy detection within the current channel</a:t>
            </a:r>
          </a:p>
          <a:p>
            <a:pPr lvl="1"/>
            <a:r>
              <a:rPr lang="en-US" altLang="zh-TW"/>
              <a:t>Link quality indication for received packets</a:t>
            </a:r>
          </a:p>
          <a:p>
            <a:pPr lvl="1"/>
            <a:r>
              <a:rPr lang="en-US" altLang="zh-TW"/>
              <a:t>Clear channel assessment for CSMA-CA</a:t>
            </a:r>
          </a:p>
          <a:p>
            <a:pPr lvl="1"/>
            <a:r>
              <a:rPr lang="en-US" altLang="zh-TW"/>
              <a:t>Channel frequency selection</a:t>
            </a:r>
          </a:p>
          <a:p>
            <a:pPr lvl="1"/>
            <a:r>
              <a:rPr lang="en-US" altLang="zh-TW"/>
              <a:t>Data transmission and reception</a:t>
            </a:r>
            <a:endParaRPr lang="zh-TW" altLang="en-US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09C0-9D04-4240-9D08-4DD7BEFAFBAF}" type="slidenum">
              <a:rPr lang="en-US" altLang="zh-TW"/>
              <a:pPr/>
              <a:t>21</a:t>
            </a:fld>
            <a:endParaRPr lang="en-US" altLang="zh-TW"/>
          </a:p>
        </p:txBody>
      </p:sp>
      <p:grpSp>
        <p:nvGrpSpPr>
          <p:cNvPr id="5262" name="Group 142"/>
          <p:cNvGrpSpPr>
            <a:grpSpLocks/>
          </p:cNvGrpSpPr>
          <p:nvPr/>
        </p:nvGrpSpPr>
        <p:grpSpPr bwMode="auto">
          <a:xfrm>
            <a:off x="827088" y="2276475"/>
            <a:ext cx="7537450" cy="3460750"/>
            <a:chOff x="384" y="1392"/>
            <a:chExt cx="5308" cy="2545"/>
          </a:xfrm>
        </p:grpSpPr>
        <p:sp>
          <p:nvSpPr>
            <p:cNvPr id="5190" name="Text Box 70"/>
            <p:cNvSpPr txBox="1">
              <a:spLocks noChangeArrowheads="1"/>
            </p:cNvSpPr>
            <p:nvPr/>
          </p:nvSpPr>
          <p:spPr bwMode="auto">
            <a:xfrm>
              <a:off x="384" y="1392"/>
              <a:ext cx="1824" cy="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zh-TW" altLang="en-US" sz="2000" b="1"/>
                <a:t>868</a:t>
              </a:r>
              <a:r>
                <a:rPr kumimoji="0" lang="en-US" altLang="zh-TW" sz="2000" b="1"/>
                <a:t>MHz/</a:t>
              </a:r>
            </a:p>
            <a:p>
              <a:r>
                <a:rPr kumimoji="0" lang="en-US" altLang="zh-TW" sz="2000" b="1"/>
                <a:t>915MHz </a:t>
              </a:r>
            </a:p>
            <a:p>
              <a:r>
                <a:rPr kumimoji="0" lang="en-US" altLang="zh-TW" sz="2000" b="1"/>
                <a:t>PHY</a:t>
              </a:r>
              <a:endParaRPr kumimoji="0" lang="en-US" altLang="zh-TW"/>
            </a:p>
          </p:txBody>
        </p:sp>
        <p:sp>
          <p:nvSpPr>
            <p:cNvPr id="5191" name="Line 71"/>
            <p:cNvSpPr>
              <a:spLocks noChangeShapeType="1"/>
            </p:cNvSpPr>
            <p:nvPr/>
          </p:nvSpPr>
          <p:spPr bwMode="auto">
            <a:xfrm>
              <a:off x="1956" y="2064"/>
              <a:ext cx="52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2" name="Line 72"/>
            <p:cNvSpPr>
              <a:spLocks noChangeShapeType="1"/>
            </p:cNvSpPr>
            <p:nvPr/>
          </p:nvSpPr>
          <p:spPr bwMode="auto">
            <a:xfrm>
              <a:off x="3408" y="2064"/>
              <a:ext cx="139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3" name="Line 73"/>
            <p:cNvSpPr>
              <a:spLocks noChangeShapeType="1"/>
            </p:cNvSpPr>
            <p:nvPr/>
          </p:nvSpPr>
          <p:spPr bwMode="auto">
            <a:xfrm>
              <a:off x="528" y="3648"/>
              <a:ext cx="47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4" name="AutoShape 74"/>
            <p:cNvSpPr>
              <a:spLocks noChangeArrowheads="1"/>
            </p:cNvSpPr>
            <p:nvPr/>
          </p:nvSpPr>
          <p:spPr bwMode="auto">
            <a:xfrm rot="-5400000">
              <a:off x="600" y="3432"/>
              <a:ext cx="288" cy="144"/>
            </a:xfrm>
            <a:prstGeom prst="flowChartDelay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6" name="AutoShape 76"/>
            <p:cNvSpPr>
              <a:spLocks noChangeArrowheads="1"/>
            </p:cNvSpPr>
            <p:nvPr/>
          </p:nvSpPr>
          <p:spPr bwMode="auto">
            <a:xfrm rot="-5400000">
              <a:off x="888" y="3432"/>
              <a:ext cx="288" cy="144"/>
            </a:xfrm>
            <a:prstGeom prst="flowChartDelay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AutoShape 77"/>
            <p:cNvSpPr>
              <a:spLocks noChangeArrowheads="1"/>
            </p:cNvSpPr>
            <p:nvPr/>
          </p:nvSpPr>
          <p:spPr bwMode="auto">
            <a:xfrm rot="-5400000">
              <a:off x="1176" y="3432"/>
              <a:ext cx="288" cy="144"/>
            </a:xfrm>
            <a:prstGeom prst="flowChartDelay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8" name="AutoShape 78"/>
            <p:cNvSpPr>
              <a:spLocks noChangeArrowheads="1"/>
            </p:cNvSpPr>
            <p:nvPr/>
          </p:nvSpPr>
          <p:spPr bwMode="auto">
            <a:xfrm rot="-5400000">
              <a:off x="1464" y="3432"/>
              <a:ext cx="288" cy="144"/>
            </a:xfrm>
            <a:prstGeom prst="flowChartDelay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9" name="AutoShape 79"/>
            <p:cNvSpPr>
              <a:spLocks noChangeArrowheads="1"/>
            </p:cNvSpPr>
            <p:nvPr/>
          </p:nvSpPr>
          <p:spPr bwMode="auto">
            <a:xfrm rot="-5400000">
              <a:off x="1752" y="3432"/>
              <a:ext cx="288" cy="144"/>
            </a:xfrm>
            <a:prstGeom prst="flowChartDelay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0" name="AutoShape 80"/>
            <p:cNvSpPr>
              <a:spLocks noChangeArrowheads="1"/>
            </p:cNvSpPr>
            <p:nvPr/>
          </p:nvSpPr>
          <p:spPr bwMode="auto">
            <a:xfrm rot="-5400000">
              <a:off x="2040" y="3432"/>
              <a:ext cx="288" cy="144"/>
            </a:xfrm>
            <a:prstGeom prst="flowChartDelay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1" name="AutoShape 81"/>
            <p:cNvSpPr>
              <a:spLocks noChangeArrowheads="1"/>
            </p:cNvSpPr>
            <p:nvPr/>
          </p:nvSpPr>
          <p:spPr bwMode="auto">
            <a:xfrm rot="-5400000">
              <a:off x="2328" y="3432"/>
              <a:ext cx="288" cy="144"/>
            </a:xfrm>
            <a:prstGeom prst="flowChartDelay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" name="AutoShape 82"/>
            <p:cNvSpPr>
              <a:spLocks noChangeArrowheads="1"/>
            </p:cNvSpPr>
            <p:nvPr/>
          </p:nvSpPr>
          <p:spPr bwMode="auto">
            <a:xfrm rot="-5400000">
              <a:off x="2616" y="3432"/>
              <a:ext cx="288" cy="144"/>
            </a:xfrm>
            <a:prstGeom prst="flowChartDelay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AutoShape 83"/>
            <p:cNvSpPr>
              <a:spLocks noChangeArrowheads="1"/>
            </p:cNvSpPr>
            <p:nvPr/>
          </p:nvSpPr>
          <p:spPr bwMode="auto">
            <a:xfrm rot="-5400000">
              <a:off x="2904" y="3432"/>
              <a:ext cx="288" cy="144"/>
            </a:xfrm>
            <a:prstGeom prst="flowChartDelay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4" name="AutoShape 84"/>
            <p:cNvSpPr>
              <a:spLocks noChangeArrowheads="1"/>
            </p:cNvSpPr>
            <p:nvPr/>
          </p:nvSpPr>
          <p:spPr bwMode="auto">
            <a:xfrm rot="-5400000">
              <a:off x="3192" y="3432"/>
              <a:ext cx="288" cy="144"/>
            </a:xfrm>
            <a:prstGeom prst="flowChartDelay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5" name="AutoShape 85"/>
            <p:cNvSpPr>
              <a:spLocks noChangeArrowheads="1"/>
            </p:cNvSpPr>
            <p:nvPr/>
          </p:nvSpPr>
          <p:spPr bwMode="auto">
            <a:xfrm rot="-5400000">
              <a:off x="3480" y="3432"/>
              <a:ext cx="288" cy="144"/>
            </a:xfrm>
            <a:prstGeom prst="flowChartDelay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6" name="AutoShape 86"/>
            <p:cNvSpPr>
              <a:spLocks noChangeArrowheads="1"/>
            </p:cNvSpPr>
            <p:nvPr/>
          </p:nvSpPr>
          <p:spPr bwMode="auto">
            <a:xfrm rot="-5400000">
              <a:off x="3768" y="3432"/>
              <a:ext cx="288" cy="144"/>
            </a:xfrm>
            <a:prstGeom prst="flowChartDelay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7" name="AutoShape 87"/>
            <p:cNvSpPr>
              <a:spLocks noChangeArrowheads="1"/>
            </p:cNvSpPr>
            <p:nvPr/>
          </p:nvSpPr>
          <p:spPr bwMode="auto">
            <a:xfrm rot="-5400000">
              <a:off x="4056" y="3432"/>
              <a:ext cx="288" cy="144"/>
            </a:xfrm>
            <a:prstGeom prst="flowChartDelay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8" name="AutoShape 88"/>
            <p:cNvSpPr>
              <a:spLocks noChangeArrowheads="1"/>
            </p:cNvSpPr>
            <p:nvPr/>
          </p:nvSpPr>
          <p:spPr bwMode="auto">
            <a:xfrm rot="-5400000">
              <a:off x="4344" y="3432"/>
              <a:ext cx="288" cy="144"/>
            </a:xfrm>
            <a:prstGeom prst="flowChartDelay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9" name="AutoShape 89"/>
            <p:cNvSpPr>
              <a:spLocks noChangeArrowheads="1"/>
            </p:cNvSpPr>
            <p:nvPr/>
          </p:nvSpPr>
          <p:spPr bwMode="auto">
            <a:xfrm rot="-5400000">
              <a:off x="4632" y="3432"/>
              <a:ext cx="288" cy="144"/>
            </a:xfrm>
            <a:prstGeom prst="flowChartDelay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0" name="AutoShape 90"/>
            <p:cNvSpPr>
              <a:spLocks noChangeArrowheads="1"/>
            </p:cNvSpPr>
            <p:nvPr/>
          </p:nvSpPr>
          <p:spPr bwMode="auto">
            <a:xfrm rot="-5400000">
              <a:off x="4920" y="3432"/>
              <a:ext cx="288" cy="144"/>
            </a:xfrm>
            <a:prstGeom prst="flowChartDelay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1" name="AutoShape 91"/>
            <p:cNvSpPr>
              <a:spLocks noChangeArrowheads="1"/>
            </p:cNvSpPr>
            <p:nvPr/>
          </p:nvSpPr>
          <p:spPr bwMode="auto">
            <a:xfrm rot="-5400000">
              <a:off x="2088" y="1896"/>
              <a:ext cx="288" cy="48"/>
            </a:xfrm>
            <a:prstGeom prst="flowChartDelay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6" name="Text Box 96"/>
            <p:cNvSpPr txBox="1">
              <a:spLocks noChangeArrowheads="1"/>
            </p:cNvSpPr>
            <p:nvPr/>
          </p:nvSpPr>
          <p:spPr bwMode="auto">
            <a:xfrm>
              <a:off x="384" y="3680"/>
              <a:ext cx="588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TW" altLang="en-US" sz="1400"/>
                <a:t>2.4 </a:t>
              </a:r>
              <a:r>
                <a:rPr kumimoji="0" lang="en-US" altLang="zh-TW" sz="1400"/>
                <a:t>GHz</a:t>
              </a:r>
            </a:p>
          </p:txBody>
        </p:sp>
        <p:sp>
          <p:nvSpPr>
            <p:cNvPr id="5217" name="Text Box 97"/>
            <p:cNvSpPr txBox="1">
              <a:spLocks noChangeArrowheads="1"/>
            </p:cNvSpPr>
            <p:nvPr/>
          </p:nvSpPr>
          <p:spPr bwMode="auto">
            <a:xfrm>
              <a:off x="1873" y="2096"/>
              <a:ext cx="733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0" lang="zh-TW" altLang="en-US" sz="1400"/>
                <a:t>868.3 </a:t>
              </a:r>
              <a:r>
                <a:rPr kumimoji="0" lang="en-US" altLang="zh-TW" sz="1400"/>
                <a:t>MHz</a:t>
              </a:r>
            </a:p>
          </p:txBody>
        </p:sp>
        <p:sp>
          <p:nvSpPr>
            <p:cNvPr id="5225" name="AutoShape 105"/>
            <p:cNvSpPr>
              <a:spLocks noChangeArrowheads="1"/>
            </p:cNvSpPr>
            <p:nvPr/>
          </p:nvSpPr>
          <p:spPr bwMode="auto">
            <a:xfrm rot="-5400000">
              <a:off x="3528" y="1896"/>
              <a:ext cx="288" cy="48"/>
            </a:xfrm>
            <a:prstGeom prst="flowChartDelay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" name="AutoShape 106"/>
            <p:cNvSpPr>
              <a:spLocks noChangeArrowheads="1"/>
            </p:cNvSpPr>
            <p:nvPr/>
          </p:nvSpPr>
          <p:spPr bwMode="auto">
            <a:xfrm rot="-5400000">
              <a:off x="3624" y="1896"/>
              <a:ext cx="288" cy="48"/>
            </a:xfrm>
            <a:prstGeom prst="flowChartDelay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" name="AutoShape 107"/>
            <p:cNvSpPr>
              <a:spLocks noChangeArrowheads="1"/>
            </p:cNvSpPr>
            <p:nvPr/>
          </p:nvSpPr>
          <p:spPr bwMode="auto">
            <a:xfrm rot="-5400000">
              <a:off x="3720" y="1896"/>
              <a:ext cx="288" cy="48"/>
            </a:xfrm>
            <a:prstGeom prst="flowChartDelay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" name="AutoShape 108"/>
            <p:cNvSpPr>
              <a:spLocks noChangeArrowheads="1"/>
            </p:cNvSpPr>
            <p:nvPr/>
          </p:nvSpPr>
          <p:spPr bwMode="auto">
            <a:xfrm rot="-5400000">
              <a:off x="3816" y="1896"/>
              <a:ext cx="288" cy="48"/>
            </a:xfrm>
            <a:prstGeom prst="flowChartDelay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" name="AutoShape 109"/>
            <p:cNvSpPr>
              <a:spLocks noChangeArrowheads="1"/>
            </p:cNvSpPr>
            <p:nvPr/>
          </p:nvSpPr>
          <p:spPr bwMode="auto">
            <a:xfrm rot="-5400000">
              <a:off x="3912" y="1896"/>
              <a:ext cx="288" cy="48"/>
            </a:xfrm>
            <a:prstGeom prst="flowChartDelay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" name="AutoShape 110"/>
            <p:cNvSpPr>
              <a:spLocks noChangeArrowheads="1"/>
            </p:cNvSpPr>
            <p:nvPr/>
          </p:nvSpPr>
          <p:spPr bwMode="auto">
            <a:xfrm rot="-5400000">
              <a:off x="4008" y="1896"/>
              <a:ext cx="288" cy="48"/>
            </a:xfrm>
            <a:prstGeom prst="flowChartDelay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" name="AutoShape 111"/>
            <p:cNvSpPr>
              <a:spLocks noChangeArrowheads="1"/>
            </p:cNvSpPr>
            <p:nvPr/>
          </p:nvSpPr>
          <p:spPr bwMode="auto">
            <a:xfrm rot="-5400000">
              <a:off x="4104" y="1896"/>
              <a:ext cx="288" cy="48"/>
            </a:xfrm>
            <a:prstGeom prst="flowChartDelay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" name="AutoShape 112"/>
            <p:cNvSpPr>
              <a:spLocks noChangeArrowheads="1"/>
            </p:cNvSpPr>
            <p:nvPr/>
          </p:nvSpPr>
          <p:spPr bwMode="auto">
            <a:xfrm rot="-5400000">
              <a:off x="4200" y="1896"/>
              <a:ext cx="288" cy="48"/>
            </a:xfrm>
            <a:prstGeom prst="flowChartDelay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" name="AutoShape 113"/>
            <p:cNvSpPr>
              <a:spLocks noChangeArrowheads="1"/>
            </p:cNvSpPr>
            <p:nvPr/>
          </p:nvSpPr>
          <p:spPr bwMode="auto">
            <a:xfrm rot="-5400000">
              <a:off x="4296" y="1896"/>
              <a:ext cx="288" cy="48"/>
            </a:xfrm>
            <a:prstGeom prst="flowChartDelay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" name="AutoShape 114"/>
            <p:cNvSpPr>
              <a:spLocks noChangeArrowheads="1"/>
            </p:cNvSpPr>
            <p:nvPr/>
          </p:nvSpPr>
          <p:spPr bwMode="auto">
            <a:xfrm rot="-5400000">
              <a:off x="4392" y="1896"/>
              <a:ext cx="288" cy="48"/>
            </a:xfrm>
            <a:prstGeom prst="flowChartDelay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0" name="Text Box 120"/>
            <p:cNvSpPr txBox="1">
              <a:spLocks noChangeArrowheads="1"/>
            </p:cNvSpPr>
            <p:nvPr/>
          </p:nvSpPr>
          <p:spPr bwMode="auto">
            <a:xfrm>
              <a:off x="1920" y="1424"/>
              <a:ext cx="86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/>
                <a:t>Channel 0</a:t>
              </a:r>
            </a:p>
          </p:txBody>
        </p:sp>
        <p:sp>
          <p:nvSpPr>
            <p:cNvPr id="5241" name="Text Box 121"/>
            <p:cNvSpPr txBox="1">
              <a:spLocks noChangeArrowheads="1"/>
            </p:cNvSpPr>
            <p:nvPr/>
          </p:nvSpPr>
          <p:spPr bwMode="auto">
            <a:xfrm>
              <a:off x="3168" y="1392"/>
              <a:ext cx="1176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/>
                <a:t>Channels 1-10</a:t>
              </a:r>
            </a:p>
          </p:txBody>
        </p:sp>
        <p:sp>
          <p:nvSpPr>
            <p:cNvPr id="5242" name="Text Box 122"/>
            <p:cNvSpPr txBox="1">
              <a:spLocks noChangeArrowheads="1"/>
            </p:cNvSpPr>
            <p:nvPr/>
          </p:nvSpPr>
          <p:spPr bwMode="auto">
            <a:xfrm>
              <a:off x="2400" y="3103"/>
              <a:ext cx="1265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/>
                <a:t>Channels 11-26</a:t>
              </a:r>
            </a:p>
          </p:txBody>
        </p:sp>
        <p:sp>
          <p:nvSpPr>
            <p:cNvPr id="5243" name="Line 123"/>
            <p:cNvSpPr>
              <a:spLocks noChangeShapeType="1"/>
            </p:cNvSpPr>
            <p:nvPr/>
          </p:nvSpPr>
          <p:spPr bwMode="auto">
            <a:xfrm>
              <a:off x="528" y="36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4" name="Text Box 124"/>
            <p:cNvSpPr txBox="1">
              <a:spLocks noChangeArrowheads="1"/>
            </p:cNvSpPr>
            <p:nvPr/>
          </p:nvSpPr>
          <p:spPr bwMode="auto">
            <a:xfrm>
              <a:off x="4896" y="3713"/>
              <a:ext cx="796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TW" altLang="en-US" sz="1400"/>
                <a:t>2.4835 </a:t>
              </a:r>
              <a:r>
                <a:rPr kumimoji="0" lang="en-US" altLang="zh-TW" sz="1400"/>
                <a:t>GHz</a:t>
              </a:r>
            </a:p>
          </p:txBody>
        </p:sp>
        <p:sp>
          <p:nvSpPr>
            <p:cNvPr id="5245" name="Line 125"/>
            <p:cNvSpPr>
              <a:spLocks noChangeShapeType="1"/>
            </p:cNvSpPr>
            <p:nvPr/>
          </p:nvSpPr>
          <p:spPr bwMode="auto">
            <a:xfrm>
              <a:off x="5280" y="36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6" name="Text Box 126"/>
            <p:cNvSpPr txBox="1">
              <a:spLocks noChangeArrowheads="1"/>
            </p:cNvSpPr>
            <p:nvPr/>
          </p:nvSpPr>
          <p:spPr bwMode="auto">
            <a:xfrm>
              <a:off x="4561" y="2096"/>
              <a:ext cx="629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TW" altLang="en-US" sz="1400"/>
                <a:t>928 </a:t>
              </a:r>
              <a:r>
                <a:rPr kumimoji="0" lang="en-US" altLang="zh-TW" sz="1400"/>
                <a:t>MHz</a:t>
              </a:r>
            </a:p>
          </p:txBody>
        </p:sp>
        <p:sp>
          <p:nvSpPr>
            <p:cNvPr id="5247" name="Line 127"/>
            <p:cNvSpPr>
              <a:spLocks noChangeShapeType="1"/>
            </p:cNvSpPr>
            <p:nvPr/>
          </p:nvSpPr>
          <p:spPr bwMode="auto">
            <a:xfrm>
              <a:off x="4800" y="2016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8" name="Text Box 128"/>
            <p:cNvSpPr txBox="1">
              <a:spLocks noChangeArrowheads="1"/>
            </p:cNvSpPr>
            <p:nvPr/>
          </p:nvSpPr>
          <p:spPr bwMode="auto">
            <a:xfrm>
              <a:off x="3168" y="2096"/>
              <a:ext cx="629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TW" altLang="en-US" sz="1400"/>
                <a:t>902 </a:t>
              </a:r>
              <a:r>
                <a:rPr kumimoji="0" lang="en-US" altLang="zh-TW" sz="1400"/>
                <a:t>MHz</a:t>
              </a:r>
            </a:p>
          </p:txBody>
        </p:sp>
        <p:sp>
          <p:nvSpPr>
            <p:cNvPr id="5249" name="Line 129"/>
            <p:cNvSpPr>
              <a:spLocks noChangeShapeType="1"/>
            </p:cNvSpPr>
            <p:nvPr/>
          </p:nvSpPr>
          <p:spPr bwMode="auto">
            <a:xfrm>
              <a:off x="3408" y="2016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0" name="Text Box 130"/>
            <p:cNvSpPr txBox="1">
              <a:spLocks noChangeArrowheads="1"/>
            </p:cNvSpPr>
            <p:nvPr/>
          </p:nvSpPr>
          <p:spPr bwMode="auto">
            <a:xfrm>
              <a:off x="4320" y="3104"/>
              <a:ext cx="491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TW" altLang="en-US" sz="1400"/>
                <a:t>5 </a:t>
              </a:r>
              <a:r>
                <a:rPr kumimoji="0" lang="en-US" altLang="zh-TW" sz="1400"/>
                <a:t>MHz</a:t>
              </a:r>
            </a:p>
          </p:txBody>
        </p:sp>
        <p:sp>
          <p:nvSpPr>
            <p:cNvPr id="5251" name="Line 131"/>
            <p:cNvSpPr>
              <a:spLocks noChangeShapeType="1"/>
            </p:cNvSpPr>
            <p:nvPr/>
          </p:nvSpPr>
          <p:spPr bwMode="auto">
            <a:xfrm>
              <a:off x="3888" y="316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2" name="Line 132"/>
            <p:cNvSpPr>
              <a:spLocks noChangeShapeType="1"/>
            </p:cNvSpPr>
            <p:nvPr/>
          </p:nvSpPr>
          <p:spPr bwMode="auto">
            <a:xfrm>
              <a:off x="4176" y="316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3" name="Line 133"/>
            <p:cNvSpPr>
              <a:spLocks noChangeShapeType="1"/>
            </p:cNvSpPr>
            <p:nvPr/>
          </p:nvSpPr>
          <p:spPr bwMode="auto">
            <a:xfrm>
              <a:off x="3744" y="32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4" name="Line 134"/>
            <p:cNvSpPr>
              <a:spLocks noChangeShapeType="1"/>
            </p:cNvSpPr>
            <p:nvPr/>
          </p:nvSpPr>
          <p:spPr bwMode="auto">
            <a:xfrm flipH="1">
              <a:off x="4176" y="32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5" name="Text Box 135"/>
            <p:cNvSpPr txBox="1">
              <a:spLocks noChangeArrowheads="1"/>
            </p:cNvSpPr>
            <p:nvPr/>
          </p:nvSpPr>
          <p:spPr bwMode="auto">
            <a:xfrm>
              <a:off x="4704" y="1520"/>
              <a:ext cx="490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TW" altLang="en-US" sz="1400"/>
                <a:t>2 </a:t>
              </a:r>
              <a:r>
                <a:rPr kumimoji="0" lang="en-US" altLang="zh-TW" sz="1400"/>
                <a:t>MHz</a:t>
              </a:r>
            </a:p>
          </p:txBody>
        </p:sp>
        <p:sp>
          <p:nvSpPr>
            <p:cNvPr id="5256" name="Line 136"/>
            <p:cNvSpPr>
              <a:spLocks noChangeShapeType="1"/>
            </p:cNvSpPr>
            <p:nvPr/>
          </p:nvSpPr>
          <p:spPr bwMode="auto">
            <a:xfrm>
              <a:off x="4464" y="1584"/>
              <a:ext cx="1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7" name="Line 137"/>
            <p:cNvSpPr>
              <a:spLocks noChangeShapeType="1"/>
            </p:cNvSpPr>
            <p:nvPr/>
          </p:nvSpPr>
          <p:spPr bwMode="auto">
            <a:xfrm>
              <a:off x="4560" y="1584"/>
              <a:ext cx="1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8" name="Line 138"/>
            <p:cNvSpPr>
              <a:spLocks noChangeShapeType="1"/>
            </p:cNvSpPr>
            <p:nvPr/>
          </p:nvSpPr>
          <p:spPr bwMode="auto">
            <a:xfrm>
              <a:off x="4320" y="1632"/>
              <a:ext cx="14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9" name="Line 139"/>
            <p:cNvSpPr>
              <a:spLocks noChangeShapeType="1"/>
            </p:cNvSpPr>
            <p:nvPr/>
          </p:nvSpPr>
          <p:spPr bwMode="auto">
            <a:xfrm flipH="1">
              <a:off x="4560" y="1632"/>
              <a:ext cx="14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0" name="Text Box 140"/>
            <p:cNvSpPr txBox="1">
              <a:spLocks noChangeArrowheads="1"/>
            </p:cNvSpPr>
            <p:nvPr/>
          </p:nvSpPr>
          <p:spPr bwMode="auto">
            <a:xfrm>
              <a:off x="384" y="2832"/>
              <a:ext cx="816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zh-TW" altLang="en-US" sz="2000" b="1"/>
                <a:t>2.4 </a:t>
              </a:r>
              <a:r>
                <a:rPr kumimoji="0" lang="en-US" altLang="zh-TW" sz="2000" b="1"/>
                <a:t>GHz </a:t>
              </a:r>
            </a:p>
            <a:p>
              <a:r>
                <a:rPr kumimoji="0" lang="en-US" altLang="zh-TW" sz="2000" b="1"/>
                <a:t>PHY</a:t>
              </a:r>
              <a:endParaRPr kumimoji="0" lang="en-US" altLang="zh-TW"/>
            </a:p>
          </p:txBody>
        </p:sp>
      </p:grpSp>
      <p:sp>
        <p:nvSpPr>
          <p:cNvPr id="5261" name="Rectangle 1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IEEE 802.15.4 PHY Overview</a:t>
            </a:r>
          </a:p>
        </p:txBody>
      </p:sp>
      <p:sp>
        <p:nvSpPr>
          <p:cNvPr id="5263" name="Rectangle 14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7772400" cy="4114800"/>
          </a:xfrm>
        </p:spPr>
        <p:txBody>
          <a:bodyPr/>
          <a:lstStyle/>
          <a:p>
            <a:r>
              <a:rPr lang="en-US" altLang="zh-TW" sz="2000"/>
              <a:t>Operating frequency bands</a:t>
            </a:r>
            <a:endParaRPr lang="zh-TW" alt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D32C-AA31-4019-9624-640C277D45C7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Frequency Bands and Data Rates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The standard specifies two PHYs :</a:t>
            </a:r>
          </a:p>
          <a:p>
            <a:pPr lvl="1"/>
            <a:r>
              <a:rPr lang="en-US" altLang="zh-TW"/>
              <a:t>868 MHz/915 MHz direct sequence spread spectrum (DSSS) PHY (11 channels)</a:t>
            </a:r>
          </a:p>
          <a:p>
            <a:pPr lvl="2"/>
            <a:r>
              <a:rPr lang="en-US" altLang="zh-TW"/>
              <a:t>1 channel (20Kb/s) in European 868MHz band </a:t>
            </a:r>
          </a:p>
          <a:p>
            <a:pPr lvl="2"/>
            <a:r>
              <a:rPr lang="en-US" altLang="zh-TW"/>
              <a:t>10 channels (40Kb/s) in 915 (902-928)MHz ISM band </a:t>
            </a:r>
          </a:p>
          <a:p>
            <a:pPr lvl="1"/>
            <a:r>
              <a:rPr lang="en-US" altLang="zh-TW"/>
              <a:t>2450 MHz direct sequence spread spectrum (DSSS) PHY (16 channels)</a:t>
            </a:r>
          </a:p>
          <a:p>
            <a:pPr lvl="2"/>
            <a:r>
              <a:rPr lang="en-US" altLang="zh-TW"/>
              <a:t>16 channels (250Kb/s) in 2.4GHz band </a:t>
            </a:r>
            <a:endParaRPr lang="zh-TW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783B-1B4E-4E54-91DE-8C1AF478B38F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711200" y="4211638"/>
            <a:ext cx="7848600" cy="3048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708025" y="4500563"/>
            <a:ext cx="1066800" cy="914400"/>
          </a:xfrm>
          <a:prstGeom prst="rect">
            <a:avLst/>
          </a:pr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708025" y="4805363"/>
            <a:ext cx="1098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1600" b="1"/>
              <a:t>Preamble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774825" y="4500563"/>
            <a:ext cx="1066800" cy="914400"/>
          </a:xfrm>
          <a:prstGeom prst="rect">
            <a:avLst/>
          </a:prstGeom>
          <a:gradFill rotWithShape="1">
            <a:gsLst>
              <a:gs pos="0">
                <a:srgbClr val="00FF00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790700" y="4572000"/>
            <a:ext cx="105568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TW" sz="1600" b="1"/>
              <a:t>Start of</a:t>
            </a:r>
          </a:p>
          <a:p>
            <a:pPr algn="ctr" eaLnBrk="0" hangingPunct="0"/>
            <a:r>
              <a:rPr kumimoji="0" lang="en-US" altLang="zh-TW" sz="1600" b="1"/>
              <a:t>Packet</a:t>
            </a:r>
          </a:p>
          <a:p>
            <a:pPr algn="ctr" eaLnBrk="0" hangingPunct="0"/>
            <a:r>
              <a:rPr kumimoji="0" lang="en-US" altLang="zh-TW" sz="1600" b="1"/>
              <a:t>Delimiter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2841625" y="4500563"/>
            <a:ext cx="1828800" cy="9144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2765425" y="4195763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kumimoji="0" lang="en-US" altLang="zh-TW" sz="1600" b="1"/>
              <a:t>PHY Header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4670425" y="4500563"/>
            <a:ext cx="3886200" cy="914400"/>
          </a:xfrm>
          <a:prstGeom prst="rect">
            <a:avLst/>
          </a:prstGeom>
          <a:gradFill rotWithShape="1">
            <a:gsLst>
              <a:gs pos="0">
                <a:srgbClr val="FFFF00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5508625" y="4652963"/>
            <a:ext cx="18319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TW" sz="1600" b="1"/>
              <a:t>PHY Service</a:t>
            </a:r>
          </a:p>
          <a:p>
            <a:pPr algn="ctr" eaLnBrk="0" hangingPunct="0"/>
            <a:r>
              <a:rPr kumimoji="0" lang="en-US" altLang="zh-TW" sz="1600" b="1"/>
              <a:t>Data Unit (PSDU)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784225" y="5491163"/>
            <a:ext cx="844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TW" altLang="en-US" sz="1400"/>
              <a:t>4 </a:t>
            </a:r>
            <a:r>
              <a:rPr kumimoji="0" lang="en-US" altLang="zh-TW" sz="1400"/>
              <a:t>Octets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889625" y="5567363"/>
            <a:ext cx="1403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TW" altLang="en-US"/>
              <a:t>0-127 </a:t>
            </a:r>
            <a:r>
              <a:rPr kumimoji="0" lang="en-US" altLang="zh-TW"/>
              <a:t>Bytes</a:t>
            </a:r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4670425" y="5491163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 flipH="1">
            <a:off x="4670425" y="5719763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>
            <a:off x="7337425" y="5719763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>
            <a:off x="8556625" y="5491163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>
            <a:off x="3832225" y="4500563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5" name="Line 27"/>
          <p:cNvSpPr>
            <a:spLocks noChangeShapeType="1"/>
          </p:cNvSpPr>
          <p:nvPr/>
        </p:nvSpPr>
        <p:spPr bwMode="auto">
          <a:xfrm>
            <a:off x="2841625" y="419576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6" name="Line 28"/>
          <p:cNvSpPr>
            <a:spLocks noChangeShapeType="1"/>
          </p:cNvSpPr>
          <p:nvPr/>
        </p:nvSpPr>
        <p:spPr bwMode="auto">
          <a:xfrm>
            <a:off x="4670425" y="419576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860425" y="4195763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kumimoji="0" lang="en-US" altLang="zh-TW" sz="1600" b="1"/>
              <a:t>Sync Header</a:t>
            </a: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5432425" y="4195763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kumimoji="0" lang="en-US" altLang="zh-TW" sz="1600" b="1"/>
              <a:t>PHY Payload</a:t>
            </a:r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1851025" y="5491163"/>
            <a:ext cx="844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TW" altLang="en-US" sz="1400"/>
              <a:t>1 </a:t>
            </a:r>
            <a:r>
              <a:rPr kumimoji="0" lang="en-US" altLang="zh-TW" sz="1400"/>
              <a:t>Octets</a:t>
            </a:r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3222625" y="5491163"/>
            <a:ext cx="844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TW" altLang="en-US" sz="1400"/>
              <a:t>1 </a:t>
            </a:r>
            <a:r>
              <a:rPr kumimoji="0" lang="en-US" altLang="zh-TW" sz="1400"/>
              <a:t>Octets</a:t>
            </a: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2941638" y="4576763"/>
            <a:ext cx="8604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TW" sz="1600" b="1"/>
              <a:t>Frame </a:t>
            </a:r>
          </a:p>
          <a:p>
            <a:pPr algn="ctr" eaLnBrk="0" hangingPunct="0"/>
            <a:r>
              <a:rPr kumimoji="0" lang="en-US" altLang="zh-TW" sz="1600" b="1"/>
              <a:t>Length</a:t>
            </a:r>
          </a:p>
          <a:p>
            <a:pPr algn="ctr" eaLnBrk="0" hangingPunct="0"/>
            <a:r>
              <a:rPr kumimoji="0" lang="en-US" altLang="zh-TW" sz="1600" b="1"/>
              <a:t>(7 bit)</a:t>
            </a:r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3756025" y="4652963"/>
            <a:ext cx="9731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TW" sz="1600" b="1"/>
              <a:t>Reserve</a:t>
            </a:r>
          </a:p>
          <a:p>
            <a:pPr algn="ctr" eaLnBrk="0" hangingPunct="0"/>
            <a:r>
              <a:rPr kumimoji="0" lang="en-US" altLang="zh-TW" sz="1600" b="1"/>
              <a:t>(1 bit)</a:t>
            </a:r>
          </a:p>
        </p:txBody>
      </p:sp>
      <p:sp>
        <p:nvSpPr>
          <p:cNvPr id="27688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PHY Frame Structure</a:t>
            </a:r>
            <a:endParaRPr lang="zh-TW" altLang="en-US"/>
          </a:p>
        </p:txBody>
      </p:sp>
      <p:sp>
        <p:nvSpPr>
          <p:cNvPr id="27689" name="Rectangle 4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TW"/>
              <a:t>PHY packet fields</a:t>
            </a:r>
          </a:p>
          <a:p>
            <a:pPr lvl="1">
              <a:spcBef>
                <a:spcPct val="0"/>
              </a:spcBef>
            </a:pPr>
            <a:r>
              <a:rPr lang="en-US" altLang="zh-TW"/>
              <a:t>Preamble (32 bits) – synchronization  </a:t>
            </a:r>
          </a:p>
          <a:p>
            <a:pPr lvl="1">
              <a:spcBef>
                <a:spcPct val="0"/>
              </a:spcBef>
            </a:pPr>
            <a:r>
              <a:rPr lang="en-US" altLang="zh-TW"/>
              <a:t>Start of packet delimiter (8 bits) – shall be formatted as “11100101”</a:t>
            </a:r>
          </a:p>
          <a:p>
            <a:pPr lvl="1">
              <a:spcBef>
                <a:spcPct val="0"/>
              </a:spcBef>
            </a:pPr>
            <a:r>
              <a:rPr lang="en-US" altLang="zh-TW"/>
              <a:t>PHY header (8 bits) –PSDU length</a:t>
            </a:r>
          </a:p>
          <a:p>
            <a:pPr lvl="1">
              <a:spcBef>
                <a:spcPct val="0"/>
              </a:spcBef>
            </a:pPr>
            <a:r>
              <a:rPr lang="en-US" altLang="zh-TW"/>
              <a:t>PSDU (0 to 127 bytes) – data field</a:t>
            </a:r>
            <a:endParaRPr lang="zh-TW" altLang="en-US"/>
          </a:p>
          <a:p>
            <a:endParaRPr lang="zh-TW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31EFDC6D-239F-4EC0-A973-3E646732E101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IEEE 802.15.4 MAC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CCE3-CA50-4457-86F4-6010C03F7F90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Superfram</a:t>
            </a:r>
            <a:r>
              <a:rPr lang="en-GB" altLang="zh-TW"/>
              <a:t>e</a:t>
            </a:r>
            <a:endParaRPr lang="en-GB" altLang="en-US"/>
          </a:p>
        </p:txBody>
      </p:sp>
      <p:sp>
        <p:nvSpPr>
          <p:cNvPr id="60500" name="Rectangle 8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/>
              <a:t>A </a:t>
            </a:r>
            <a:r>
              <a:rPr lang="en-US" altLang="zh-TW" sz="2000" dirty="0" err="1"/>
              <a:t>superframe</a:t>
            </a:r>
            <a:r>
              <a:rPr lang="en-US" altLang="zh-TW" sz="2000" dirty="0"/>
              <a:t> is divided into two parts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>
                <a:solidFill>
                  <a:srgbClr val="CC0000"/>
                </a:solidFill>
              </a:rPr>
              <a:t>Inactive</a:t>
            </a:r>
            <a:r>
              <a:rPr lang="en-US" altLang="zh-TW" sz="1800" dirty="0"/>
              <a:t>: all station sleep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>
                <a:solidFill>
                  <a:srgbClr val="CC0000"/>
                </a:solidFill>
              </a:rPr>
              <a:t>Active</a:t>
            </a:r>
            <a:r>
              <a:rPr lang="en-US" altLang="zh-TW" sz="1800" dirty="0"/>
              <a:t>: 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Active period will be divided into 16 slots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16 slots can further divided into two parts</a:t>
            </a:r>
          </a:p>
          <a:p>
            <a:pPr lvl="4">
              <a:lnSpc>
                <a:spcPct val="90000"/>
              </a:lnSpc>
            </a:pPr>
            <a:r>
              <a:rPr lang="en-US" altLang="zh-TW" sz="1800" dirty="0"/>
              <a:t>Contention access period</a:t>
            </a:r>
          </a:p>
          <a:p>
            <a:pPr lvl="4">
              <a:lnSpc>
                <a:spcPct val="90000"/>
              </a:lnSpc>
            </a:pPr>
            <a:r>
              <a:rPr lang="en-US" altLang="zh-TW" sz="1800" dirty="0"/>
              <a:t>Contention free period</a:t>
            </a:r>
          </a:p>
        </p:txBody>
      </p:sp>
      <p:sp>
        <p:nvSpPr>
          <p:cNvPr id="60502" name="Rectangle 86"/>
          <p:cNvSpPr>
            <a:spLocks noChangeArrowheads="1"/>
          </p:cNvSpPr>
          <p:nvPr/>
        </p:nvSpPr>
        <p:spPr bwMode="auto">
          <a:xfrm>
            <a:off x="0" y="2505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60511" name="Picture 95" descr="http://electronicdesign.com/site-files/electronicdesign.com/files/archive/electronicdesign.com/content/content/62518/62518-fig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27541"/>
            <a:ext cx="6720408" cy="271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04C9-2ED1-4C11-B42E-735391CD8553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Superfram</a:t>
            </a:r>
            <a:r>
              <a:rPr lang="en-GB" altLang="zh-TW"/>
              <a:t>e</a:t>
            </a:r>
            <a:endParaRPr lang="en-US" altLang="zh-TW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Beacons are used for </a:t>
            </a:r>
          </a:p>
          <a:p>
            <a:pPr lvl="1"/>
            <a:r>
              <a:rPr lang="en-US" altLang="zh-TW"/>
              <a:t>starting superframes</a:t>
            </a:r>
          </a:p>
          <a:p>
            <a:pPr lvl="1"/>
            <a:r>
              <a:rPr lang="en-US" altLang="zh-TW"/>
              <a:t>synchronizing with other devices</a:t>
            </a:r>
          </a:p>
          <a:p>
            <a:pPr lvl="1"/>
            <a:r>
              <a:rPr lang="en-US" altLang="zh-TW"/>
              <a:t>announcing the existence of a PAN</a:t>
            </a:r>
          </a:p>
          <a:p>
            <a:pPr lvl="1"/>
            <a:r>
              <a:rPr lang="en-US" altLang="zh-TW"/>
              <a:t>informing pending data in coordinators </a:t>
            </a:r>
          </a:p>
          <a:p>
            <a:r>
              <a:rPr lang="en-US" altLang="zh-TW"/>
              <a:t>In a </a:t>
            </a:r>
            <a:r>
              <a:rPr lang="en-US" altLang="zh-TW">
                <a:solidFill>
                  <a:srgbClr val="CC0000"/>
                </a:solidFill>
              </a:rPr>
              <a:t>“beacon-enabled”</a:t>
            </a:r>
            <a:r>
              <a:rPr lang="en-US" altLang="zh-TW"/>
              <a:t> network,</a:t>
            </a:r>
          </a:p>
          <a:p>
            <a:pPr lvl="1"/>
            <a:r>
              <a:rPr lang="en-US" altLang="zh-TW"/>
              <a:t>Devices use the </a:t>
            </a:r>
            <a:r>
              <a:rPr lang="en-US" altLang="zh-TW">
                <a:solidFill>
                  <a:srgbClr val="FF0000"/>
                </a:solidFill>
              </a:rPr>
              <a:t>slotted CAMA/CA</a:t>
            </a:r>
            <a:r>
              <a:rPr lang="en-US" altLang="zh-TW"/>
              <a:t> mechanism to contend for the usage of channels</a:t>
            </a:r>
          </a:p>
          <a:p>
            <a:pPr lvl="1"/>
            <a:r>
              <a:rPr lang="en-US" altLang="zh-TW"/>
              <a:t>FFDs which require fixed rates of transmissions can ask for </a:t>
            </a:r>
            <a:r>
              <a:rPr lang="en-US" altLang="zh-TW" i="1">
                <a:solidFill>
                  <a:srgbClr val="FF0000"/>
                </a:solidFill>
              </a:rPr>
              <a:t>guarantee time slots</a:t>
            </a:r>
            <a:r>
              <a:rPr lang="en-US" altLang="zh-TW" i="1"/>
              <a:t> (GTS)</a:t>
            </a:r>
            <a:r>
              <a:rPr lang="en-US" altLang="zh-TW"/>
              <a:t> from the coordinator </a:t>
            </a:r>
            <a:endParaRPr lang="zh-TW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37D48A68-F851-4238-95B6-CA5CA6E8B17F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ZigBee Network Layer Protocols</a:t>
            </a:r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758B-D462-4C2C-8B22-1B52B5E092D3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ZigBee Network Layer Overview</a:t>
            </a:r>
            <a:endParaRPr lang="zh-TW" altLang="en-US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30725"/>
          </a:xfrm>
        </p:spPr>
        <p:txBody>
          <a:bodyPr/>
          <a:lstStyle/>
          <a:p>
            <a:r>
              <a:rPr lang="en-US" altLang="zh-TW"/>
              <a:t>Three kinds of networks are supported: </a:t>
            </a:r>
            <a:r>
              <a:rPr lang="en-US" altLang="zh-TW">
                <a:solidFill>
                  <a:srgbClr val="CC0000"/>
                </a:solidFill>
              </a:rPr>
              <a:t>star</a:t>
            </a:r>
            <a:r>
              <a:rPr lang="en-US" altLang="zh-TW"/>
              <a:t>, </a:t>
            </a:r>
            <a:r>
              <a:rPr lang="en-US" altLang="zh-TW">
                <a:solidFill>
                  <a:srgbClr val="CC0000"/>
                </a:solidFill>
              </a:rPr>
              <a:t>tree</a:t>
            </a:r>
            <a:r>
              <a:rPr lang="en-US" altLang="zh-TW"/>
              <a:t>, and mesh networks  </a:t>
            </a:r>
          </a:p>
        </p:txBody>
      </p:sp>
      <p:graphicFrame>
        <p:nvGraphicFramePr>
          <p:cNvPr id="20275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835150" y="2376488"/>
          <a:ext cx="6553200" cy="370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70" name="Visio" r:id="rId3" imgW="5893689" imgH="3336950" progId="Visio.Drawing.11">
                  <p:embed/>
                </p:oleObj>
              </mc:Choice>
              <mc:Fallback>
                <p:oleObj name="Visio" r:id="rId3" imgW="5893689" imgH="333695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376488"/>
                        <a:ext cx="6553200" cy="370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7DEA-57FF-4B28-8B09-6D089205AF8A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ZigBee Network Layer Overview</a:t>
            </a:r>
            <a:endParaRPr lang="zh-TW" altLang="en-US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Three kinds of devices in the network layer</a:t>
            </a:r>
          </a:p>
          <a:p>
            <a:pPr lvl="1"/>
            <a:r>
              <a:rPr lang="en-US" altLang="zh-TW">
                <a:solidFill>
                  <a:srgbClr val="CC0000"/>
                </a:solidFill>
              </a:rPr>
              <a:t>ZigBee coordinator</a:t>
            </a:r>
            <a:r>
              <a:rPr lang="en-US" altLang="zh-TW"/>
              <a:t>: responsible for initializing, maintaining, and controlling the network</a:t>
            </a:r>
          </a:p>
          <a:p>
            <a:pPr lvl="1"/>
            <a:r>
              <a:rPr lang="en-US" altLang="zh-TW">
                <a:solidFill>
                  <a:srgbClr val="CC0000"/>
                </a:solidFill>
              </a:rPr>
              <a:t>ZigBee router</a:t>
            </a:r>
            <a:r>
              <a:rPr lang="en-US" altLang="zh-TW"/>
              <a:t>: form the network backbone</a:t>
            </a:r>
          </a:p>
          <a:p>
            <a:pPr lvl="1"/>
            <a:r>
              <a:rPr lang="en-US" altLang="zh-TW">
                <a:solidFill>
                  <a:srgbClr val="CC0000"/>
                </a:solidFill>
              </a:rPr>
              <a:t>ZigBee end device</a:t>
            </a:r>
            <a:r>
              <a:rPr lang="en-US" altLang="zh-TW"/>
              <a:t>: must be connected to router/coordinator</a:t>
            </a:r>
          </a:p>
          <a:p>
            <a:pPr lvl="1"/>
            <a:endParaRPr lang="en-US" altLang="zh-TW"/>
          </a:p>
          <a:p>
            <a:r>
              <a:rPr lang="en-US" altLang="zh-TW"/>
              <a:t>In a tree network, the coordinator and routers can announce </a:t>
            </a:r>
            <a:r>
              <a:rPr lang="en-US" altLang="zh-TW">
                <a:solidFill>
                  <a:srgbClr val="CC0000"/>
                </a:solidFill>
              </a:rPr>
              <a:t>beacons</a:t>
            </a:r>
            <a:r>
              <a:rPr lang="en-US" altLang="zh-TW"/>
              <a:t>. </a:t>
            </a:r>
          </a:p>
          <a:p>
            <a:r>
              <a:rPr lang="en-US" altLang="zh-TW"/>
              <a:t>In a mesh network, there is </a:t>
            </a:r>
            <a:r>
              <a:rPr lang="en-US" altLang="zh-TW">
                <a:solidFill>
                  <a:srgbClr val="CC0000"/>
                </a:solidFill>
              </a:rPr>
              <a:t>no regular beacon</a:t>
            </a:r>
            <a:r>
              <a:rPr lang="en-US" altLang="zh-TW"/>
              <a:t>. </a:t>
            </a:r>
          </a:p>
          <a:p>
            <a:pPr lvl="1"/>
            <a:r>
              <a:rPr lang="en-US" altLang="zh-TW"/>
              <a:t>Devices in a mesh network can only communicate with each other in a </a:t>
            </a:r>
            <a:r>
              <a:rPr lang="en-US" altLang="zh-TW">
                <a:solidFill>
                  <a:srgbClr val="CC0000"/>
                </a:solidFill>
              </a:rPr>
              <a:t>peer-to-peer</a:t>
            </a:r>
            <a:r>
              <a:rPr lang="en-US" altLang="zh-TW"/>
              <a:t> manner</a:t>
            </a:r>
            <a:endParaRPr lang="zh-TW" altLang="en-US"/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9953-5C8F-4887-A99F-0146E98A7692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 is ZigBee Alliance?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An organization with a mission to define reliable, cost effective, low-power, wirelessly networked, monitoring and control products based on an open global standard</a:t>
            </a:r>
          </a:p>
          <a:p>
            <a:r>
              <a:rPr lang="en-US" altLang="zh-TW"/>
              <a:t>Alliance provides </a:t>
            </a:r>
            <a:r>
              <a:rPr lang="en-US" altLang="zh-TW">
                <a:solidFill>
                  <a:srgbClr val="CC0000"/>
                </a:solidFill>
              </a:rPr>
              <a:t>interoperability</a:t>
            </a:r>
            <a:r>
              <a:rPr lang="en-US" altLang="zh-TW"/>
              <a:t>, </a:t>
            </a:r>
            <a:r>
              <a:rPr lang="en-US" altLang="zh-TW">
                <a:solidFill>
                  <a:srgbClr val="CC0000"/>
                </a:solidFill>
              </a:rPr>
              <a:t>certification</a:t>
            </a:r>
            <a:r>
              <a:rPr lang="en-US" altLang="zh-TW"/>
              <a:t> testing, and branding</a:t>
            </a:r>
          </a:p>
          <a:p>
            <a:endParaRPr lang="en-US" altLang="zh-TW"/>
          </a:p>
        </p:txBody>
      </p:sp>
      <p:pic>
        <p:nvPicPr>
          <p:cNvPr id="100357" name="Picture 5" descr="ZigBee Allianc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4149725"/>
            <a:ext cx="5938837" cy="130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7B70-3313-47A9-BA93-E30F7688FA2B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Address Assignment</a:t>
            </a:r>
            <a:endParaRPr lang="zh-TW" altLang="en-U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30725"/>
          </a:xfrm>
        </p:spPr>
        <p:txBody>
          <a:bodyPr/>
          <a:lstStyle/>
          <a:p>
            <a:r>
              <a:rPr lang="en-US" altLang="zh-TW" sz="2000" dirty="0"/>
              <a:t>In ZigBee, network addresses are assigned to devices by a distributed address assignment scheme</a:t>
            </a:r>
          </a:p>
          <a:p>
            <a:r>
              <a:rPr lang="en-US" altLang="zh-TW" sz="2000" dirty="0"/>
              <a:t>ZigBee coordinator determines three network parameters</a:t>
            </a:r>
          </a:p>
          <a:p>
            <a:pPr lvl="1"/>
            <a:r>
              <a:rPr lang="en-US" altLang="zh-TW" sz="1800" dirty="0"/>
              <a:t>the maximum number of children of a ZigBee router</a:t>
            </a:r>
          </a:p>
          <a:p>
            <a:pPr lvl="1"/>
            <a:r>
              <a:rPr lang="en-US" altLang="zh-TW" sz="1800" dirty="0"/>
              <a:t>the maximum number of child routers of a parent node</a:t>
            </a:r>
          </a:p>
          <a:p>
            <a:pPr lvl="1"/>
            <a:r>
              <a:rPr lang="en-US" altLang="zh-TW" sz="1800" dirty="0"/>
              <a:t>the depth of the network </a:t>
            </a:r>
          </a:p>
          <a:p>
            <a:endParaRPr lang="zh-TW" alt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7826-9B00-4812-997A-812CDC7C0283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78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872329"/>
              </p:ext>
            </p:extLst>
          </p:nvPr>
        </p:nvGraphicFramePr>
        <p:xfrm>
          <a:off x="1130722" y="464840"/>
          <a:ext cx="6870278" cy="562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25" name="Visio" r:id="rId3" imgW="3888105" imgH="4225747" progId="Visio.Drawing.11">
                  <p:embed/>
                </p:oleObj>
              </mc:Choice>
              <mc:Fallback>
                <p:oleObj name="Visio" r:id="rId3" imgW="3888105" imgH="4225747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722" y="464840"/>
                        <a:ext cx="6870278" cy="56235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78" name="Oval 6"/>
          <p:cNvSpPr>
            <a:spLocks noChangeArrowheads="1"/>
          </p:cNvSpPr>
          <p:nvPr/>
        </p:nvSpPr>
        <p:spPr bwMode="auto">
          <a:xfrm>
            <a:off x="5943600" y="4114800"/>
            <a:ext cx="304800" cy="304800"/>
          </a:xfrm>
          <a:prstGeom prst="ellips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9" name="Oval 7"/>
          <p:cNvSpPr>
            <a:spLocks noChangeArrowheads="1"/>
          </p:cNvSpPr>
          <p:nvPr/>
        </p:nvSpPr>
        <p:spPr bwMode="auto">
          <a:xfrm>
            <a:off x="6705600" y="4648200"/>
            <a:ext cx="304800" cy="304800"/>
          </a:xfrm>
          <a:prstGeom prst="ellips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0" name="Oval 8"/>
          <p:cNvSpPr>
            <a:spLocks noChangeArrowheads="1"/>
          </p:cNvSpPr>
          <p:nvPr/>
        </p:nvSpPr>
        <p:spPr bwMode="auto">
          <a:xfrm>
            <a:off x="5943600" y="2590800"/>
            <a:ext cx="304800" cy="304800"/>
          </a:xfrm>
          <a:prstGeom prst="ellipse">
            <a:avLst/>
          </a:prstGeom>
          <a:noFill/>
          <a:ln w="19050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1" name="Oval 9"/>
          <p:cNvSpPr>
            <a:spLocks noChangeArrowheads="1"/>
          </p:cNvSpPr>
          <p:nvPr/>
        </p:nvSpPr>
        <p:spPr bwMode="auto">
          <a:xfrm>
            <a:off x="7696200" y="4038600"/>
            <a:ext cx="304800" cy="304800"/>
          </a:xfrm>
          <a:prstGeom prst="ellipse">
            <a:avLst/>
          </a:prstGeom>
          <a:noFill/>
          <a:ln w="19050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2" name="Oval 10"/>
          <p:cNvSpPr>
            <a:spLocks noChangeArrowheads="1"/>
          </p:cNvSpPr>
          <p:nvPr/>
        </p:nvSpPr>
        <p:spPr bwMode="auto">
          <a:xfrm>
            <a:off x="7239000" y="2971800"/>
            <a:ext cx="304800" cy="304800"/>
          </a:xfrm>
          <a:prstGeom prst="ellips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3" name="Rectangle 11"/>
          <p:cNvSpPr>
            <a:spLocks noChangeArrowheads="1"/>
          </p:cNvSpPr>
          <p:nvPr/>
        </p:nvSpPr>
        <p:spPr bwMode="auto">
          <a:xfrm>
            <a:off x="6280150" y="35814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07884" name="Oval 12"/>
          <p:cNvSpPr>
            <a:spLocks noChangeArrowheads="1"/>
          </p:cNvSpPr>
          <p:nvPr/>
        </p:nvSpPr>
        <p:spPr bwMode="auto">
          <a:xfrm>
            <a:off x="7019925" y="3500438"/>
            <a:ext cx="304800" cy="23336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7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2078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207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2078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B964-9BED-448C-8612-E24A7173E891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ZigBee Routing Protocols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In a tree network </a:t>
            </a:r>
          </a:p>
          <a:p>
            <a:pPr lvl="1"/>
            <a:r>
              <a:rPr lang="en-US" altLang="zh-TW"/>
              <a:t>Utilize the address assignment to obtain the routing paths</a:t>
            </a:r>
          </a:p>
          <a:p>
            <a:endParaRPr lang="en-US" altLang="zh-TW"/>
          </a:p>
          <a:p>
            <a:r>
              <a:rPr lang="en-US" altLang="zh-TW"/>
              <a:t>In a mesh network:</a:t>
            </a:r>
          </a:p>
          <a:p>
            <a:pPr lvl="2"/>
            <a:r>
              <a:rPr lang="en-US" altLang="zh-TW" u="sng"/>
              <a:t>Routing Capability</a:t>
            </a:r>
            <a:r>
              <a:rPr lang="en-US" altLang="zh-TW"/>
              <a:t>: ZigBee coordinators and routers are said to have </a:t>
            </a:r>
            <a:r>
              <a:rPr lang="en-US" altLang="zh-TW" i="1">
                <a:solidFill>
                  <a:srgbClr val="FF0000"/>
                </a:solidFill>
              </a:rPr>
              <a:t>routing capacity</a:t>
            </a:r>
            <a:r>
              <a:rPr lang="en-US" altLang="zh-TW"/>
              <a:t> if they have </a:t>
            </a:r>
            <a:r>
              <a:rPr lang="en-US" altLang="zh-TW">
                <a:solidFill>
                  <a:srgbClr val="FF0000"/>
                </a:solidFill>
              </a:rPr>
              <a:t>routing table capacities</a:t>
            </a:r>
            <a:r>
              <a:rPr lang="en-US" altLang="zh-TW"/>
              <a:t> and </a:t>
            </a:r>
            <a:r>
              <a:rPr lang="en-US" altLang="zh-TW">
                <a:solidFill>
                  <a:srgbClr val="FF0000"/>
                </a:solidFill>
              </a:rPr>
              <a:t>route discovery table capacities</a:t>
            </a:r>
            <a:endParaRPr lang="en-US" altLang="zh-TW"/>
          </a:p>
          <a:p>
            <a:pPr lvl="2"/>
            <a:r>
              <a:rPr lang="en-US" altLang="zh-TW"/>
              <a:t>There are 2 options:</a:t>
            </a:r>
          </a:p>
          <a:p>
            <a:pPr lvl="3"/>
            <a:r>
              <a:rPr lang="en-US" altLang="zh-TW" u="sng"/>
              <a:t>Reactive routing</a:t>
            </a:r>
            <a:r>
              <a:rPr lang="en-US" altLang="zh-TW"/>
              <a:t>: if having “routing capacity”</a:t>
            </a:r>
          </a:p>
          <a:p>
            <a:pPr lvl="3"/>
            <a:r>
              <a:rPr lang="en-US" altLang="zh-TW" u="sng"/>
              <a:t>Tree routing</a:t>
            </a:r>
            <a:r>
              <a:rPr lang="en-US" altLang="zh-TW"/>
              <a:t>: if having no routing capacity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A2C0-57D5-4045-A0ED-74EFD77A2C64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ZigBee Tree Routing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TW" sz="2000"/>
              <a:t>When a device receives a packet, it first checks if it is the destination or one of its child end devices is the destination </a:t>
            </a:r>
          </a:p>
          <a:p>
            <a:pPr lvl="1"/>
            <a:r>
              <a:rPr lang="en-US" altLang="zh-TW" sz="1800"/>
              <a:t>If so, accept the packet or forward it to a child </a:t>
            </a:r>
          </a:p>
          <a:p>
            <a:pPr lvl="1"/>
            <a:r>
              <a:rPr lang="en-US" altLang="zh-TW" sz="1800"/>
              <a:t>Otherwise, relay it along the tree </a:t>
            </a:r>
          </a:p>
          <a:p>
            <a:pPr lvl="1"/>
            <a:endParaRPr lang="en-US" altLang="zh-TW" sz="1800"/>
          </a:p>
          <a:p>
            <a:r>
              <a:rPr lang="en-US" altLang="zh-TW" sz="2000"/>
              <a:t>Example: </a:t>
            </a:r>
          </a:p>
          <a:p>
            <a:pPr lvl="1"/>
            <a:r>
              <a:rPr lang="en-US" altLang="zh-TW" sz="1800"/>
              <a:t>38 </a:t>
            </a:r>
            <a:r>
              <a:rPr lang="en-US" altLang="zh-TW" sz="1800">
                <a:sym typeface="Wingdings" panose="05000000000000000000" pitchFamily="2" charset="2"/>
              </a:rPr>
              <a:t> 45</a:t>
            </a:r>
          </a:p>
          <a:p>
            <a:pPr lvl="1"/>
            <a:r>
              <a:rPr lang="en-US" altLang="zh-TW" sz="1800">
                <a:sym typeface="Wingdings" panose="05000000000000000000" pitchFamily="2" charset="2"/>
              </a:rPr>
              <a:t>38  92</a:t>
            </a:r>
            <a:endParaRPr lang="en-US" altLang="zh-TW" sz="1800"/>
          </a:p>
        </p:txBody>
      </p:sp>
      <p:graphicFrame>
        <p:nvGraphicFramePr>
          <p:cNvPr id="20992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722813" y="1752600"/>
          <a:ext cx="3887787" cy="422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38" name="Visio" r:id="rId3" imgW="3888105" imgH="4225747" progId="Visio.Drawing.11">
                  <p:embed/>
                </p:oleObj>
              </mc:Choice>
              <mc:Fallback>
                <p:oleObj name="Visio" r:id="rId3" imgW="3888105" imgH="422574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813" y="1752600"/>
                        <a:ext cx="3887787" cy="422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5FE9-D330-48B6-87F9-6C014BA7D822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ZigBee Mesh Routing</a:t>
            </a:r>
            <a:endParaRPr lang="zh-TW" altLang="en-US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530725"/>
          </a:xfrm>
        </p:spPr>
        <p:txBody>
          <a:bodyPr/>
          <a:lstStyle/>
          <a:p>
            <a:r>
              <a:rPr lang="en-US" altLang="zh-TW" dirty="0"/>
              <a:t>Route discovery </a:t>
            </a:r>
            <a:r>
              <a:rPr lang="en-US" altLang="zh-TW"/>
              <a:t>by using routing </a:t>
            </a:r>
            <a:r>
              <a:rPr lang="en-US" altLang="zh-TW" dirty="0"/>
              <a:t>protocol </a:t>
            </a:r>
          </a:p>
          <a:p>
            <a:pPr lvl="1"/>
            <a:r>
              <a:rPr lang="en-US" altLang="zh-TW" dirty="0"/>
              <a:t>The cost of a link is defined based on the </a:t>
            </a:r>
            <a:r>
              <a:rPr lang="en-US" altLang="zh-TW" dirty="0">
                <a:solidFill>
                  <a:srgbClr val="CC0000"/>
                </a:solidFill>
              </a:rPr>
              <a:t>packet delivery probability</a:t>
            </a:r>
            <a:r>
              <a:rPr lang="en-US" altLang="zh-TW" dirty="0"/>
              <a:t> on that link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Route discovery procedure </a:t>
            </a:r>
          </a:p>
          <a:p>
            <a:pPr lvl="1"/>
            <a:r>
              <a:rPr lang="en-US" altLang="zh-TW" dirty="0"/>
              <a:t>The source broadcasts a route request packet </a:t>
            </a:r>
          </a:p>
          <a:p>
            <a:pPr lvl="1"/>
            <a:r>
              <a:rPr lang="en-US" altLang="zh-TW" dirty="0"/>
              <a:t>Intermediate nodes will rebroadcast route request if </a:t>
            </a:r>
          </a:p>
          <a:p>
            <a:pPr lvl="2"/>
            <a:r>
              <a:rPr lang="en-US" altLang="zh-TW" dirty="0"/>
              <a:t>They have routing discovery table capacities</a:t>
            </a:r>
          </a:p>
          <a:p>
            <a:pPr lvl="2"/>
            <a:r>
              <a:rPr lang="en-US" altLang="zh-TW" dirty="0"/>
              <a:t>The cost is lower</a:t>
            </a:r>
          </a:p>
          <a:p>
            <a:pPr lvl="1"/>
            <a:r>
              <a:rPr lang="en-US" altLang="zh-TW" dirty="0"/>
              <a:t>Otherwise, nodes will relay the request along the tree</a:t>
            </a:r>
          </a:p>
          <a:p>
            <a:pPr lvl="1"/>
            <a:r>
              <a:rPr lang="en-US" altLang="zh-TW" sz="1800" dirty="0"/>
              <a:t>The destination will choose the routing path with the lowest cost and then send a route reply</a:t>
            </a:r>
            <a:endParaRPr lang="en-US" altLang="zh-TW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099B-1F65-4A1C-82B4-7D6E0B9731FD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Routing in a Mesh network: Example</a:t>
            </a:r>
            <a:endParaRPr lang="zh-TW" altLang="en-US"/>
          </a:p>
        </p:txBody>
      </p:sp>
      <p:sp>
        <p:nvSpPr>
          <p:cNvPr id="211973" name="Rectangle 5"/>
          <p:cNvSpPr>
            <a:spLocks noChangeArrowheads="1"/>
          </p:cNvSpPr>
          <p:nvPr/>
        </p:nvSpPr>
        <p:spPr bwMode="auto">
          <a:xfrm>
            <a:off x="0" y="2238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1972" name="Object 4"/>
          <p:cNvGraphicFramePr>
            <a:graphicFrameLocks noChangeAspect="1"/>
          </p:cNvGraphicFramePr>
          <p:nvPr/>
        </p:nvGraphicFramePr>
        <p:xfrm>
          <a:off x="900113" y="1916113"/>
          <a:ext cx="6769100" cy="367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86" name="Visio" r:id="rId3" imgW="4870704" imgH="2637942" progId="Visio.Drawing.11">
                  <p:embed/>
                </p:oleObj>
              </mc:Choice>
              <mc:Fallback>
                <p:oleObj name="Visio" r:id="rId3" imgW="4870704" imgH="263794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16113"/>
                        <a:ext cx="6769100" cy="367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A3F8-C68D-4B27-A117-CB8A69C317B5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Summary of ZigBee network layer</a:t>
            </a:r>
            <a:endParaRPr lang="zh-TW" altLang="en-US"/>
          </a:p>
        </p:txBody>
      </p:sp>
      <p:graphicFrame>
        <p:nvGraphicFramePr>
          <p:cNvPr id="213082" name="Group 90"/>
          <p:cNvGraphicFramePr>
            <a:graphicFrameLocks noGrp="1"/>
          </p:cNvGraphicFramePr>
          <p:nvPr>
            <p:ph sz="half" idx="2"/>
          </p:nvPr>
        </p:nvGraphicFramePr>
        <p:xfrm>
          <a:off x="539750" y="1268413"/>
          <a:ext cx="7991475" cy="5274945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3457323236"/>
                    </a:ext>
                  </a:extLst>
                </a:gridCol>
                <a:gridCol w="3595688">
                  <a:extLst>
                    <a:ext uri="{9D8B030D-6E8A-4147-A177-3AD203B41FA5}">
                      <a16:colId xmlns:a16="http://schemas.microsoft.com/office/drawing/2014/main" val="356711060"/>
                    </a:ext>
                  </a:extLst>
                </a:gridCol>
                <a:gridCol w="3589337">
                  <a:extLst>
                    <a:ext uri="{9D8B030D-6E8A-4147-A177-3AD203B41FA5}">
                      <a16:colId xmlns:a16="http://schemas.microsoft.com/office/drawing/2014/main" val="1654415666"/>
                    </a:ext>
                  </a:extLst>
                </a:gridCol>
              </a:tblGrid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Pros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Cons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647565"/>
                  </a:ext>
                </a:extLst>
              </a:tr>
              <a:tr h="6953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Star 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1. Easy to synchronize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2. Support low power operation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3. Low latency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1. Small scale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126486"/>
                  </a:ext>
                </a:extLst>
              </a:tr>
              <a:tr h="8905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Tree 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1. Low routing cost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2. Can form superframes to support sleep mode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3. Allow multihop communication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1. Route reconstruction is costly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2. Latency may be quite long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848846"/>
                  </a:ext>
                </a:extLst>
              </a:tr>
              <a:tr h="9937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Mesh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1. Robust multihop communication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2. Network is more flexible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3. Lower latency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1. Cannot form superframes (and thus cannot support sleep mode)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2. Route discovery is costly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3. Needs storage for routing table 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785077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643E-9D16-4DAC-B53B-4F45084AE6E2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IEEE 802.15 working group</a:t>
            </a:r>
          </a:p>
        </p:txBody>
      </p:sp>
      <p:graphicFrame>
        <p:nvGraphicFramePr>
          <p:cNvPr id="10547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187450" y="1773238"/>
          <a:ext cx="6970713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1" name="Bitmap Image" r:id="rId3" imgW="8907118" imgH="5257143" progId="Paint.Picture">
                  <p:embed/>
                </p:oleObj>
              </mc:Choice>
              <mc:Fallback>
                <p:oleObj name="Bitmap Image" r:id="rId3" imgW="8907118" imgH="5257143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773238"/>
                        <a:ext cx="6970713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9481-A318-46A4-BAA2-A4B7466DF733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Comparison between WPAN</a:t>
            </a:r>
            <a:endParaRPr lang="zh-TW" altLang="en-US"/>
          </a:p>
        </p:txBody>
      </p:sp>
      <p:pic>
        <p:nvPicPr>
          <p:cNvPr id="14029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989138"/>
            <a:ext cx="7200900" cy="3562350"/>
          </a:xfrm>
          <a:noFill/>
          <a:ln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0E84-77C9-46C3-BCB2-2923FF4FC5C9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39002" name="Rectangle 1114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569325" cy="1143000"/>
          </a:xfrm>
        </p:spPr>
        <p:txBody>
          <a:bodyPr/>
          <a:lstStyle/>
          <a:p>
            <a:r>
              <a:rPr lang="en-US" altLang="zh-TW"/>
              <a:t>ZigBee/IEEE 802.15.4 market feature</a:t>
            </a:r>
          </a:p>
        </p:txBody>
      </p:sp>
      <p:sp>
        <p:nvSpPr>
          <p:cNvPr id="39005" name="Rectangle 1117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530725"/>
          </a:xfrm>
        </p:spPr>
        <p:txBody>
          <a:bodyPr/>
          <a:lstStyle/>
          <a:p>
            <a:r>
              <a:rPr lang="en-US" altLang="zh-TW"/>
              <a:t>Low power consumption</a:t>
            </a:r>
          </a:p>
          <a:p>
            <a:r>
              <a:rPr lang="en-US" altLang="zh-TW"/>
              <a:t>Low cost</a:t>
            </a:r>
          </a:p>
          <a:p>
            <a:r>
              <a:rPr lang="en-US" altLang="zh-TW"/>
              <a:t>Low offered message throughput</a:t>
            </a:r>
          </a:p>
          <a:p>
            <a:r>
              <a:rPr lang="en-US" altLang="zh-TW"/>
              <a:t>Supports large network orders (&lt;= 65k nodes)</a:t>
            </a:r>
          </a:p>
          <a:p>
            <a:r>
              <a:rPr lang="en-US" altLang="zh-TW"/>
              <a:t>Low to no QoS guarantees</a:t>
            </a:r>
          </a:p>
          <a:p>
            <a:r>
              <a:rPr lang="en-US" altLang="zh-TW"/>
              <a:t>Flexible protocol design suitable for many applications</a:t>
            </a:r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CE29D-CE8D-4558-8A03-789F32321BD0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34969" name="Rectangle 153"/>
          <p:cNvSpPr>
            <a:spLocks noChangeArrowheads="1"/>
          </p:cNvSpPr>
          <p:nvPr/>
        </p:nvSpPr>
        <p:spPr bwMode="auto">
          <a:xfrm>
            <a:off x="609600" y="3810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/>
            <a:endParaRPr kumimoji="0" lang="en-US" altLang="zh-TW" sz="3600">
              <a:solidFill>
                <a:schemeClr val="tx2"/>
              </a:solidFill>
            </a:endParaRPr>
          </a:p>
        </p:txBody>
      </p:sp>
      <p:sp>
        <p:nvSpPr>
          <p:cNvPr id="34993" name="Rectangle 1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ZigBee network applications</a:t>
            </a:r>
          </a:p>
        </p:txBody>
      </p:sp>
      <p:sp>
        <p:nvSpPr>
          <p:cNvPr id="35002" name="Oval 186"/>
          <p:cNvSpPr>
            <a:spLocks noChangeArrowheads="1"/>
          </p:cNvSpPr>
          <p:nvPr/>
        </p:nvSpPr>
        <p:spPr bwMode="auto">
          <a:xfrm>
            <a:off x="1455738" y="3382963"/>
            <a:ext cx="1635125" cy="1587500"/>
          </a:xfrm>
          <a:prstGeom prst="ellipse">
            <a:avLst/>
          </a:prstGeom>
          <a:solidFill>
            <a:srgbClr val="66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/>
          <a:p>
            <a:pPr algn="ctr" eaLnBrk="0" hangingPunct="0"/>
            <a:r>
              <a:rPr kumimoji="0" lang="en-US" altLang="zh-TW" sz="1300" b="1">
                <a:solidFill>
                  <a:schemeClr val="bg1"/>
                </a:solidFill>
              </a:rPr>
              <a:t>PERSONAL HEALTH CARE</a:t>
            </a:r>
          </a:p>
        </p:txBody>
      </p:sp>
      <p:sp>
        <p:nvSpPr>
          <p:cNvPr id="35003" name="Line 187"/>
          <p:cNvSpPr>
            <a:spLocks noChangeShapeType="1"/>
          </p:cNvSpPr>
          <p:nvPr/>
        </p:nvSpPr>
        <p:spPr bwMode="auto">
          <a:xfrm flipV="1">
            <a:off x="6424613" y="5180013"/>
            <a:ext cx="0" cy="67310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04" name="Text Box 188"/>
          <p:cNvSpPr txBox="1">
            <a:spLocks noChangeArrowheads="1"/>
          </p:cNvSpPr>
          <p:nvPr/>
        </p:nvSpPr>
        <p:spPr bwMode="auto">
          <a:xfrm>
            <a:off x="3152775" y="3581400"/>
            <a:ext cx="2863850" cy="106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kumimoji="0" lang="en-US" altLang="zh-TW" sz="2800" b="1">
                <a:solidFill>
                  <a:srgbClr val="000000"/>
                </a:solidFill>
              </a:rPr>
              <a:t>ZigBee</a:t>
            </a:r>
          </a:p>
          <a:p>
            <a:pPr algn="ctr" eaLnBrk="0" hangingPunct="0"/>
            <a:r>
              <a:rPr kumimoji="0" lang="en-US" altLang="zh-TW">
                <a:solidFill>
                  <a:srgbClr val="000000"/>
                </a:solidFill>
              </a:rPr>
              <a:t>LOW DATA-RATE </a:t>
            </a:r>
          </a:p>
          <a:p>
            <a:pPr algn="ctr" eaLnBrk="0" hangingPunct="0"/>
            <a:r>
              <a:rPr kumimoji="0" lang="en-US" altLang="zh-TW">
                <a:solidFill>
                  <a:srgbClr val="000000"/>
                </a:solidFill>
              </a:rPr>
              <a:t>RADIO DEVICES</a:t>
            </a:r>
          </a:p>
        </p:txBody>
      </p:sp>
      <p:sp>
        <p:nvSpPr>
          <p:cNvPr id="35005" name="Oval 189"/>
          <p:cNvSpPr>
            <a:spLocks noChangeArrowheads="1"/>
          </p:cNvSpPr>
          <p:nvPr/>
        </p:nvSpPr>
        <p:spPr bwMode="auto">
          <a:xfrm>
            <a:off x="4892675" y="4506913"/>
            <a:ext cx="1635125" cy="1587500"/>
          </a:xfrm>
          <a:prstGeom prst="ellipse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/>
          <a:p>
            <a:pPr algn="ctr" eaLnBrk="0" hangingPunct="0"/>
            <a:r>
              <a:rPr kumimoji="0" lang="en-US" altLang="zh-TW" sz="1300" b="1">
                <a:solidFill>
                  <a:schemeClr val="bg1"/>
                </a:solidFill>
              </a:rPr>
              <a:t>HOME AUTOMATION</a:t>
            </a:r>
          </a:p>
        </p:txBody>
      </p:sp>
      <p:pic>
        <p:nvPicPr>
          <p:cNvPr id="35006" name="Picture 190" descr="light-blackonyel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7" b="1224"/>
          <a:stretch>
            <a:fillRect/>
          </a:stretch>
        </p:blipFill>
        <p:spPr bwMode="auto">
          <a:xfrm>
            <a:off x="5489575" y="4756150"/>
            <a:ext cx="346075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007" name="Oval 191"/>
          <p:cNvSpPr>
            <a:spLocks noChangeArrowheads="1"/>
          </p:cNvSpPr>
          <p:nvPr/>
        </p:nvSpPr>
        <p:spPr bwMode="auto">
          <a:xfrm>
            <a:off x="5111750" y="2060575"/>
            <a:ext cx="1635125" cy="1587500"/>
          </a:xfrm>
          <a:prstGeom prst="ellipse">
            <a:avLst/>
          </a:prstGeom>
          <a:solidFill>
            <a:srgbClr val="CC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/>
          <a:p>
            <a:pPr algn="ctr" eaLnBrk="0" hangingPunct="0"/>
            <a:r>
              <a:rPr kumimoji="0" lang="en-US" altLang="zh-TW" sz="1300" b="1">
                <a:solidFill>
                  <a:schemeClr val="bg1"/>
                </a:solidFill>
              </a:rPr>
              <a:t>CONSUMER ELECTRONICS</a:t>
            </a:r>
          </a:p>
        </p:txBody>
      </p:sp>
      <p:pic>
        <p:nvPicPr>
          <p:cNvPr id="35008" name="Picture 192" descr="tv-blackonpurple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B480AE"/>
              </a:clrFrom>
              <a:clrTo>
                <a:srgbClr val="B480A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" b="1782"/>
          <a:stretch>
            <a:fillRect/>
          </a:stretch>
        </p:blipFill>
        <p:spPr bwMode="auto">
          <a:xfrm>
            <a:off x="5434013" y="2274888"/>
            <a:ext cx="939800" cy="60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009" name="Text Box 193"/>
          <p:cNvSpPr txBox="1">
            <a:spLocks noChangeArrowheads="1"/>
          </p:cNvSpPr>
          <p:nvPr/>
        </p:nvSpPr>
        <p:spPr bwMode="auto">
          <a:xfrm>
            <a:off x="6804025" y="2349500"/>
            <a:ext cx="1411288" cy="124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/>
          <a:lstStyle/>
          <a:p>
            <a:pPr eaLnBrk="0" hangingPunct="0"/>
            <a:r>
              <a:rPr kumimoji="0" lang="en-US" altLang="zh-TW" sz="1600"/>
              <a:t>TV VCR</a:t>
            </a:r>
          </a:p>
          <a:p>
            <a:pPr eaLnBrk="0" hangingPunct="0"/>
            <a:r>
              <a:rPr kumimoji="0" lang="en-US" altLang="zh-TW" sz="1600"/>
              <a:t>DVD/CD</a:t>
            </a:r>
          </a:p>
          <a:p>
            <a:pPr eaLnBrk="0" hangingPunct="0"/>
            <a:r>
              <a:rPr kumimoji="0" lang="en-US" altLang="zh-TW" sz="1600"/>
              <a:t>Remote control</a:t>
            </a:r>
          </a:p>
          <a:p>
            <a:pPr eaLnBrk="0" hangingPunct="0"/>
            <a:endParaRPr kumimoji="0" lang="zh-TW" altLang="en-US" sz="900" b="1">
              <a:solidFill>
                <a:srgbClr val="FF0000"/>
              </a:solidFill>
            </a:endParaRPr>
          </a:p>
        </p:txBody>
      </p:sp>
      <p:sp>
        <p:nvSpPr>
          <p:cNvPr id="35010" name="Text Box 194"/>
          <p:cNvSpPr txBox="1">
            <a:spLocks noChangeArrowheads="1"/>
          </p:cNvSpPr>
          <p:nvPr/>
        </p:nvSpPr>
        <p:spPr bwMode="auto">
          <a:xfrm>
            <a:off x="6527800" y="4767263"/>
            <a:ext cx="1357313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/>
          <a:lstStyle/>
          <a:p>
            <a:pPr eaLnBrk="0" hangingPunct="0"/>
            <a:endParaRPr kumimoji="0" lang="zh-TW" altLang="en-US" sz="1000">
              <a:solidFill>
                <a:srgbClr val="000000"/>
              </a:solidFill>
            </a:endParaRPr>
          </a:p>
          <a:p>
            <a:pPr eaLnBrk="0" hangingPunct="0"/>
            <a:r>
              <a:rPr kumimoji="0" lang="en-US" altLang="zh-TW" sz="1600">
                <a:solidFill>
                  <a:srgbClr val="000000"/>
                </a:solidFill>
              </a:rPr>
              <a:t>security</a:t>
            </a:r>
          </a:p>
          <a:p>
            <a:pPr eaLnBrk="0" hangingPunct="0"/>
            <a:r>
              <a:rPr kumimoji="0" lang="en-US" altLang="zh-TW" sz="1600">
                <a:solidFill>
                  <a:srgbClr val="000000"/>
                </a:solidFill>
              </a:rPr>
              <a:t>HVAC</a:t>
            </a:r>
          </a:p>
          <a:p>
            <a:pPr eaLnBrk="0" hangingPunct="0"/>
            <a:r>
              <a:rPr kumimoji="0" lang="en-US" altLang="zh-TW" sz="1600">
                <a:solidFill>
                  <a:srgbClr val="000000"/>
                </a:solidFill>
              </a:rPr>
              <a:t>lighting</a:t>
            </a:r>
          </a:p>
          <a:p>
            <a:pPr eaLnBrk="0" hangingPunct="0"/>
            <a:r>
              <a:rPr kumimoji="0" lang="en-US" altLang="zh-TW" sz="1600">
                <a:solidFill>
                  <a:srgbClr val="000000"/>
                </a:solidFill>
              </a:rPr>
              <a:t>closures</a:t>
            </a:r>
          </a:p>
          <a:p>
            <a:pPr eaLnBrk="0" hangingPunct="0"/>
            <a:endParaRPr kumimoji="0" lang="zh-TW" altLang="en-US" sz="1000">
              <a:solidFill>
                <a:srgbClr val="FF0066"/>
              </a:solidFill>
            </a:endParaRPr>
          </a:p>
        </p:txBody>
      </p:sp>
      <p:sp>
        <p:nvSpPr>
          <p:cNvPr id="35011" name="Oval 195"/>
          <p:cNvSpPr>
            <a:spLocks noChangeArrowheads="1"/>
          </p:cNvSpPr>
          <p:nvPr/>
        </p:nvSpPr>
        <p:spPr bwMode="auto">
          <a:xfrm>
            <a:off x="6043613" y="3357563"/>
            <a:ext cx="1635125" cy="15875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/>
          <a:p>
            <a:pPr algn="ctr" eaLnBrk="0" hangingPunct="0"/>
            <a:r>
              <a:rPr kumimoji="0" lang="en-US" altLang="zh-TW" sz="1300" b="1">
                <a:solidFill>
                  <a:schemeClr val="bg1"/>
                </a:solidFill>
              </a:rPr>
              <a:t>PC &amp; PERIPHERALS</a:t>
            </a:r>
          </a:p>
        </p:txBody>
      </p:sp>
      <p:pic>
        <p:nvPicPr>
          <p:cNvPr id="35012" name="Picture 196" descr="pc-blackworange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D771E"/>
              </a:clrFrom>
              <a:clrTo>
                <a:srgbClr val="FD771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0"/>
          <a:stretch>
            <a:fillRect/>
          </a:stretch>
        </p:blipFill>
        <p:spPr bwMode="auto">
          <a:xfrm>
            <a:off x="6465888" y="3594100"/>
            <a:ext cx="725487" cy="53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013" name="Text Box 197"/>
          <p:cNvSpPr txBox="1">
            <a:spLocks noChangeArrowheads="1"/>
          </p:cNvSpPr>
          <p:nvPr/>
        </p:nvSpPr>
        <p:spPr bwMode="auto">
          <a:xfrm>
            <a:off x="1425575" y="4772025"/>
            <a:ext cx="1227138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 algn="r" eaLnBrk="0" hangingPunct="0"/>
            <a:endParaRPr kumimoji="0" lang="zh-TW" altLang="en-US">
              <a:solidFill>
                <a:srgbClr val="000000"/>
              </a:solidFill>
            </a:endParaRPr>
          </a:p>
          <a:p>
            <a:pPr algn="r" eaLnBrk="0" hangingPunct="0"/>
            <a:r>
              <a:rPr kumimoji="0" lang="en-US" altLang="zh-TW" sz="1600"/>
              <a:t>consoles</a:t>
            </a:r>
            <a:br>
              <a:rPr kumimoji="0" lang="en-US" altLang="zh-TW" sz="1600"/>
            </a:br>
            <a:r>
              <a:rPr kumimoji="0" lang="en-US" altLang="zh-TW" sz="1600"/>
              <a:t>portables</a:t>
            </a:r>
          </a:p>
          <a:p>
            <a:pPr algn="r" eaLnBrk="0" hangingPunct="0"/>
            <a:r>
              <a:rPr kumimoji="0" lang="en-US" altLang="zh-TW" sz="1600"/>
              <a:t>educational</a:t>
            </a:r>
          </a:p>
          <a:p>
            <a:pPr algn="r" eaLnBrk="0" hangingPunct="0"/>
            <a:endParaRPr kumimoji="0" lang="zh-TW" altLang="en-US" sz="800"/>
          </a:p>
        </p:txBody>
      </p:sp>
      <p:sp>
        <p:nvSpPr>
          <p:cNvPr id="35014" name="Oval 198"/>
          <p:cNvSpPr>
            <a:spLocks noChangeArrowheads="1"/>
          </p:cNvSpPr>
          <p:nvPr/>
        </p:nvSpPr>
        <p:spPr bwMode="auto">
          <a:xfrm>
            <a:off x="2625725" y="4506913"/>
            <a:ext cx="1635125" cy="1587500"/>
          </a:xfrm>
          <a:prstGeom prst="ellipse">
            <a:avLst/>
          </a:prstGeom>
          <a:solidFill>
            <a:srgbClr val="99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 anchorCtr="1"/>
          <a:lstStyle/>
          <a:p>
            <a:pPr algn="ctr" eaLnBrk="0" hangingPunct="0"/>
            <a:r>
              <a:rPr kumimoji="0" lang="en-US" altLang="zh-TW" sz="1300" b="1">
                <a:solidFill>
                  <a:schemeClr val="bg1"/>
                </a:solidFill>
              </a:rPr>
              <a:t>TOYS &amp; </a:t>
            </a:r>
          </a:p>
          <a:p>
            <a:pPr algn="ctr" eaLnBrk="0" hangingPunct="0"/>
            <a:r>
              <a:rPr kumimoji="0" lang="en-US" altLang="zh-TW" sz="1300" b="1">
                <a:solidFill>
                  <a:schemeClr val="bg1"/>
                </a:solidFill>
              </a:rPr>
              <a:t>GAMES</a:t>
            </a:r>
          </a:p>
        </p:txBody>
      </p:sp>
      <p:pic>
        <p:nvPicPr>
          <p:cNvPr id="35015" name="Picture 199" descr="gamepad-black-onorange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E771D"/>
              </a:clrFrom>
              <a:clrTo>
                <a:srgbClr val="FE771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" t="1465" r="691" b="1831"/>
          <a:stretch>
            <a:fillRect/>
          </a:stretch>
        </p:blipFill>
        <p:spPr bwMode="auto">
          <a:xfrm>
            <a:off x="3022600" y="4791075"/>
            <a:ext cx="777875" cy="4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016" name="Group 200"/>
          <p:cNvGrpSpPr>
            <a:grpSpLocks/>
          </p:cNvGrpSpPr>
          <p:nvPr/>
        </p:nvGrpSpPr>
        <p:grpSpPr bwMode="auto">
          <a:xfrm>
            <a:off x="2333625" y="2060575"/>
            <a:ext cx="1635125" cy="1587500"/>
            <a:chOff x="1392" y="1200"/>
            <a:chExt cx="1152" cy="1152"/>
          </a:xfrm>
        </p:grpSpPr>
        <p:sp>
          <p:nvSpPr>
            <p:cNvPr id="35017" name="Oval 201"/>
            <p:cNvSpPr>
              <a:spLocks noChangeArrowheads="1"/>
            </p:cNvSpPr>
            <p:nvPr/>
          </p:nvSpPr>
          <p:spPr bwMode="auto">
            <a:xfrm>
              <a:off x="1392" y="1200"/>
              <a:ext cx="1152" cy="115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 anchorCtr="1"/>
            <a:lstStyle/>
            <a:p>
              <a:pPr algn="ctr" eaLnBrk="0" hangingPunct="0"/>
              <a:r>
                <a:rPr kumimoji="0" lang="en-US" altLang="zh-TW" sz="1300" b="1">
                  <a:solidFill>
                    <a:schemeClr val="bg1"/>
                  </a:solidFill>
                </a:rPr>
                <a:t>INDUSTRIAL &amp; COMMERCIAL</a:t>
              </a:r>
            </a:p>
          </p:txBody>
        </p:sp>
        <p:pic>
          <p:nvPicPr>
            <p:cNvPr id="35018" name="Picture 202" descr="work-blackongreen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C2D50A"/>
                </a:clrFrom>
                <a:clrTo>
                  <a:srgbClr val="C2D50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9" y="1379"/>
              <a:ext cx="418" cy="410"/>
            </a:xfrm>
            <a:prstGeom prst="rect">
              <a:avLst/>
            </a:prstGeom>
            <a:solidFill>
              <a:srgbClr val="FF6600"/>
            </a:solidFill>
          </p:spPr>
        </p:pic>
      </p:grpSp>
      <p:sp>
        <p:nvSpPr>
          <p:cNvPr id="35019" name="Text Box 203"/>
          <p:cNvSpPr txBox="1">
            <a:spLocks noChangeArrowheads="1"/>
          </p:cNvSpPr>
          <p:nvPr/>
        </p:nvSpPr>
        <p:spPr bwMode="auto">
          <a:xfrm>
            <a:off x="1190625" y="2241550"/>
            <a:ext cx="1169988" cy="126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45720">
            <a:spAutoFit/>
          </a:bodyPr>
          <a:lstStyle/>
          <a:p>
            <a:pPr algn="r" eaLnBrk="0" hangingPunct="0"/>
            <a:endParaRPr kumimoji="0" lang="zh-TW" altLang="en-US" sz="700">
              <a:solidFill>
                <a:srgbClr val="000000"/>
              </a:solidFill>
            </a:endParaRPr>
          </a:p>
          <a:p>
            <a:pPr algn="r" eaLnBrk="0" hangingPunct="0"/>
            <a:r>
              <a:rPr kumimoji="0" lang="en-US" altLang="zh-TW" sz="1600"/>
              <a:t>monitors</a:t>
            </a:r>
          </a:p>
          <a:p>
            <a:pPr algn="r" eaLnBrk="0" hangingPunct="0"/>
            <a:r>
              <a:rPr kumimoji="0" lang="en-US" altLang="zh-TW" sz="1600"/>
              <a:t>sensors</a:t>
            </a:r>
          </a:p>
          <a:p>
            <a:pPr algn="r" eaLnBrk="0" hangingPunct="0"/>
            <a:r>
              <a:rPr kumimoji="0" lang="en-US" altLang="zh-TW" sz="1600"/>
              <a:t>automation</a:t>
            </a:r>
          </a:p>
          <a:p>
            <a:pPr algn="r" eaLnBrk="0" hangingPunct="0"/>
            <a:r>
              <a:rPr kumimoji="0" lang="en-US" altLang="zh-TW" sz="1600"/>
              <a:t>control</a:t>
            </a:r>
          </a:p>
          <a:p>
            <a:pPr algn="r" eaLnBrk="0" hangingPunct="0"/>
            <a:endParaRPr kumimoji="0" lang="zh-TW" altLang="en-US" sz="600">
              <a:solidFill>
                <a:srgbClr val="000000"/>
              </a:solidFill>
            </a:endParaRPr>
          </a:p>
        </p:txBody>
      </p:sp>
      <p:sp>
        <p:nvSpPr>
          <p:cNvPr id="35020" name="Text Box 204"/>
          <p:cNvSpPr txBox="1">
            <a:spLocks noChangeArrowheads="1"/>
          </p:cNvSpPr>
          <p:nvPr/>
        </p:nvSpPr>
        <p:spPr bwMode="auto">
          <a:xfrm>
            <a:off x="7731125" y="3622675"/>
            <a:ext cx="1090613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/>
          <a:lstStyle/>
          <a:p>
            <a:pPr eaLnBrk="0" hangingPunct="0"/>
            <a:endParaRPr kumimoji="0" lang="zh-TW" altLang="en-US" sz="1600">
              <a:solidFill>
                <a:srgbClr val="000000"/>
              </a:solidFill>
            </a:endParaRPr>
          </a:p>
          <a:p>
            <a:pPr eaLnBrk="0" hangingPunct="0"/>
            <a:r>
              <a:rPr kumimoji="0" lang="en-US" altLang="zh-TW" sz="1600"/>
              <a:t>mouse</a:t>
            </a:r>
          </a:p>
          <a:p>
            <a:pPr eaLnBrk="0" hangingPunct="0"/>
            <a:r>
              <a:rPr kumimoji="0" lang="en-US" altLang="zh-TW" sz="1600"/>
              <a:t>keyboard</a:t>
            </a:r>
          </a:p>
          <a:p>
            <a:pPr eaLnBrk="0" hangingPunct="0"/>
            <a:r>
              <a:rPr kumimoji="0" lang="en-US" altLang="zh-TW" sz="1600"/>
              <a:t>joystick</a:t>
            </a:r>
          </a:p>
        </p:txBody>
      </p:sp>
      <p:sp>
        <p:nvSpPr>
          <p:cNvPr id="35021" name="Text Box 205"/>
          <p:cNvSpPr txBox="1">
            <a:spLocks noChangeArrowheads="1"/>
          </p:cNvSpPr>
          <p:nvPr/>
        </p:nvSpPr>
        <p:spPr bwMode="auto">
          <a:xfrm>
            <a:off x="323850" y="3581400"/>
            <a:ext cx="11588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45720">
            <a:spAutoFit/>
          </a:bodyPr>
          <a:lstStyle/>
          <a:p>
            <a:pPr algn="r" eaLnBrk="0" hangingPunct="0"/>
            <a:endParaRPr kumimoji="0" lang="zh-TW" altLang="en-US" sz="1600">
              <a:solidFill>
                <a:srgbClr val="000000"/>
              </a:solidFill>
            </a:endParaRPr>
          </a:p>
          <a:p>
            <a:pPr algn="r" eaLnBrk="0" hangingPunct="0"/>
            <a:r>
              <a:rPr kumimoji="0" lang="en-US" altLang="zh-TW" sz="1600"/>
              <a:t>monitors</a:t>
            </a:r>
          </a:p>
          <a:p>
            <a:pPr algn="r" eaLnBrk="0" hangingPunct="0"/>
            <a:r>
              <a:rPr kumimoji="0" lang="en-US" altLang="zh-TW" sz="1600"/>
              <a:t>diagnostics</a:t>
            </a:r>
          </a:p>
          <a:p>
            <a:pPr algn="r" eaLnBrk="0" hangingPunct="0"/>
            <a:r>
              <a:rPr kumimoji="0" lang="en-US" altLang="zh-TW" sz="1600"/>
              <a:t>sensors</a:t>
            </a:r>
          </a:p>
          <a:p>
            <a:pPr algn="r" eaLnBrk="0" hangingPunct="0"/>
            <a:endParaRPr kumimoji="0" lang="zh-TW" altLang="en-US" sz="1600" b="1">
              <a:solidFill>
                <a:schemeClr val="hlink"/>
              </a:solidFill>
            </a:endParaRPr>
          </a:p>
        </p:txBody>
      </p:sp>
      <p:pic>
        <p:nvPicPr>
          <p:cNvPr id="35022" name="Picture 206" descr="man-blackonblue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727EE0"/>
              </a:clrFrom>
              <a:clrTo>
                <a:srgbClr val="727EE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6" b="1704"/>
          <a:stretch>
            <a:fillRect/>
          </a:stretch>
        </p:blipFill>
        <p:spPr bwMode="auto">
          <a:xfrm>
            <a:off x="1974850" y="3514725"/>
            <a:ext cx="51435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50A1-A573-44E5-AB22-2674E3C9BD55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Wireless technologies</a:t>
            </a:r>
            <a:endParaRPr lang="zh-TW" altLang="en-US"/>
          </a:p>
        </p:txBody>
      </p:sp>
      <p:grpSp>
        <p:nvGrpSpPr>
          <p:cNvPr id="139268" name="Group 4"/>
          <p:cNvGrpSpPr>
            <a:grpSpLocks/>
          </p:cNvGrpSpPr>
          <p:nvPr/>
        </p:nvGrpSpPr>
        <p:grpSpPr bwMode="auto">
          <a:xfrm>
            <a:off x="1042988" y="1700213"/>
            <a:ext cx="7239000" cy="3600450"/>
            <a:chOff x="336" y="998"/>
            <a:chExt cx="5188" cy="2737"/>
          </a:xfrm>
        </p:grpSpPr>
        <p:sp>
          <p:nvSpPr>
            <p:cNvPr id="139269" name="Line 5"/>
            <p:cNvSpPr>
              <a:spLocks noChangeShapeType="1"/>
            </p:cNvSpPr>
            <p:nvPr/>
          </p:nvSpPr>
          <p:spPr bwMode="auto">
            <a:xfrm>
              <a:off x="757" y="1395"/>
              <a:ext cx="1" cy="21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70" name="Line 6"/>
            <p:cNvSpPr>
              <a:spLocks noChangeShapeType="1"/>
            </p:cNvSpPr>
            <p:nvPr/>
          </p:nvSpPr>
          <p:spPr bwMode="auto">
            <a:xfrm>
              <a:off x="723" y="3515"/>
              <a:ext cx="3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71" name="Line 7"/>
            <p:cNvSpPr>
              <a:spLocks noChangeShapeType="1"/>
            </p:cNvSpPr>
            <p:nvPr/>
          </p:nvSpPr>
          <p:spPr bwMode="auto">
            <a:xfrm>
              <a:off x="723" y="2806"/>
              <a:ext cx="3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72" name="Line 8"/>
            <p:cNvSpPr>
              <a:spLocks noChangeShapeType="1"/>
            </p:cNvSpPr>
            <p:nvPr/>
          </p:nvSpPr>
          <p:spPr bwMode="auto">
            <a:xfrm>
              <a:off x="723" y="2103"/>
              <a:ext cx="3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73" name="Line 9"/>
            <p:cNvSpPr>
              <a:spLocks noChangeShapeType="1"/>
            </p:cNvSpPr>
            <p:nvPr/>
          </p:nvSpPr>
          <p:spPr bwMode="auto">
            <a:xfrm>
              <a:off x="723" y="1395"/>
              <a:ext cx="3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74" name="Line 10"/>
            <p:cNvSpPr>
              <a:spLocks noChangeShapeType="1"/>
            </p:cNvSpPr>
            <p:nvPr/>
          </p:nvSpPr>
          <p:spPr bwMode="auto">
            <a:xfrm>
              <a:off x="757" y="3515"/>
              <a:ext cx="446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75" name="Line 11"/>
            <p:cNvSpPr>
              <a:spLocks noChangeShapeType="1"/>
            </p:cNvSpPr>
            <p:nvPr/>
          </p:nvSpPr>
          <p:spPr bwMode="auto">
            <a:xfrm flipV="1">
              <a:off x="757" y="3515"/>
              <a:ext cx="1" cy="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76" name="Line 12"/>
            <p:cNvSpPr>
              <a:spLocks noChangeShapeType="1"/>
            </p:cNvSpPr>
            <p:nvPr/>
          </p:nvSpPr>
          <p:spPr bwMode="auto">
            <a:xfrm flipV="1">
              <a:off x="1875" y="3515"/>
              <a:ext cx="1" cy="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77" name="Line 13"/>
            <p:cNvSpPr>
              <a:spLocks noChangeShapeType="1"/>
            </p:cNvSpPr>
            <p:nvPr/>
          </p:nvSpPr>
          <p:spPr bwMode="auto">
            <a:xfrm flipV="1">
              <a:off x="2988" y="3515"/>
              <a:ext cx="1" cy="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78" name="Line 14"/>
            <p:cNvSpPr>
              <a:spLocks noChangeShapeType="1"/>
            </p:cNvSpPr>
            <p:nvPr/>
          </p:nvSpPr>
          <p:spPr bwMode="auto">
            <a:xfrm flipV="1">
              <a:off x="4107" y="3515"/>
              <a:ext cx="1" cy="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79" name="Line 15"/>
            <p:cNvSpPr>
              <a:spLocks noChangeShapeType="1"/>
            </p:cNvSpPr>
            <p:nvPr/>
          </p:nvSpPr>
          <p:spPr bwMode="auto">
            <a:xfrm flipV="1">
              <a:off x="5219" y="3515"/>
              <a:ext cx="1" cy="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80" name="Oval 16"/>
            <p:cNvSpPr>
              <a:spLocks noChangeArrowheads="1"/>
            </p:cNvSpPr>
            <p:nvPr/>
          </p:nvSpPr>
          <p:spPr bwMode="auto">
            <a:xfrm>
              <a:off x="2488" y="3458"/>
              <a:ext cx="107" cy="108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281" name="Oval 17"/>
            <p:cNvSpPr>
              <a:spLocks noChangeArrowheads="1"/>
            </p:cNvSpPr>
            <p:nvPr/>
          </p:nvSpPr>
          <p:spPr bwMode="auto">
            <a:xfrm>
              <a:off x="4095" y="2750"/>
              <a:ext cx="107" cy="107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282" name="Oval 18"/>
            <p:cNvSpPr>
              <a:spLocks noChangeArrowheads="1"/>
            </p:cNvSpPr>
            <p:nvPr/>
          </p:nvSpPr>
          <p:spPr bwMode="auto">
            <a:xfrm>
              <a:off x="875" y="1338"/>
              <a:ext cx="107" cy="106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283" name="Oval 19"/>
            <p:cNvSpPr>
              <a:spLocks noChangeArrowheads="1"/>
            </p:cNvSpPr>
            <p:nvPr/>
          </p:nvSpPr>
          <p:spPr bwMode="auto">
            <a:xfrm>
              <a:off x="1881" y="1338"/>
              <a:ext cx="107" cy="106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284" name="Oval 20"/>
            <p:cNvSpPr>
              <a:spLocks noChangeArrowheads="1"/>
            </p:cNvSpPr>
            <p:nvPr/>
          </p:nvSpPr>
          <p:spPr bwMode="auto">
            <a:xfrm>
              <a:off x="2932" y="3458"/>
              <a:ext cx="107" cy="10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285" name="Oval 21"/>
            <p:cNvSpPr>
              <a:spLocks noChangeArrowheads="1"/>
            </p:cNvSpPr>
            <p:nvPr/>
          </p:nvSpPr>
          <p:spPr bwMode="auto">
            <a:xfrm>
              <a:off x="4050" y="2750"/>
              <a:ext cx="107" cy="107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286" name="Oval 22"/>
            <p:cNvSpPr>
              <a:spLocks noChangeArrowheads="1"/>
            </p:cNvSpPr>
            <p:nvPr/>
          </p:nvSpPr>
          <p:spPr bwMode="auto">
            <a:xfrm>
              <a:off x="4427" y="2750"/>
              <a:ext cx="106" cy="10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287" name="Oval 23"/>
            <p:cNvSpPr>
              <a:spLocks noChangeArrowheads="1"/>
            </p:cNvSpPr>
            <p:nvPr/>
          </p:nvSpPr>
          <p:spPr bwMode="auto">
            <a:xfrm>
              <a:off x="4472" y="2963"/>
              <a:ext cx="106" cy="10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288" name="Oval 24"/>
            <p:cNvSpPr>
              <a:spLocks noChangeArrowheads="1"/>
            </p:cNvSpPr>
            <p:nvPr/>
          </p:nvSpPr>
          <p:spPr bwMode="auto">
            <a:xfrm>
              <a:off x="2466" y="1338"/>
              <a:ext cx="107" cy="10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289" name="Oval 25"/>
            <p:cNvSpPr>
              <a:spLocks noChangeArrowheads="1"/>
            </p:cNvSpPr>
            <p:nvPr/>
          </p:nvSpPr>
          <p:spPr bwMode="auto">
            <a:xfrm>
              <a:off x="4050" y="2750"/>
              <a:ext cx="107" cy="10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290" name="Oval 26"/>
            <p:cNvSpPr>
              <a:spLocks noChangeArrowheads="1"/>
            </p:cNvSpPr>
            <p:nvPr/>
          </p:nvSpPr>
          <p:spPr bwMode="auto">
            <a:xfrm>
              <a:off x="4865" y="2750"/>
              <a:ext cx="107" cy="10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291" name="Oval 27"/>
            <p:cNvSpPr>
              <a:spLocks noChangeArrowheads="1"/>
            </p:cNvSpPr>
            <p:nvPr/>
          </p:nvSpPr>
          <p:spPr bwMode="auto">
            <a:xfrm>
              <a:off x="4865" y="2750"/>
              <a:ext cx="107" cy="10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292" name="Oval 28"/>
            <p:cNvSpPr>
              <a:spLocks noChangeArrowheads="1"/>
            </p:cNvSpPr>
            <p:nvPr/>
          </p:nvSpPr>
          <p:spPr bwMode="auto">
            <a:xfrm>
              <a:off x="3269" y="1338"/>
              <a:ext cx="107" cy="10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293" name="Rectangle 29"/>
            <p:cNvSpPr>
              <a:spLocks noChangeArrowheads="1"/>
            </p:cNvSpPr>
            <p:nvPr/>
          </p:nvSpPr>
          <p:spPr bwMode="auto">
            <a:xfrm>
              <a:off x="549" y="3453"/>
              <a:ext cx="12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TW" sz="1200" b="1">
                  <a:solidFill>
                    <a:srgbClr val="000000"/>
                  </a:solidFill>
                </a:rPr>
                <a:t>10</a:t>
              </a:r>
              <a:endParaRPr kumimoji="0" lang="en-US" altLang="zh-TW" sz="1200" b="1">
                <a:solidFill>
                  <a:schemeClr val="bg1"/>
                </a:solidFill>
              </a:endParaRPr>
            </a:p>
          </p:txBody>
        </p:sp>
        <p:sp>
          <p:nvSpPr>
            <p:cNvPr id="139294" name="Rectangle 30"/>
            <p:cNvSpPr>
              <a:spLocks noChangeArrowheads="1"/>
            </p:cNvSpPr>
            <p:nvPr/>
          </p:nvSpPr>
          <p:spPr bwMode="auto">
            <a:xfrm>
              <a:off x="486" y="2744"/>
              <a:ext cx="18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TW" sz="1200" b="1">
                  <a:solidFill>
                    <a:srgbClr val="000000"/>
                  </a:solidFill>
                </a:rPr>
                <a:t>100</a:t>
              </a:r>
              <a:endParaRPr kumimoji="0" lang="en-US" altLang="zh-TW" sz="1200" b="1">
                <a:solidFill>
                  <a:schemeClr val="bg1"/>
                </a:solidFill>
              </a:endParaRPr>
            </a:p>
          </p:txBody>
        </p:sp>
        <p:sp>
          <p:nvSpPr>
            <p:cNvPr id="139295" name="Rectangle 31"/>
            <p:cNvSpPr>
              <a:spLocks noChangeArrowheads="1"/>
            </p:cNvSpPr>
            <p:nvPr/>
          </p:nvSpPr>
          <p:spPr bwMode="auto">
            <a:xfrm>
              <a:off x="397" y="2041"/>
              <a:ext cx="27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TW" sz="1200" b="1">
                  <a:solidFill>
                    <a:srgbClr val="000000"/>
                  </a:solidFill>
                </a:rPr>
                <a:t>1,000</a:t>
              </a:r>
              <a:endParaRPr kumimoji="0" lang="en-US" altLang="zh-TW" sz="1200" b="1">
                <a:solidFill>
                  <a:schemeClr val="bg1"/>
                </a:solidFill>
              </a:endParaRPr>
            </a:p>
          </p:txBody>
        </p:sp>
        <p:sp>
          <p:nvSpPr>
            <p:cNvPr id="139296" name="Rectangle 32"/>
            <p:cNvSpPr>
              <a:spLocks noChangeArrowheads="1"/>
            </p:cNvSpPr>
            <p:nvPr/>
          </p:nvSpPr>
          <p:spPr bwMode="auto">
            <a:xfrm>
              <a:off x="336" y="1333"/>
              <a:ext cx="33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TW" sz="1200" b="1">
                  <a:solidFill>
                    <a:srgbClr val="000000"/>
                  </a:solidFill>
                </a:rPr>
                <a:t>10,000</a:t>
              </a:r>
              <a:endParaRPr kumimoji="0" lang="en-US" altLang="zh-TW" sz="1200" b="1">
                <a:solidFill>
                  <a:schemeClr val="bg1"/>
                </a:solidFill>
              </a:endParaRPr>
            </a:p>
          </p:txBody>
        </p:sp>
        <p:sp>
          <p:nvSpPr>
            <p:cNvPr id="139297" name="Rectangle 33"/>
            <p:cNvSpPr>
              <a:spLocks noChangeArrowheads="1"/>
            </p:cNvSpPr>
            <p:nvPr/>
          </p:nvSpPr>
          <p:spPr bwMode="auto">
            <a:xfrm>
              <a:off x="696" y="3610"/>
              <a:ext cx="12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TW" sz="1200" b="1">
                  <a:solidFill>
                    <a:srgbClr val="000000"/>
                  </a:solidFill>
                </a:rPr>
                <a:t>10</a:t>
              </a:r>
              <a:endParaRPr kumimoji="0" lang="en-US" altLang="zh-TW" sz="1200" b="1">
                <a:solidFill>
                  <a:schemeClr val="bg1"/>
                </a:solidFill>
              </a:endParaRPr>
            </a:p>
          </p:txBody>
        </p:sp>
        <p:sp>
          <p:nvSpPr>
            <p:cNvPr id="139298" name="Rectangle 34"/>
            <p:cNvSpPr>
              <a:spLocks noChangeArrowheads="1"/>
            </p:cNvSpPr>
            <p:nvPr/>
          </p:nvSpPr>
          <p:spPr bwMode="auto">
            <a:xfrm>
              <a:off x="1785" y="3610"/>
              <a:ext cx="18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TW" sz="1200" b="1">
                  <a:solidFill>
                    <a:srgbClr val="000000"/>
                  </a:solidFill>
                </a:rPr>
                <a:t>100</a:t>
              </a:r>
              <a:endParaRPr kumimoji="0" lang="en-US" altLang="zh-TW" sz="1200" b="1">
                <a:solidFill>
                  <a:schemeClr val="bg1"/>
                </a:solidFill>
              </a:endParaRPr>
            </a:p>
          </p:txBody>
        </p:sp>
        <p:sp>
          <p:nvSpPr>
            <p:cNvPr id="139299" name="Rectangle 35"/>
            <p:cNvSpPr>
              <a:spLocks noChangeArrowheads="1"/>
            </p:cNvSpPr>
            <p:nvPr/>
          </p:nvSpPr>
          <p:spPr bwMode="auto">
            <a:xfrm>
              <a:off x="2855" y="3610"/>
              <a:ext cx="27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TW" sz="1200" b="1">
                  <a:solidFill>
                    <a:srgbClr val="000000"/>
                  </a:solidFill>
                </a:rPr>
                <a:t>1,000</a:t>
              </a:r>
              <a:endParaRPr kumimoji="0" lang="en-US" altLang="zh-TW" sz="1200" b="1">
                <a:solidFill>
                  <a:schemeClr val="bg1"/>
                </a:solidFill>
              </a:endParaRPr>
            </a:p>
          </p:txBody>
        </p:sp>
        <p:sp>
          <p:nvSpPr>
            <p:cNvPr id="139300" name="Rectangle 36"/>
            <p:cNvSpPr>
              <a:spLocks noChangeArrowheads="1"/>
            </p:cNvSpPr>
            <p:nvPr/>
          </p:nvSpPr>
          <p:spPr bwMode="auto">
            <a:xfrm>
              <a:off x="3938" y="3610"/>
              <a:ext cx="33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TW" sz="1200" b="1">
                  <a:solidFill>
                    <a:srgbClr val="000000"/>
                  </a:solidFill>
                </a:rPr>
                <a:t>10,000</a:t>
              </a:r>
              <a:endParaRPr kumimoji="0" lang="en-US" altLang="zh-TW" sz="1200" b="1">
                <a:solidFill>
                  <a:schemeClr val="bg1"/>
                </a:solidFill>
              </a:endParaRPr>
            </a:p>
          </p:txBody>
        </p:sp>
        <p:sp>
          <p:nvSpPr>
            <p:cNvPr id="139301" name="Rectangle 37"/>
            <p:cNvSpPr>
              <a:spLocks noChangeArrowheads="1"/>
            </p:cNvSpPr>
            <p:nvPr/>
          </p:nvSpPr>
          <p:spPr bwMode="auto">
            <a:xfrm>
              <a:off x="5023" y="3610"/>
              <a:ext cx="39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TW" sz="1200" b="1">
                  <a:solidFill>
                    <a:srgbClr val="000000"/>
                  </a:solidFill>
                </a:rPr>
                <a:t>100,000</a:t>
              </a:r>
              <a:endParaRPr kumimoji="0" lang="en-US" altLang="zh-TW" sz="1200" b="1">
                <a:solidFill>
                  <a:schemeClr val="bg1"/>
                </a:solidFill>
              </a:endParaRPr>
            </a:p>
          </p:txBody>
        </p:sp>
        <p:sp>
          <p:nvSpPr>
            <p:cNvPr id="139302" name="Rectangle 38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686" y="3351"/>
              <a:ext cx="3838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/>
              <a:r>
                <a:rPr kumimoji="0" lang="en-US" altLang="zh-TW" sz="1200">
                  <a:solidFill>
                    <a:schemeClr val="tx2"/>
                  </a:solidFill>
                </a:rPr>
                <a:t>Bandwidth</a:t>
              </a:r>
            </a:p>
            <a:p>
              <a:pPr algn="r"/>
              <a:r>
                <a:rPr kumimoji="0" lang="en-US" altLang="zh-TW" sz="1200"/>
                <a:t>kbps</a:t>
              </a:r>
            </a:p>
          </p:txBody>
        </p:sp>
        <p:sp>
          <p:nvSpPr>
            <p:cNvPr id="139303" name="Rectangle 39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870" y="1201"/>
              <a:ext cx="785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kumimoji="0" lang="en-US" altLang="zh-TW" sz="1200"/>
                <a:t>GSM</a:t>
              </a:r>
            </a:p>
          </p:txBody>
        </p:sp>
        <p:sp>
          <p:nvSpPr>
            <p:cNvPr id="139304" name="Rectangle 40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692" y="2570"/>
              <a:ext cx="537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kumimoji="0" lang="en-US" altLang="zh-TW" sz="1200"/>
                <a:t>802.11a/g</a:t>
              </a:r>
            </a:p>
          </p:txBody>
        </p:sp>
        <p:sp>
          <p:nvSpPr>
            <p:cNvPr id="139305" name="Rectangle 4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797" y="1201"/>
              <a:ext cx="785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kumimoji="0" lang="en-US" altLang="zh-TW" sz="1200"/>
                <a:t>GPRS</a:t>
              </a:r>
            </a:p>
          </p:txBody>
        </p:sp>
        <p:sp>
          <p:nvSpPr>
            <p:cNvPr id="139306" name="Rectangle 4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383" y="1201"/>
              <a:ext cx="785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kumimoji="0" lang="en-US" altLang="zh-TW" sz="1200"/>
                <a:t>EDGE</a:t>
              </a:r>
            </a:p>
          </p:txBody>
        </p:sp>
        <p:sp>
          <p:nvSpPr>
            <p:cNvPr id="139307" name="Line 43"/>
            <p:cNvSpPr>
              <a:spLocks noChangeShapeType="1"/>
            </p:cNvSpPr>
            <p:nvPr/>
          </p:nvSpPr>
          <p:spPr bwMode="auto">
            <a:xfrm flipV="1">
              <a:off x="2631" y="3518"/>
              <a:ext cx="279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08" name="Line 44"/>
            <p:cNvSpPr>
              <a:spLocks noChangeShapeType="1"/>
            </p:cNvSpPr>
            <p:nvPr/>
          </p:nvSpPr>
          <p:spPr bwMode="auto">
            <a:xfrm flipV="1">
              <a:off x="4234" y="2802"/>
              <a:ext cx="17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09" name="Oval 45"/>
            <p:cNvSpPr>
              <a:spLocks noChangeArrowheads="1"/>
            </p:cNvSpPr>
            <p:nvPr/>
          </p:nvSpPr>
          <p:spPr bwMode="auto">
            <a:xfrm>
              <a:off x="4512" y="1257"/>
              <a:ext cx="105" cy="10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10" name="Rectangle 4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689" y="1248"/>
              <a:ext cx="785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kumimoji="0" lang="en-US" altLang="zh-TW" sz="1200"/>
                <a:t>2000</a:t>
              </a:r>
            </a:p>
          </p:txBody>
        </p:sp>
        <p:sp>
          <p:nvSpPr>
            <p:cNvPr id="139311" name="Oval 47"/>
            <p:cNvSpPr>
              <a:spLocks noChangeArrowheads="1"/>
            </p:cNvSpPr>
            <p:nvPr/>
          </p:nvSpPr>
          <p:spPr bwMode="auto">
            <a:xfrm>
              <a:off x="4512" y="1257"/>
              <a:ext cx="105" cy="106"/>
            </a:xfrm>
            <a:prstGeom prst="ellipse">
              <a:avLst/>
            </a:prstGeom>
            <a:solidFill>
              <a:srgbClr val="3366FF"/>
            </a:solidFill>
            <a:ln w="19050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12" name="Oval 48"/>
            <p:cNvSpPr>
              <a:spLocks noChangeArrowheads="1"/>
            </p:cNvSpPr>
            <p:nvPr/>
          </p:nvSpPr>
          <p:spPr bwMode="auto">
            <a:xfrm>
              <a:off x="4512" y="1430"/>
              <a:ext cx="105" cy="106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13" name="Rectangle 4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689" y="1421"/>
              <a:ext cx="785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kumimoji="0" lang="en-US" altLang="zh-TW" sz="1200"/>
                <a:t>2003-4</a:t>
              </a:r>
            </a:p>
          </p:txBody>
        </p:sp>
        <p:sp>
          <p:nvSpPr>
            <p:cNvPr id="139314" name="Oval 50"/>
            <p:cNvSpPr>
              <a:spLocks noChangeArrowheads="1"/>
            </p:cNvSpPr>
            <p:nvPr/>
          </p:nvSpPr>
          <p:spPr bwMode="auto">
            <a:xfrm>
              <a:off x="4512" y="1626"/>
              <a:ext cx="105" cy="105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15" name="Rectangle 5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689" y="1616"/>
              <a:ext cx="785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kumimoji="0" lang="en-US" altLang="zh-TW" sz="1200"/>
                <a:t>2005</a:t>
              </a:r>
            </a:p>
          </p:txBody>
        </p:sp>
        <p:sp>
          <p:nvSpPr>
            <p:cNvPr id="139316" name="Rectangle 5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379" y="3278"/>
              <a:ext cx="785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kumimoji="0" lang="en-US" altLang="zh-TW" sz="1200"/>
                <a:t>Bluetooth</a:t>
              </a:r>
            </a:p>
          </p:txBody>
        </p:sp>
        <p:sp>
          <p:nvSpPr>
            <p:cNvPr id="139317" name="Rectangle 5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263" y="1201"/>
              <a:ext cx="784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kumimoji="0" lang="en-US" altLang="zh-TW" sz="1200"/>
                <a:t>3G</a:t>
              </a:r>
            </a:p>
          </p:txBody>
        </p:sp>
        <p:sp>
          <p:nvSpPr>
            <p:cNvPr id="139318" name="Rectangle 5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739" y="2963"/>
              <a:ext cx="785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kumimoji="0" lang="en-US" altLang="zh-TW" sz="1200"/>
                <a:t>Hiper</a:t>
              </a:r>
            </a:p>
            <a:p>
              <a:r>
                <a:rPr kumimoji="0" lang="en-US" altLang="zh-TW" sz="1200"/>
                <a:t>LAN/2</a:t>
              </a:r>
            </a:p>
          </p:txBody>
        </p:sp>
        <p:sp>
          <p:nvSpPr>
            <p:cNvPr id="139319" name="Rectangle 5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574" y="3111"/>
              <a:ext cx="784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kumimoji="0" lang="en-US" altLang="zh-TW" sz="1200"/>
                <a:t>Bluetooth 2.0</a:t>
              </a:r>
            </a:p>
          </p:txBody>
        </p:sp>
        <p:sp>
          <p:nvSpPr>
            <p:cNvPr id="139320" name="Rectangle 56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13" y="998"/>
              <a:ext cx="451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r>
                <a:rPr kumimoji="0" lang="en-US" altLang="zh-TW" sz="1200">
                  <a:solidFill>
                    <a:schemeClr val="tx2"/>
                  </a:solidFill>
                </a:rPr>
                <a:t>Range</a:t>
              </a:r>
            </a:p>
            <a:p>
              <a:r>
                <a:rPr kumimoji="0" lang="en-US" altLang="zh-TW" sz="1200"/>
                <a:t>Meters</a:t>
              </a:r>
            </a:p>
          </p:txBody>
        </p:sp>
        <p:sp>
          <p:nvSpPr>
            <p:cNvPr id="139321" name="Line 57"/>
            <p:cNvSpPr>
              <a:spLocks noChangeShapeType="1"/>
            </p:cNvSpPr>
            <p:nvPr/>
          </p:nvSpPr>
          <p:spPr bwMode="auto">
            <a:xfrm flipV="1">
              <a:off x="1040" y="1400"/>
              <a:ext cx="792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22" name="Line 58"/>
            <p:cNvSpPr>
              <a:spLocks noChangeShapeType="1"/>
            </p:cNvSpPr>
            <p:nvPr/>
          </p:nvSpPr>
          <p:spPr bwMode="auto">
            <a:xfrm flipV="1">
              <a:off x="2021" y="1401"/>
              <a:ext cx="3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23" name="Line 59"/>
            <p:cNvSpPr>
              <a:spLocks noChangeShapeType="1"/>
            </p:cNvSpPr>
            <p:nvPr/>
          </p:nvSpPr>
          <p:spPr bwMode="auto">
            <a:xfrm>
              <a:off x="4584" y="2799"/>
              <a:ext cx="224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24" name="Line 60"/>
            <p:cNvSpPr>
              <a:spLocks noChangeShapeType="1"/>
            </p:cNvSpPr>
            <p:nvPr/>
          </p:nvSpPr>
          <p:spPr bwMode="auto">
            <a:xfrm flipV="1">
              <a:off x="3110" y="2875"/>
              <a:ext cx="924" cy="5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25" name="Line 61"/>
            <p:cNvSpPr>
              <a:spLocks noChangeShapeType="1"/>
            </p:cNvSpPr>
            <p:nvPr/>
          </p:nvSpPr>
          <p:spPr bwMode="auto">
            <a:xfrm flipV="1">
              <a:off x="4605" y="2863"/>
              <a:ext cx="246" cy="1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26" name="Line 62"/>
            <p:cNvSpPr>
              <a:spLocks noChangeShapeType="1"/>
            </p:cNvSpPr>
            <p:nvPr/>
          </p:nvSpPr>
          <p:spPr bwMode="auto">
            <a:xfrm flipV="1">
              <a:off x="2618" y="1400"/>
              <a:ext cx="574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27" name="Rectangle 63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801" y="2562"/>
              <a:ext cx="785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kumimoji="0" lang="en-US" altLang="zh-TW" sz="1200"/>
                <a:t>802.11b</a:t>
              </a:r>
            </a:p>
          </p:txBody>
        </p:sp>
        <p:sp>
          <p:nvSpPr>
            <p:cNvPr id="139328" name="Rectangle 64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452" y="2696"/>
              <a:ext cx="784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kumimoji="0" lang="en-US" altLang="zh-TW" sz="1200"/>
                <a:t>ZigBee</a:t>
              </a:r>
            </a:p>
          </p:txBody>
        </p:sp>
        <p:grpSp>
          <p:nvGrpSpPr>
            <p:cNvPr id="139329" name="Group 65"/>
            <p:cNvGrpSpPr>
              <a:grpSpLocks/>
            </p:cNvGrpSpPr>
            <p:nvPr/>
          </p:nvGrpSpPr>
          <p:grpSpPr bwMode="auto">
            <a:xfrm>
              <a:off x="1133" y="2976"/>
              <a:ext cx="871" cy="296"/>
              <a:chOff x="1011" y="2887"/>
              <a:chExt cx="927" cy="315"/>
            </a:xfrm>
          </p:grpSpPr>
          <p:sp>
            <p:nvSpPr>
              <p:cNvPr id="139330" name="Oval 66"/>
              <p:cNvSpPr>
                <a:spLocks noChangeArrowheads="1"/>
              </p:cNvSpPr>
              <p:nvPr/>
            </p:nvSpPr>
            <p:spPr bwMode="auto">
              <a:xfrm>
                <a:off x="1825" y="3088"/>
                <a:ext cx="113" cy="11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331" name="Oval 67"/>
              <p:cNvSpPr>
                <a:spLocks noChangeArrowheads="1"/>
              </p:cNvSpPr>
              <p:nvPr/>
            </p:nvSpPr>
            <p:spPr bwMode="auto">
              <a:xfrm>
                <a:off x="1011" y="2887"/>
                <a:ext cx="113" cy="11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332" name="Line 68"/>
              <p:cNvSpPr>
                <a:spLocks noChangeShapeType="1"/>
              </p:cNvSpPr>
              <p:nvPr/>
            </p:nvSpPr>
            <p:spPr bwMode="blackWhite">
              <a:xfrm>
                <a:off x="1098" y="2899"/>
                <a:ext cx="770" cy="183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9728" tIns="91440" rIns="18288" bIns="91440" anchor="ctr"/>
              <a:lstStyle/>
              <a:p>
                <a:endParaRPr lang="en-US"/>
              </a:p>
            </p:txBody>
          </p:sp>
          <p:sp>
            <p:nvSpPr>
              <p:cNvPr id="139333" name="Line 69"/>
              <p:cNvSpPr>
                <a:spLocks noChangeShapeType="1"/>
              </p:cNvSpPr>
              <p:nvPr/>
            </p:nvSpPr>
            <p:spPr bwMode="blackWhite">
              <a:xfrm>
                <a:off x="1060" y="2995"/>
                <a:ext cx="784" cy="197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9728" tIns="91440" rIns="18288" bIns="91440" anchor="ctr"/>
              <a:lstStyle/>
              <a:p>
                <a:endParaRPr lang="en-US"/>
              </a:p>
            </p:txBody>
          </p:sp>
        </p:grpSp>
        <p:grpSp>
          <p:nvGrpSpPr>
            <p:cNvPr id="139334" name="Group 70"/>
            <p:cNvGrpSpPr>
              <a:grpSpLocks/>
            </p:cNvGrpSpPr>
            <p:nvPr/>
          </p:nvGrpSpPr>
          <p:grpSpPr bwMode="auto">
            <a:xfrm>
              <a:off x="1150" y="2790"/>
              <a:ext cx="871" cy="296"/>
              <a:chOff x="1011" y="2887"/>
              <a:chExt cx="927" cy="315"/>
            </a:xfrm>
          </p:grpSpPr>
          <p:sp>
            <p:nvSpPr>
              <p:cNvPr id="139335" name="Oval 71"/>
              <p:cNvSpPr>
                <a:spLocks noChangeArrowheads="1"/>
              </p:cNvSpPr>
              <p:nvPr/>
            </p:nvSpPr>
            <p:spPr bwMode="auto">
              <a:xfrm>
                <a:off x="1825" y="3088"/>
                <a:ext cx="113" cy="11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336" name="Oval 72"/>
              <p:cNvSpPr>
                <a:spLocks noChangeArrowheads="1"/>
              </p:cNvSpPr>
              <p:nvPr/>
            </p:nvSpPr>
            <p:spPr bwMode="auto">
              <a:xfrm>
                <a:off x="1011" y="2887"/>
                <a:ext cx="113" cy="11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337" name="Line 73"/>
              <p:cNvSpPr>
                <a:spLocks noChangeShapeType="1"/>
              </p:cNvSpPr>
              <p:nvPr/>
            </p:nvSpPr>
            <p:spPr bwMode="blackWhite">
              <a:xfrm>
                <a:off x="1098" y="2899"/>
                <a:ext cx="770" cy="18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9728" tIns="91440" rIns="18288" bIns="91440" anchor="ctr"/>
              <a:lstStyle/>
              <a:p>
                <a:endParaRPr lang="en-US"/>
              </a:p>
            </p:txBody>
          </p:sp>
          <p:sp>
            <p:nvSpPr>
              <p:cNvPr id="139338" name="Line 74"/>
              <p:cNvSpPr>
                <a:spLocks noChangeShapeType="1"/>
              </p:cNvSpPr>
              <p:nvPr/>
            </p:nvSpPr>
            <p:spPr bwMode="blackWhite">
              <a:xfrm>
                <a:off x="1060" y="2995"/>
                <a:ext cx="784" cy="19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9728" tIns="91440" rIns="18288" bIns="91440" anchor="ctr"/>
              <a:lstStyle/>
              <a:p>
                <a:endParaRPr lang="en-US"/>
              </a:p>
            </p:txBody>
          </p:sp>
        </p:grpSp>
        <p:sp>
          <p:nvSpPr>
            <p:cNvPr id="139339" name="Line 75"/>
            <p:cNvSpPr>
              <a:spLocks noChangeShapeType="1"/>
            </p:cNvSpPr>
            <p:nvPr/>
          </p:nvSpPr>
          <p:spPr bwMode="blackWhite">
            <a:xfrm rot="5400000" flipH="1" flipV="1">
              <a:off x="1468" y="2985"/>
              <a:ext cx="1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9728" tIns="91440" rIns="18288" bIns="91440"/>
            <a:lstStyle/>
            <a:p>
              <a:endParaRPr lang="en-US"/>
            </a:p>
          </p:txBody>
        </p:sp>
        <p:sp>
          <p:nvSpPr>
            <p:cNvPr id="139340" name="Oval 76"/>
            <p:cNvSpPr>
              <a:spLocks noChangeArrowheads="1"/>
            </p:cNvSpPr>
            <p:nvPr/>
          </p:nvSpPr>
          <p:spPr bwMode="auto">
            <a:xfrm>
              <a:off x="4885" y="3264"/>
              <a:ext cx="107" cy="10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341" name="Rectangle 77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448" y="3360"/>
              <a:ext cx="784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kumimoji="0" lang="en-US" altLang="zh-TW" sz="1200"/>
                <a:t>WiMedia</a:t>
              </a:r>
            </a:p>
          </p:txBody>
        </p:sp>
        <p:sp>
          <p:nvSpPr>
            <p:cNvPr id="139342" name="Rectangle 7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168" y="3384"/>
              <a:ext cx="784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kumimoji="0" lang="en-US" altLang="zh-TW" sz="1200"/>
                <a:t>Bluetooth 1.5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0FD9-2808-4068-A477-C935CF3BC76A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ZigBee/802.15.4 architecture</a:t>
            </a:r>
          </a:p>
        </p:txBody>
      </p:sp>
      <p:sp>
        <p:nvSpPr>
          <p:cNvPr id="4301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68313" y="1600200"/>
            <a:ext cx="8218487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1800"/>
              <a:t>ZigBee Alliance</a:t>
            </a:r>
          </a:p>
          <a:p>
            <a:pPr lvl="1">
              <a:lnSpc>
                <a:spcPct val="90000"/>
              </a:lnSpc>
            </a:pPr>
            <a:r>
              <a:rPr lang="en-US" altLang="zh-TW" sz="1600"/>
              <a:t>45+ companies: semiconductor mfrs, IP providers, OEMs, etc.</a:t>
            </a:r>
          </a:p>
          <a:p>
            <a:pPr lvl="1">
              <a:lnSpc>
                <a:spcPct val="90000"/>
              </a:lnSpc>
            </a:pPr>
            <a:r>
              <a:rPr lang="en-US" altLang="zh-TW" sz="1600"/>
              <a:t>Defining upper layers of protocol stack:  from network to application, including application profiles</a:t>
            </a:r>
          </a:p>
          <a:p>
            <a:pPr lvl="1">
              <a:lnSpc>
                <a:spcPct val="90000"/>
              </a:lnSpc>
            </a:pPr>
            <a:r>
              <a:rPr lang="en-US" altLang="zh-TW" sz="1600"/>
              <a:t>First profiles published mid 2003</a:t>
            </a:r>
          </a:p>
          <a:p>
            <a:pPr>
              <a:lnSpc>
                <a:spcPct val="90000"/>
              </a:lnSpc>
            </a:pPr>
            <a:r>
              <a:rPr lang="en-US" altLang="zh-TW" sz="1800"/>
              <a:t>IEEE 802.15.4 Working Group</a:t>
            </a:r>
          </a:p>
          <a:p>
            <a:pPr lvl="1">
              <a:lnSpc>
                <a:spcPct val="90000"/>
              </a:lnSpc>
            </a:pPr>
            <a:r>
              <a:rPr lang="en-US" altLang="zh-TW" sz="1600"/>
              <a:t>Defining lower layers of protocol stack: MAC and PHY</a:t>
            </a:r>
            <a:endParaRPr lang="zh-TW" altLang="en-US" sz="1600"/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0" y="2481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3018" name="Object 10"/>
          <p:cNvGraphicFramePr>
            <a:graphicFrameLocks noChangeAspect="1"/>
          </p:cNvGraphicFramePr>
          <p:nvPr/>
        </p:nvGraphicFramePr>
        <p:xfrm>
          <a:off x="1692275" y="3716338"/>
          <a:ext cx="6265863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2" name="Visio" r:id="rId4" imgW="5338953" imgH="2109622" progId="Visio.Drawing.11">
                  <p:embed/>
                </p:oleObj>
              </mc:Choice>
              <mc:Fallback>
                <p:oleObj name="Visio" r:id="rId4" imgW="5338953" imgH="2109622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16338"/>
                        <a:ext cx="6265863" cy="247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143.125"/>
  <p:tag name="LTOP" val=" 208.7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143.125"/>
  <p:tag name="LTOP" val=" 208.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143.125"/>
  <p:tag name="LTOP" val=" 208.7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143.125"/>
  <p:tag name="LTOP" val=" 208.7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143.125"/>
  <p:tag name="LTOP" val=" 208.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143.125"/>
  <p:tag name="LTOP" val=" 208.7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143.125"/>
  <p:tag name="LTOP" val=" 208.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143.125"/>
  <p:tag name="LTOP" val=" 208.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143.125"/>
  <p:tag name="LTOP" val=" 208.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143.125"/>
  <p:tag name="LTOP" val=" 208.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143.125"/>
  <p:tag name="LTOP" val=" 208.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143.125"/>
  <p:tag name="LTOP" val=" 208.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143.125"/>
  <p:tag name="LTOP" val=" 208.75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PMingLiU"/>
        <a:cs typeface=""/>
      </a:majorFont>
      <a:minorFont>
        <a:latin typeface="Arial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PMingLiU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PMingLiU" panose="02020500000000000000" pitchFamily="18" charset="-12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4975</TotalTime>
  <Words>1548</Words>
  <Application>Microsoft Office PowerPoint</Application>
  <PresentationFormat>On-screen Show (4:3)</PresentationFormat>
  <Paragraphs>349</Paragraphs>
  <Slides>36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PMingLiU</vt:lpstr>
      <vt:lpstr>Arial</vt:lpstr>
      <vt:lpstr>DFKai-SB</vt:lpstr>
      <vt:lpstr>Garamond</vt:lpstr>
      <vt:lpstr>Times New Roman</vt:lpstr>
      <vt:lpstr>Wingdings</vt:lpstr>
      <vt:lpstr>Edge</vt:lpstr>
      <vt:lpstr>Bitmap Image</vt:lpstr>
      <vt:lpstr>Visio</vt:lpstr>
      <vt:lpstr>ZigBee/IEEE 802.15.4 Overview</vt:lpstr>
      <vt:lpstr>New trend of wireless technology</vt:lpstr>
      <vt:lpstr>What is ZigBee Alliance?</vt:lpstr>
      <vt:lpstr>IEEE 802.15 working group</vt:lpstr>
      <vt:lpstr>Comparison between WPAN</vt:lpstr>
      <vt:lpstr>ZigBee/IEEE 802.15.4 market feature</vt:lpstr>
      <vt:lpstr>ZigBee network applications</vt:lpstr>
      <vt:lpstr>Wireless technologies</vt:lpstr>
      <vt:lpstr>ZigBee/802.15.4 architecture</vt:lpstr>
      <vt:lpstr>How is ZigBee related to IEEE 802.15.4?</vt:lpstr>
      <vt:lpstr>IEEE 802.15.4 overview</vt:lpstr>
      <vt:lpstr>General characteristics</vt:lpstr>
      <vt:lpstr>IEEE 802.15.4 basics</vt:lpstr>
      <vt:lpstr>IEEE 802.15.4 Device Types</vt:lpstr>
      <vt:lpstr>FFD vs RFD</vt:lpstr>
      <vt:lpstr>Star topology</vt:lpstr>
      <vt:lpstr>Peer to peer topology</vt:lpstr>
      <vt:lpstr>Device addressing</vt:lpstr>
      <vt:lpstr>IEEE 802.15.4 physical layer</vt:lpstr>
      <vt:lpstr>IEEE 802.15.4 PHY overview</vt:lpstr>
      <vt:lpstr>IEEE 802.15.4 PHY Overview</vt:lpstr>
      <vt:lpstr>Frequency Bands and Data Rates</vt:lpstr>
      <vt:lpstr>PHY Frame Structure</vt:lpstr>
      <vt:lpstr>IEEE 802.15.4 MAC</vt:lpstr>
      <vt:lpstr>Superframe</vt:lpstr>
      <vt:lpstr>Superframe</vt:lpstr>
      <vt:lpstr>ZigBee Network Layer Protocols</vt:lpstr>
      <vt:lpstr>ZigBee Network Layer Overview</vt:lpstr>
      <vt:lpstr>ZigBee Network Layer Overview</vt:lpstr>
      <vt:lpstr>Address Assignment</vt:lpstr>
      <vt:lpstr>PowerPoint Presentation</vt:lpstr>
      <vt:lpstr>ZigBee Routing Protocols</vt:lpstr>
      <vt:lpstr>ZigBee Tree Routing</vt:lpstr>
      <vt:lpstr>ZigBee Mesh Routing</vt:lpstr>
      <vt:lpstr>Routing in a Mesh network: Example</vt:lpstr>
      <vt:lpstr>Summary of ZigBee network layer</vt:lpstr>
    </vt:vector>
  </TitlesOfParts>
  <Company>Motorola/Eaton/Philips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Rate Sensitivity</dc:title>
  <dc:creator>Paul Gorday, Jose Gutierrez and Phil Jamieson</dc:creator>
  <cp:lastModifiedBy>Tarun Bharani</cp:lastModifiedBy>
  <cp:revision>540</cp:revision>
  <dcterms:created xsi:type="dcterms:W3CDTF">2001-07-10T20:43:56Z</dcterms:created>
  <dcterms:modified xsi:type="dcterms:W3CDTF">2018-06-20T12:06:08Z</dcterms:modified>
</cp:coreProperties>
</file>