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26" r:id="rId2"/>
    <p:sldId id="676" r:id="rId3"/>
    <p:sldId id="452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84" r:id="rId16"/>
    <p:sldId id="485" r:id="rId17"/>
    <p:sldId id="486" r:id="rId18"/>
    <p:sldId id="571" r:id="rId19"/>
    <p:sldId id="572" r:id="rId20"/>
    <p:sldId id="573" r:id="rId21"/>
    <p:sldId id="574" r:id="rId22"/>
    <p:sldId id="577" r:id="rId23"/>
    <p:sldId id="578" r:id="rId24"/>
    <p:sldId id="593" r:id="rId25"/>
    <p:sldId id="594" r:id="rId26"/>
    <p:sldId id="592" r:id="rId27"/>
    <p:sldId id="677" r:id="rId28"/>
    <p:sldId id="678" r:id="rId29"/>
    <p:sldId id="670" r:id="rId30"/>
    <p:sldId id="669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58" d="100"/>
          <a:sy n="58" d="100"/>
        </p:scale>
        <p:origin x="1496" y="5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E7289-6E1E-4F45-B899-71F55B5A69E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038E8-06BA-4A85-A9BF-4A0D6DD8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8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038E8-06BA-4A85-A9BF-4A0D6DD80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5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1409588"/>
            <a:ext cx="7614919" cy="10949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92950" y="115951"/>
            <a:ext cx="1884426" cy="492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1249" y="742441"/>
            <a:ext cx="5921501" cy="5439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601978"/>
            <a:ext cx="7614919" cy="43869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6358" y="6518350"/>
            <a:ext cx="1737966" cy="2253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0" dirty="0">
                <a:latin typeface="Times New Roman"/>
                <a:cs typeface="Times New Roman"/>
              </a:rPr>
              <a:t>12,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71611" y="6289751"/>
            <a:ext cx="320548" cy="2253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14935">
              <a:lnSpc>
                <a:spcPct val="100000"/>
              </a:lnSpc>
            </a:pPr>
            <a:fld id="{81D60167-4931-47E6-BA6A-407CBD079E47}" type="slidenum">
              <a:rPr sz="140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1729" y="3143122"/>
            <a:ext cx="431927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The	Cel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ular</a:t>
            </a:r>
            <a:r>
              <a:rPr sz="3600" spc="-2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Conc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e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pt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9405" y="6518350"/>
            <a:ext cx="173228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-45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1,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1550" y="771525"/>
            <a:ext cx="6840601" cy="5565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99657" y="3163442"/>
            <a:ext cx="1990089" cy="1839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PLMN: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The area 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vered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by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one netwo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ato</a:t>
            </a:r>
            <a:r>
              <a:rPr sz="2000" spc="-105" dirty="0">
                <a:latin typeface="Arial"/>
                <a:cs typeface="Arial"/>
              </a:rPr>
              <a:t>r</a:t>
            </a:r>
            <a:r>
              <a:rPr sz="2000" spc="0" dirty="0">
                <a:latin typeface="Arial"/>
                <a:cs typeface="Arial"/>
              </a:rPr>
              <a:t>. 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spc="0" dirty="0">
                <a:latin typeface="Arial"/>
                <a:cs typeface="Arial"/>
              </a:rPr>
              <a:t>LMN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0" dirty="0">
                <a:latin typeface="Arial"/>
                <a:cs typeface="Arial"/>
              </a:rPr>
              <a:t>n 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spc="0" dirty="0">
                <a:latin typeface="Arial"/>
                <a:cs typeface="Arial"/>
              </a:rPr>
              <a:t>ntain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or more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MSCs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233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9405" y="6518350"/>
            <a:ext cx="173228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-45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1,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32625" y="3465576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80225" y="4227576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3825" y="2779648"/>
            <a:ext cx="396875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1225" y="3617848"/>
            <a:ext cx="914400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1382" y="3719022"/>
            <a:ext cx="517405" cy="521465"/>
          </a:xfrm>
          <a:custGeom>
            <a:avLst/>
            <a:gdLst/>
            <a:ahLst/>
            <a:cxnLst/>
            <a:rect l="l" t="t" r="r" b="b"/>
            <a:pathLst>
              <a:path w="517405" h="521465">
                <a:moveTo>
                  <a:pt x="258702" y="0"/>
                </a:moveTo>
                <a:lnTo>
                  <a:pt x="215536" y="3277"/>
                </a:lnTo>
                <a:lnTo>
                  <a:pt x="175030" y="12813"/>
                </a:lnTo>
                <a:lnTo>
                  <a:pt x="137629" y="28159"/>
                </a:lnTo>
                <a:lnTo>
                  <a:pt x="103776" y="48868"/>
                </a:lnTo>
                <a:lnTo>
                  <a:pt x="73915" y="74495"/>
                </a:lnTo>
                <a:lnTo>
                  <a:pt x="48488" y="104591"/>
                </a:lnTo>
                <a:lnTo>
                  <a:pt x="27939" y="138709"/>
                </a:lnTo>
                <a:lnTo>
                  <a:pt x="12713" y="176404"/>
                </a:lnTo>
                <a:lnTo>
                  <a:pt x="3252" y="217227"/>
                </a:lnTo>
                <a:lnTo>
                  <a:pt x="0" y="260732"/>
                </a:lnTo>
                <a:lnTo>
                  <a:pt x="822" y="281111"/>
                </a:lnTo>
                <a:lnTo>
                  <a:pt x="7234" y="320975"/>
                </a:lnTo>
                <a:lnTo>
                  <a:pt x="19633" y="359089"/>
                </a:lnTo>
                <a:lnTo>
                  <a:pt x="37576" y="394781"/>
                </a:lnTo>
                <a:lnTo>
                  <a:pt x="60619" y="427382"/>
                </a:lnTo>
                <a:lnTo>
                  <a:pt x="88319" y="456221"/>
                </a:lnTo>
                <a:lnTo>
                  <a:pt x="120232" y="480627"/>
                </a:lnTo>
                <a:lnTo>
                  <a:pt x="155914" y="499931"/>
                </a:lnTo>
                <a:lnTo>
                  <a:pt x="194923" y="513461"/>
                </a:lnTo>
                <a:lnTo>
                  <a:pt x="236814" y="520547"/>
                </a:lnTo>
                <a:lnTo>
                  <a:pt x="258702" y="521465"/>
                </a:lnTo>
                <a:lnTo>
                  <a:pt x="280590" y="520547"/>
                </a:lnTo>
                <a:lnTo>
                  <a:pt x="322482" y="513461"/>
                </a:lnTo>
                <a:lnTo>
                  <a:pt x="361491" y="499931"/>
                </a:lnTo>
                <a:lnTo>
                  <a:pt x="397173" y="480627"/>
                </a:lnTo>
                <a:lnTo>
                  <a:pt x="429086" y="456221"/>
                </a:lnTo>
                <a:lnTo>
                  <a:pt x="456786" y="427382"/>
                </a:lnTo>
                <a:lnTo>
                  <a:pt x="479829" y="394781"/>
                </a:lnTo>
                <a:lnTo>
                  <a:pt x="497772" y="359089"/>
                </a:lnTo>
                <a:lnTo>
                  <a:pt x="510171" y="320975"/>
                </a:lnTo>
                <a:lnTo>
                  <a:pt x="516583" y="281111"/>
                </a:lnTo>
                <a:lnTo>
                  <a:pt x="517405" y="260732"/>
                </a:lnTo>
                <a:lnTo>
                  <a:pt x="516583" y="238672"/>
                </a:lnTo>
                <a:lnTo>
                  <a:pt x="510171" y="196452"/>
                </a:lnTo>
                <a:lnTo>
                  <a:pt x="497772" y="157137"/>
                </a:lnTo>
                <a:lnTo>
                  <a:pt x="479829" y="121175"/>
                </a:lnTo>
                <a:lnTo>
                  <a:pt x="456786" y="89012"/>
                </a:lnTo>
                <a:lnTo>
                  <a:pt x="429086" y="61095"/>
                </a:lnTo>
                <a:lnTo>
                  <a:pt x="397173" y="37871"/>
                </a:lnTo>
                <a:lnTo>
                  <a:pt x="361491" y="19787"/>
                </a:lnTo>
                <a:lnTo>
                  <a:pt x="322482" y="7291"/>
                </a:lnTo>
                <a:lnTo>
                  <a:pt x="280590" y="828"/>
                </a:lnTo>
                <a:lnTo>
                  <a:pt x="258702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1382" y="3719022"/>
            <a:ext cx="517405" cy="521465"/>
          </a:xfrm>
          <a:custGeom>
            <a:avLst/>
            <a:gdLst/>
            <a:ahLst/>
            <a:cxnLst/>
            <a:rect l="l" t="t" r="r" b="b"/>
            <a:pathLst>
              <a:path w="517405" h="521465">
                <a:moveTo>
                  <a:pt x="258702" y="0"/>
                </a:moveTo>
                <a:lnTo>
                  <a:pt x="301869" y="3277"/>
                </a:lnTo>
                <a:lnTo>
                  <a:pt x="342374" y="12813"/>
                </a:lnTo>
                <a:lnTo>
                  <a:pt x="379775" y="28159"/>
                </a:lnTo>
                <a:lnTo>
                  <a:pt x="413628" y="48868"/>
                </a:lnTo>
                <a:lnTo>
                  <a:pt x="443490" y="74495"/>
                </a:lnTo>
                <a:lnTo>
                  <a:pt x="468917" y="104591"/>
                </a:lnTo>
                <a:lnTo>
                  <a:pt x="489465" y="138709"/>
                </a:lnTo>
                <a:lnTo>
                  <a:pt x="504692" y="176404"/>
                </a:lnTo>
                <a:lnTo>
                  <a:pt x="514153" y="217227"/>
                </a:lnTo>
                <a:lnTo>
                  <a:pt x="517405" y="260732"/>
                </a:lnTo>
                <a:lnTo>
                  <a:pt x="516583" y="281111"/>
                </a:lnTo>
                <a:lnTo>
                  <a:pt x="510171" y="320975"/>
                </a:lnTo>
                <a:lnTo>
                  <a:pt x="497772" y="359089"/>
                </a:lnTo>
                <a:lnTo>
                  <a:pt x="479829" y="394781"/>
                </a:lnTo>
                <a:lnTo>
                  <a:pt x="456786" y="427382"/>
                </a:lnTo>
                <a:lnTo>
                  <a:pt x="429086" y="456221"/>
                </a:lnTo>
                <a:lnTo>
                  <a:pt x="397173" y="480627"/>
                </a:lnTo>
                <a:lnTo>
                  <a:pt x="361491" y="499931"/>
                </a:lnTo>
                <a:lnTo>
                  <a:pt x="322482" y="513461"/>
                </a:lnTo>
                <a:lnTo>
                  <a:pt x="280590" y="520547"/>
                </a:lnTo>
                <a:lnTo>
                  <a:pt x="258702" y="521465"/>
                </a:lnTo>
                <a:lnTo>
                  <a:pt x="236814" y="520547"/>
                </a:lnTo>
                <a:lnTo>
                  <a:pt x="194923" y="513461"/>
                </a:lnTo>
                <a:lnTo>
                  <a:pt x="155914" y="499931"/>
                </a:lnTo>
                <a:lnTo>
                  <a:pt x="120232" y="480627"/>
                </a:lnTo>
                <a:lnTo>
                  <a:pt x="88319" y="456221"/>
                </a:lnTo>
                <a:lnTo>
                  <a:pt x="60619" y="427382"/>
                </a:lnTo>
                <a:lnTo>
                  <a:pt x="37576" y="394781"/>
                </a:lnTo>
                <a:lnTo>
                  <a:pt x="19633" y="359089"/>
                </a:lnTo>
                <a:lnTo>
                  <a:pt x="7234" y="320975"/>
                </a:lnTo>
                <a:lnTo>
                  <a:pt x="822" y="281111"/>
                </a:lnTo>
                <a:lnTo>
                  <a:pt x="0" y="260732"/>
                </a:lnTo>
                <a:lnTo>
                  <a:pt x="822" y="238672"/>
                </a:lnTo>
                <a:lnTo>
                  <a:pt x="7234" y="196452"/>
                </a:lnTo>
                <a:lnTo>
                  <a:pt x="19633" y="157137"/>
                </a:lnTo>
                <a:lnTo>
                  <a:pt x="37576" y="121175"/>
                </a:lnTo>
                <a:lnTo>
                  <a:pt x="60619" y="89012"/>
                </a:lnTo>
                <a:lnTo>
                  <a:pt x="88319" y="61095"/>
                </a:lnTo>
                <a:lnTo>
                  <a:pt x="120232" y="37871"/>
                </a:lnTo>
                <a:lnTo>
                  <a:pt x="155914" y="19787"/>
                </a:lnTo>
                <a:lnTo>
                  <a:pt x="194923" y="7291"/>
                </a:lnTo>
                <a:lnTo>
                  <a:pt x="236814" y="828"/>
                </a:lnTo>
                <a:lnTo>
                  <a:pt x="258702" y="0"/>
                </a:lnTo>
              </a:path>
            </a:pathLst>
          </a:custGeom>
          <a:ln w="12367">
            <a:solidFill>
              <a:srgbClr val="2421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06403" y="3892844"/>
            <a:ext cx="146711" cy="161334"/>
          </a:xfrm>
          <a:custGeom>
            <a:avLst/>
            <a:gdLst/>
            <a:ahLst/>
            <a:cxnLst/>
            <a:rect l="l" t="t" r="r" b="b"/>
            <a:pathLst>
              <a:path w="146711" h="161334">
                <a:moveTo>
                  <a:pt x="73681" y="0"/>
                </a:moveTo>
                <a:lnTo>
                  <a:pt x="114805" y="11536"/>
                </a:lnTo>
                <a:lnTo>
                  <a:pt x="139444" y="42446"/>
                </a:lnTo>
                <a:lnTo>
                  <a:pt x="146711" y="71077"/>
                </a:lnTo>
                <a:lnTo>
                  <a:pt x="146102" y="87737"/>
                </a:lnTo>
                <a:lnTo>
                  <a:pt x="133567" y="129401"/>
                </a:lnTo>
                <a:lnTo>
                  <a:pt x="105113" y="155166"/>
                </a:lnTo>
                <a:lnTo>
                  <a:pt x="77389" y="161334"/>
                </a:lnTo>
                <a:lnTo>
                  <a:pt x="59812" y="159862"/>
                </a:lnTo>
                <a:lnTo>
                  <a:pt x="20922" y="140420"/>
                </a:lnTo>
                <a:lnTo>
                  <a:pt x="2026" y="106165"/>
                </a:lnTo>
                <a:lnTo>
                  <a:pt x="0" y="93170"/>
                </a:lnTo>
                <a:lnTo>
                  <a:pt x="773" y="75936"/>
                </a:lnTo>
                <a:lnTo>
                  <a:pt x="13263" y="33235"/>
                </a:lnTo>
                <a:lnTo>
                  <a:pt x="40970" y="6873"/>
                </a:lnTo>
                <a:lnTo>
                  <a:pt x="67873" y="178"/>
                </a:lnTo>
              </a:path>
            </a:pathLst>
          </a:custGeom>
          <a:ln w="12362">
            <a:solidFill>
              <a:srgbClr val="2421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7663" y="3793517"/>
            <a:ext cx="344355" cy="360059"/>
          </a:xfrm>
          <a:custGeom>
            <a:avLst/>
            <a:gdLst/>
            <a:ahLst/>
            <a:cxnLst/>
            <a:rect l="l" t="t" r="r" b="b"/>
            <a:pathLst>
              <a:path w="344355" h="360059">
                <a:moveTo>
                  <a:pt x="172421" y="0"/>
                </a:moveTo>
                <a:lnTo>
                  <a:pt x="214968" y="5622"/>
                </a:lnTo>
                <a:lnTo>
                  <a:pt x="253184" y="21481"/>
                </a:lnTo>
                <a:lnTo>
                  <a:pt x="286070" y="46066"/>
                </a:lnTo>
                <a:lnTo>
                  <a:pt x="312626" y="77866"/>
                </a:lnTo>
                <a:lnTo>
                  <a:pt x="331852" y="115367"/>
                </a:lnTo>
                <a:lnTo>
                  <a:pt x="342747" y="157059"/>
                </a:lnTo>
                <a:lnTo>
                  <a:pt x="344355" y="171627"/>
                </a:lnTo>
                <a:lnTo>
                  <a:pt x="343883" y="188417"/>
                </a:lnTo>
                <a:lnTo>
                  <a:pt x="336141" y="234976"/>
                </a:lnTo>
                <a:lnTo>
                  <a:pt x="319692" y="275263"/>
                </a:lnTo>
                <a:lnTo>
                  <a:pt x="295546" y="308569"/>
                </a:lnTo>
                <a:lnTo>
                  <a:pt x="264712" y="334185"/>
                </a:lnTo>
                <a:lnTo>
                  <a:pt x="228198" y="351400"/>
                </a:lnTo>
                <a:lnTo>
                  <a:pt x="187013" y="359504"/>
                </a:lnTo>
                <a:lnTo>
                  <a:pt x="172421" y="360059"/>
                </a:lnTo>
                <a:lnTo>
                  <a:pt x="157292" y="359465"/>
                </a:lnTo>
                <a:lnTo>
                  <a:pt x="114705" y="350883"/>
                </a:lnTo>
                <a:lnTo>
                  <a:pt x="77181" y="332978"/>
                </a:lnTo>
                <a:lnTo>
                  <a:pt x="45835" y="306870"/>
                </a:lnTo>
                <a:lnTo>
                  <a:pt x="21780" y="273683"/>
                </a:lnTo>
                <a:lnTo>
                  <a:pt x="6130" y="234539"/>
                </a:lnTo>
                <a:lnTo>
                  <a:pt x="0" y="190561"/>
                </a:lnTo>
                <a:lnTo>
                  <a:pt x="541" y="175147"/>
                </a:lnTo>
                <a:lnTo>
                  <a:pt x="8452" y="130941"/>
                </a:lnTo>
                <a:lnTo>
                  <a:pt x="25017" y="90888"/>
                </a:lnTo>
                <a:lnTo>
                  <a:pt x="49235" y="56411"/>
                </a:lnTo>
                <a:lnTo>
                  <a:pt x="80109" y="28931"/>
                </a:lnTo>
                <a:lnTo>
                  <a:pt x="116640" y="9867"/>
                </a:lnTo>
                <a:lnTo>
                  <a:pt x="157829" y="643"/>
                </a:lnTo>
                <a:lnTo>
                  <a:pt x="172421" y="0"/>
                </a:lnTo>
              </a:path>
            </a:pathLst>
          </a:custGeom>
          <a:ln w="12365">
            <a:solidFill>
              <a:srgbClr val="2421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766" y="3979754"/>
            <a:ext cx="209426" cy="807024"/>
          </a:xfrm>
          <a:custGeom>
            <a:avLst/>
            <a:gdLst/>
            <a:ahLst/>
            <a:cxnLst/>
            <a:rect l="l" t="t" r="r" b="b"/>
            <a:pathLst>
              <a:path w="209426" h="807024">
                <a:moveTo>
                  <a:pt x="24638" y="0"/>
                </a:moveTo>
                <a:lnTo>
                  <a:pt x="0" y="0"/>
                </a:lnTo>
                <a:lnTo>
                  <a:pt x="184787" y="807024"/>
                </a:lnTo>
                <a:lnTo>
                  <a:pt x="209426" y="807024"/>
                </a:lnTo>
                <a:lnTo>
                  <a:pt x="24638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82978" y="3979754"/>
            <a:ext cx="209426" cy="807024"/>
          </a:xfrm>
          <a:custGeom>
            <a:avLst/>
            <a:gdLst/>
            <a:ahLst/>
            <a:cxnLst/>
            <a:rect l="l" t="t" r="r" b="b"/>
            <a:pathLst>
              <a:path w="209426" h="807024">
                <a:moveTo>
                  <a:pt x="209426" y="0"/>
                </a:moveTo>
                <a:lnTo>
                  <a:pt x="184787" y="0"/>
                </a:lnTo>
                <a:lnTo>
                  <a:pt x="0" y="807024"/>
                </a:lnTo>
                <a:lnTo>
                  <a:pt x="24638" y="807024"/>
                </a:lnTo>
                <a:lnTo>
                  <a:pt x="209426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9936" y="4625378"/>
            <a:ext cx="332617" cy="173816"/>
          </a:xfrm>
          <a:custGeom>
            <a:avLst/>
            <a:gdLst/>
            <a:ahLst/>
            <a:cxnLst/>
            <a:rect l="l" t="t" r="r" b="b"/>
            <a:pathLst>
              <a:path w="332617" h="173816">
                <a:moveTo>
                  <a:pt x="24638" y="0"/>
                </a:moveTo>
                <a:lnTo>
                  <a:pt x="12319" y="0"/>
                </a:lnTo>
                <a:lnTo>
                  <a:pt x="12319" y="24831"/>
                </a:lnTo>
                <a:lnTo>
                  <a:pt x="332617" y="173816"/>
                </a:lnTo>
                <a:lnTo>
                  <a:pt x="332617" y="148985"/>
                </a:lnTo>
                <a:lnTo>
                  <a:pt x="24638" y="0"/>
                </a:lnTo>
                <a:close/>
              </a:path>
              <a:path w="332617" h="173816">
                <a:moveTo>
                  <a:pt x="12319" y="0"/>
                </a:moveTo>
                <a:lnTo>
                  <a:pt x="0" y="12415"/>
                </a:lnTo>
                <a:lnTo>
                  <a:pt x="12319" y="24831"/>
                </a:lnTo>
                <a:lnTo>
                  <a:pt x="12319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32255" y="4501219"/>
            <a:ext cx="283341" cy="148990"/>
          </a:xfrm>
          <a:custGeom>
            <a:avLst/>
            <a:gdLst/>
            <a:ahLst/>
            <a:cxnLst/>
            <a:rect l="l" t="t" r="r" b="b"/>
            <a:pathLst>
              <a:path w="283341" h="148990">
                <a:moveTo>
                  <a:pt x="258702" y="0"/>
                </a:moveTo>
                <a:lnTo>
                  <a:pt x="246383" y="0"/>
                </a:lnTo>
                <a:lnTo>
                  <a:pt x="0" y="124158"/>
                </a:lnTo>
                <a:lnTo>
                  <a:pt x="12319" y="148990"/>
                </a:lnTo>
                <a:lnTo>
                  <a:pt x="258702" y="12415"/>
                </a:lnTo>
                <a:lnTo>
                  <a:pt x="258702" y="0"/>
                </a:lnTo>
                <a:close/>
              </a:path>
              <a:path w="283341" h="148990">
                <a:moveTo>
                  <a:pt x="283341" y="0"/>
                </a:moveTo>
                <a:lnTo>
                  <a:pt x="258702" y="0"/>
                </a:lnTo>
                <a:lnTo>
                  <a:pt x="258702" y="12415"/>
                </a:lnTo>
                <a:lnTo>
                  <a:pt x="283341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9212" y="4401893"/>
            <a:ext cx="221745" cy="111742"/>
          </a:xfrm>
          <a:custGeom>
            <a:avLst/>
            <a:gdLst/>
            <a:ahLst/>
            <a:cxnLst/>
            <a:rect l="l" t="t" r="r" b="b"/>
            <a:pathLst>
              <a:path w="221745" h="111742">
                <a:moveTo>
                  <a:pt x="24638" y="0"/>
                </a:moveTo>
                <a:lnTo>
                  <a:pt x="12319" y="0"/>
                </a:lnTo>
                <a:lnTo>
                  <a:pt x="12319" y="24831"/>
                </a:lnTo>
                <a:lnTo>
                  <a:pt x="209426" y="111742"/>
                </a:lnTo>
                <a:lnTo>
                  <a:pt x="221745" y="99326"/>
                </a:lnTo>
                <a:lnTo>
                  <a:pt x="24638" y="0"/>
                </a:lnTo>
                <a:close/>
              </a:path>
              <a:path w="221745" h="111742">
                <a:moveTo>
                  <a:pt x="12319" y="0"/>
                </a:moveTo>
                <a:lnTo>
                  <a:pt x="0" y="12415"/>
                </a:lnTo>
                <a:lnTo>
                  <a:pt x="12319" y="24831"/>
                </a:lnTo>
                <a:lnTo>
                  <a:pt x="12319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81531" y="4327398"/>
            <a:ext cx="172468" cy="99326"/>
          </a:xfrm>
          <a:custGeom>
            <a:avLst/>
            <a:gdLst/>
            <a:ahLst/>
            <a:cxnLst/>
            <a:rect l="l" t="t" r="r" b="b"/>
            <a:pathLst>
              <a:path w="172468" h="99326">
                <a:moveTo>
                  <a:pt x="172468" y="0"/>
                </a:moveTo>
                <a:lnTo>
                  <a:pt x="0" y="74495"/>
                </a:lnTo>
                <a:lnTo>
                  <a:pt x="12319" y="99326"/>
                </a:lnTo>
                <a:lnTo>
                  <a:pt x="172468" y="24831"/>
                </a:lnTo>
                <a:lnTo>
                  <a:pt x="172468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8489" y="4277735"/>
            <a:ext cx="135511" cy="74495"/>
          </a:xfrm>
          <a:custGeom>
            <a:avLst/>
            <a:gdLst/>
            <a:ahLst/>
            <a:cxnLst/>
            <a:rect l="l" t="t" r="r" b="b"/>
            <a:pathLst>
              <a:path w="135511" h="74495">
                <a:moveTo>
                  <a:pt x="0" y="0"/>
                </a:moveTo>
                <a:lnTo>
                  <a:pt x="0" y="24831"/>
                </a:lnTo>
                <a:lnTo>
                  <a:pt x="135511" y="74495"/>
                </a:lnTo>
                <a:lnTo>
                  <a:pt x="135511" y="49663"/>
                </a:lnTo>
                <a:lnTo>
                  <a:pt x="0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18489" y="4240487"/>
            <a:ext cx="123191" cy="62079"/>
          </a:xfrm>
          <a:custGeom>
            <a:avLst/>
            <a:gdLst/>
            <a:ahLst/>
            <a:cxnLst/>
            <a:rect l="l" t="t" r="r" b="b"/>
            <a:pathLst>
              <a:path w="123191" h="62079">
                <a:moveTo>
                  <a:pt x="110872" y="0"/>
                </a:moveTo>
                <a:lnTo>
                  <a:pt x="0" y="37247"/>
                </a:lnTo>
                <a:lnTo>
                  <a:pt x="0" y="62079"/>
                </a:lnTo>
                <a:lnTo>
                  <a:pt x="123191" y="12415"/>
                </a:lnTo>
                <a:lnTo>
                  <a:pt x="110872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07616" y="4625378"/>
            <a:ext cx="332617" cy="173816"/>
          </a:xfrm>
          <a:custGeom>
            <a:avLst/>
            <a:gdLst/>
            <a:ahLst/>
            <a:cxnLst/>
            <a:rect l="l" t="t" r="r" b="b"/>
            <a:pathLst>
              <a:path w="332617" h="173816">
                <a:moveTo>
                  <a:pt x="320298" y="0"/>
                </a:moveTo>
                <a:lnTo>
                  <a:pt x="307979" y="0"/>
                </a:lnTo>
                <a:lnTo>
                  <a:pt x="0" y="148985"/>
                </a:lnTo>
                <a:lnTo>
                  <a:pt x="0" y="173816"/>
                </a:lnTo>
                <a:lnTo>
                  <a:pt x="320298" y="24831"/>
                </a:lnTo>
                <a:lnTo>
                  <a:pt x="320298" y="0"/>
                </a:lnTo>
                <a:close/>
              </a:path>
              <a:path w="332617" h="173816">
                <a:moveTo>
                  <a:pt x="320298" y="0"/>
                </a:moveTo>
                <a:lnTo>
                  <a:pt x="320298" y="24831"/>
                </a:lnTo>
                <a:lnTo>
                  <a:pt x="332617" y="12415"/>
                </a:lnTo>
                <a:lnTo>
                  <a:pt x="320298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44574" y="4501219"/>
            <a:ext cx="283341" cy="148990"/>
          </a:xfrm>
          <a:custGeom>
            <a:avLst/>
            <a:gdLst/>
            <a:ahLst/>
            <a:cxnLst/>
            <a:rect l="l" t="t" r="r" b="b"/>
            <a:pathLst>
              <a:path w="283341" h="148990">
                <a:moveTo>
                  <a:pt x="36957" y="0"/>
                </a:moveTo>
                <a:lnTo>
                  <a:pt x="24638" y="0"/>
                </a:lnTo>
                <a:lnTo>
                  <a:pt x="24638" y="12415"/>
                </a:lnTo>
                <a:lnTo>
                  <a:pt x="271022" y="148990"/>
                </a:lnTo>
                <a:lnTo>
                  <a:pt x="283341" y="124158"/>
                </a:lnTo>
                <a:lnTo>
                  <a:pt x="36957" y="0"/>
                </a:lnTo>
                <a:close/>
              </a:path>
              <a:path w="283341" h="148990">
                <a:moveTo>
                  <a:pt x="24638" y="0"/>
                </a:moveTo>
                <a:lnTo>
                  <a:pt x="0" y="0"/>
                </a:lnTo>
                <a:lnTo>
                  <a:pt x="24638" y="12415"/>
                </a:lnTo>
                <a:lnTo>
                  <a:pt x="24638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9212" y="4401893"/>
            <a:ext cx="221745" cy="111742"/>
          </a:xfrm>
          <a:custGeom>
            <a:avLst/>
            <a:gdLst/>
            <a:ahLst/>
            <a:cxnLst/>
            <a:rect l="l" t="t" r="r" b="b"/>
            <a:pathLst>
              <a:path w="221745" h="111742">
                <a:moveTo>
                  <a:pt x="209426" y="0"/>
                </a:moveTo>
                <a:lnTo>
                  <a:pt x="197106" y="0"/>
                </a:lnTo>
                <a:lnTo>
                  <a:pt x="0" y="99326"/>
                </a:lnTo>
                <a:lnTo>
                  <a:pt x="12319" y="111742"/>
                </a:lnTo>
                <a:lnTo>
                  <a:pt x="209426" y="24831"/>
                </a:lnTo>
                <a:lnTo>
                  <a:pt x="209426" y="0"/>
                </a:lnTo>
                <a:close/>
              </a:path>
              <a:path w="221745" h="111742">
                <a:moveTo>
                  <a:pt x="209426" y="0"/>
                </a:moveTo>
                <a:lnTo>
                  <a:pt x="209426" y="24831"/>
                </a:lnTo>
                <a:lnTo>
                  <a:pt x="221745" y="12415"/>
                </a:lnTo>
                <a:lnTo>
                  <a:pt x="209426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06170" y="4327398"/>
            <a:ext cx="172468" cy="99326"/>
          </a:xfrm>
          <a:custGeom>
            <a:avLst/>
            <a:gdLst/>
            <a:ahLst/>
            <a:cxnLst/>
            <a:rect l="l" t="t" r="r" b="b"/>
            <a:pathLst>
              <a:path w="172468" h="99326">
                <a:moveTo>
                  <a:pt x="0" y="0"/>
                </a:moveTo>
                <a:lnTo>
                  <a:pt x="0" y="24831"/>
                </a:lnTo>
                <a:lnTo>
                  <a:pt x="160149" y="99326"/>
                </a:lnTo>
                <a:lnTo>
                  <a:pt x="172468" y="74495"/>
                </a:lnTo>
                <a:lnTo>
                  <a:pt x="0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06170" y="4277735"/>
            <a:ext cx="135511" cy="74495"/>
          </a:xfrm>
          <a:custGeom>
            <a:avLst/>
            <a:gdLst/>
            <a:ahLst/>
            <a:cxnLst/>
            <a:rect l="l" t="t" r="r" b="b"/>
            <a:pathLst>
              <a:path w="135511" h="74495">
                <a:moveTo>
                  <a:pt x="135511" y="0"/>
                </a:moveTo>
                <a:lnTo>
                  <a:pt x="0" y="49663"/>
                </a:lnTo>
                <a:lnTo>
                  <a:pt x="0" y="74495"/>
                </a:lnTo>
                <a:lnTo>
                  <a:pt x="135511" y="24831"/>
                </a:lnTo>
                <a:lnTo>
                  <a:pt x="135511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18489" y="4240487"/>
            <a:ext cx="123191" cy="62079"/>
          </a:xfrm>
          <a:custGeom>
            <a:avLst/>
            <a:gdLst/>
            <a:ahLst/>
            <a:cxnLst/>
            <a:rect l="l" t="t" r="r" b="b"/>
            <a:pathLst>
              <a:path w="123191" h="62079">
                <a:moveTo>
                  <a:pt x="12319" y="0"/>
                </a:moveTo>
                <a:lnTo>
                  <a:pt x="0" y="12415"/>
                </a:lnTo>
                <a:lnTo>
                  <a:pt x="123191" y="62079"/>
                </a:lnTo>
                <a:lnTo>
                  <a:pt x="123191" y="37247"/>
                </a:lnTo>
                <a:lnTo>
                  <a:pt x="12319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96744" y="4792987"/>
            <a:ext cx="566682" cy="0"/>
          </a:xfrm>
          <a:custGeom>
            <a:avLst/>
            <a:gdLst/>
            <a:ahLst/>
            <a:cxnLst/>
            <a:rect l="l" t="t" r="r" b="b"/>
            <a:pathLst>
              <a:path w="566682">
                <a:moveTo>
                  <a:pt x="0" y="0"/>
                </a:moveTo>
                <a:lnTo>
                  <a:pt x="566682" y="0"/>
                </a:lnTo>
              </a:path>
            </a:pathLst>
          </a:custGeom>
          <a:ln w="38517">
            <a:solidFill>
              <a:srgbClr val="2421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21382" y="2195022"/>
            <a:ext cx="517405" cy="521465"/>
          </a:xfrm>
          <a:custGeom>
            <a:avLst/>
            <a:gdLst/>
            <a:ahLst/>
            <a:cxnLst/>
            <a:rect l="l" t="t" r="r" b="b"/>
            <a:pathLst>
              <a:path w="517405" h="521465">
                <a:moveTo>
                  <a:pt x="258702" y="0"/>
                </a:moveTo>
                <a:lnTo>
                  <a:pt x="215536" y="3277"/>
                </a:lnTo>
                <a:lnTo>
                  <a:pt x="175030" y="12813"/>
                </a:lnTo>
                <a:lnTo>
                  <a:pt x="137629" y="28159"/>
                </a:lnTo>
                <a:lnTo>
                  <a:pt x="103776" y="48868"/>
                </a:lnTo>
                <a:lnTo>
                  <a:pt x="73915" y="74495"/>
                </a:lnTo>
                <a:lnTo>
                  <a:pt x="48488" y="104591"/>
                </a:lnTo>
                <a:lnTo>
                  <a:pt x="27939" y="138709"/>
                </a:lnTo>
                <a:lnTo>
                  <a:pt x="12713" y="176404"/>
                </a:lnTo>
                <a:lnTo>
                  <a:pt x="3252" y="217227"/>
                </a:lnTo>
                <a:lnTo>
                  <a:pt x="0" y="260732"/>
                </a:lnTo>
                <a:lnTo>
                  <a:pt x="822" y="281111"/>
                </a:lnTo>
                <a:lnTo>
                  <a:pt x="7234" y="320975"/>
                </a:lnTo>
                <a:lnTo>
                  <a:pt x="19633" y="359089"/>
                </a:lnTo>
                <a:lnTo>
                  <a:pt x="37576" y="394781"/>
                </a:lnTo>
                <a:lnTo>
                  <a:pt x="60619" y="427382"/>
                </a:lnTo>
                <a:lnTo>
                  <a:pt x="88319" y="456221"/>
                </a:lnTo>
                <a:lnTo>
                  <a:pt x="120232" y="480627"/>
                </a:lnTo>
                <a:lnTo>
                  <a:pt x="155914" y="499931"/>
                </a:lnTo>
                <a:lnTo>
                  <a:pt x="194923" y="513461"/>
                </a:lnTo>
                <a:lnTo>
                  <a:pt x="236814" y="520547"/>
                </a:lnTo>
                <a:lnTo>
                  <a:pt x="258702" y="521465"/>
                </a:lnTo>
                <a:lnTo>
                  <a:pt x="280590" y="520547"/>
                </a:lnTo>
                <a:lnTo>
                  <a:pt x="322482" y="513461"/>
                </a:lnTo>
                <a:lnTo>
                  <a:pt x="361491" y="499931"/>
                </a:lnTo>
                <a:lnTo>
                  <a:pt x="397173" y="480627"/>
                </a:lnTo>
                <a:lnTo>
                  <a:pt x="429086" y="456221"/>
                </a:lnTo>
                <a:lnTo>
                  <a:pt x="456786" y="427382"/>
                </a:lnTo>
                <a:lnTo>
                  <a:pt x="479829" y="394781"/>
                </a:lnTo>
                <a:lnTo>
                  <a:pt x="497772" y="359089"/>
                </a:lnTo>
                <a:lnTo>
                  <a:pt x="510171" y="320975"/>
                </a:lnTo>
                <a:lnTo>
                  <a:pt x="516583" y="281111"/>
                </a:lnTo>
                <a:lnTo>
                  <a:pt x="517405" y="260732"/>
                </a:lnTo>
                <a:lnTo>
                  <a:pt x="516583" y="238672"/>
                </a:lnTo>
                <a:lnTo>
                  <a:pt x="510171" y="196452"/>
                </a:lnTo>
                <a:lnTo>
                  <a:pt x="497772" y="157137"/>
                </a:lnTo>
                <a:lnTo>
                  <a:pt x="479829" y="121175"/>
                </a:lnTo>
                <a:lnTo>
                  <a:pt x="456786" y="89012"/>
                </a:lnTo>
                <a:lnTo>
                  <a:pt x="429086" y="61095"/>
                </a:lnTo>
                <a:lnTo>
                  <a:pt x="397173" y="37871"/>
                </a:lnTo>
                <a:lnTo>
                  <a:pt x="361491" y="19787"/>
                </a:lnTo>
                <a:lnTo>
                  <a:pt x="322482" y="7291"/>
                </a:lnTo>
                <a:lnTo>
                  <a:pt x="280590" y="828"/>
                </a:lnTo>
                <a:lnTo>
                  <a:pt x="258702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21382" y="2195022"/>
            <a:ext cx="517405" cy="521465"/>
          </a:xfrm>
          <a:custGeom>
            <a:avLst/>
            <a:gdLst/>
            <a:ahLst/>
            <a:cxnLst/>
            <a:rect l="l" t="t" r="r" b="b"/>
            <a:pathLst>
              <a:path w="517405" h="521465">
                <a:moveTo>
                  <a:pt x="258702" y="0"/>
                </a:moveTo>
                <a:lnTo>
                  <a:pt x="301869" y="3277"/>
                </a:lnTo>
                <a:lnTo>
                  <a:pt x="342374" y="12813"/>
                </a:lnTo>
                <a:lnTo>
                  <a:pt x="379775" y="28159"/>
                </a:lnTo>
                <a:lnTo>
                  <a:pt x="413628" y="48868"/>
                </a:lnTo>
                <a:lnTo>
                  <a:pt x="443490" y="74495"/>
                </a:lnTo>
                <a:lnTo>
                  <a:pt x="468917" y="104591"/>
                </a:lnTo>
                <a:lnTo>
                  <a:pt x="489465" y="138709"/>
                </a:lnTo>
                <a:lnTo>
                  <a:pt x="504692" y="176404"/>
                </a:lnTo>
                <a:lnTo>
                  <a:pt x="514153" y="217227"/>
                </a:lnTo>
                <a:lnTo>
                  <a:pt x="517405" y="260732"/>
                </a:lnTo>
                <a:lnTo>
                  <a:pt x="516583" y="281111"/>
                </a:lnTo>
                <a:lnTo>
                  <a:pt x="510171" y="320975"/>
                </a:lnTo>
                <a:lnTo>
                  <a:pt x="497772" y="359089"/>
                </a:lnTo>
                <a:lnTo>
                  <a:pt x="479829" y="394781"/>
                </a:lnTo>
                <a:lnTo>
                  <a:pt x="456786" y="427382"/>
                </a:lnTo>
                <a:lnTo>
                  <a:pt x="429086" y="456221"/>
                </a:lnTo>
                <a:lnTo>
                  <a:pt x="397173" y="480627"/>
                </a:lnTo>
                <a:lnTo>
                  <a:pt x="361491" y="499931"/>
                </a:lnTo>
                <a:lnTo>
                  <a:pt x="322482" y="513461"/>
                </a:lnTo>
                <a:lnTo>
                  <a:pt x="280590" y="520547"/>
                </a:lnTo>
                <a:lnTo>
                  <a:pt x="258702" y="521465"/>
                </a:lnTo>
                <a:lnTo>
                  <a:pt x="236814" y="520547"/>
                </a:lnTo>
                <a:lnTo>
                  <a:pt x="194923" y="513461"/>
                </a:lnTo>
                <a:lnTo>
                  <a:pt x="155914" y="499931"/>
                </a:lnTo>
                <a:lnTo>
                  <a:pt x="120232" y="480627"/>
                </a:lnTo>
                <a:lnTo>
                  <a:pt x="88319" y="456221"/>
                </a:lnTo>
                <a:lnTo>
                  <a:pt x="60619" y="427382"/>
                </a:lnTo>
                <a:lnTo>
                  <a:pt x="37576" y="394781"/>
                </a:lnTo>
                <a:lnTo>
                  <a:pt x="19633" y="359089"/>
                </a:lnTo>
                <a:lnTo>
                  <a:pt x="7234" y="320975"/>
                </a:lnTo>
                <a:lnTo>
                  <a:pt x="822" y="281111"/>
                </a:lnTo>
                <a:lnTo>
                  <a:pt x="0" y="260732"/>
                </a:lnTo>
                <a:lnTo>
                  <a:pt x="822" y="238672"/>
                </a:lnTo>
                <a:lnTo>
                  <a:pt x="7234" y="196452"/>
                </a:lnTo>
                <a:lnTo>
                  <a:pt x="19633" y="157137"/>
                </a:lnTo>
                <a:lnTo>
                  <a:pt x="37576" y="121175"/>
                </a:lnTo>
                <a:lnTo>
                  <a:pt x="60619" y="89012"/>
                </a:lnTo>
                <a:lnTo>
                  <a:pt x="88319" y="61095"/>
                </a:lnTo>
                <a:lnTo>
                  <a:pt x="120232" y="37871"/>
                </a:lnTo>
                <a:lnTo>
                  <a:pt x="155914" y="19787"/>
                </a:lnTo>
                <a:lnTo>
                  <a:pt x="194923" y="7291"/>
                </a:lnTo>
                <a:lnTo>
                  <a:pt x="236814" y="828"/>
                </a:lnTo>
                <a:lnTo>
                  <a:pt x="258702" y="0"/>
                </a:lnTo>
              </a:path>
            </a:pathLst>
          </a:custGeom>
          <a:ln w="12367">
            <a:solidFill>
              <a:srgbClr val="2421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06403" y="2368843"/>
            <a:ext cx="146711" cy="161334"/>
          </a:xfrm>
          <a:custGeom>
            <a:avLst/>
            <a:gdLst/>
            <a:ahLst/>
            <a:cxnLst/>
            <a:rect l="l" t="t" r="r" b="b"/>
            <a:pathLst>
              <a:path w="146711" h="161334">
                <a:moveTo>
                  <a:pt x="73681" y="0"/>
                </a:moveTo>
                <a:lnTo>
                  <a:pt x="114805" y="11536"/>
                </a:lnTo>
                <a:lnTo>
                  <a:pt x="139444" y="42446"/>
                </a:lnTo>
                <a:lnTo>
                  <a:pt x="146711" y="71077"/>
                </a:lnTo>
                <a:lnTo>
                  <a:pt x="146102" y="87737"/>
                </a:lnTo>
                <a:lnTo>
                  <a:pt x="133567" y="129401"/>
                </a:lnTo>
                <a:lnTo>
                  <a:pt x="105113" y="155166"/>
                </a:lnTo>
                <a:lnTo>
                  <a:pt x="77389" y="161334"/>
                </a:lnTo>
                <a:lnTo>
                  <a:pt x="59812" y="159862"/>
                </a:lnTo>
                <a:lnTo>
                  <a:pt x="20922" y="140420"/>
                </a:lnTo>
                <a:lnTo>
                  <a:pt x="2026" y="106165"/>
                </a:lnTo>
                <a:lnTo>
                  <a:pt x="0" y="93170"/>
                </a:lnTo>
                <a:lnTo>
                  <a:pt x="773" y="75936"/>
                </a:lnTo>
                <a:lnTo>
                  <a:pt x="13263" y="33235"/>
                </a:lnTo>
                <a:lnTo>
                  <a:pt x="40970" y="6873"/>
                </a:lnTo>
                <a:lnTo>
                  <a:pt x="67873" y="178"/>
                </a:lnTo>
              </a:path>
            </a:pathLst>
          </a:custGeom>
          <a:ln w="12362">
            <a:solidFill>
              <a:srgbClr val="2421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07663" y="2269517"/>
            <a:ext cx="344355" cy="360059"/>
          </a:xfrm>
          <a:custGeom>
            <a:avLst/>
            <a:gdLst/>
            <a:ahLst/>
            <a:cxnLst/>
            <a:rect l="l" t="t" r="r" b="b"/>
            <a:pathLst>
              <a:path w="344355" h="360059">
                <a:moveTo>
                  <a:pt x="172421" y="0"/>
                </a:moveTo>
                <a:lnTo>
                  <a:pt x="214968" y="5622"/>
                </a:lnTo>
                <a:lnTo>
                  <a:pt x="253184" y="21481"/>
                </a:lnTo>
                <a:lnTo>
                  <a:pt x="286070" y="46066"/>
                </a:lnTo>
                <a:lnTo>
                  <a:pt x="312626" y="77866"/>
                </a:lnTo>
                <a:lnTo>
                  <a:pt x="331852" y="115367"/>
                </a:lnTo>
                <a:lnTo>
                  <a:pt x="342747" y="157059"/>
                </a:lnTo>
                <a:lnTo>
                  <a:pt x="344355" y="171627"/>
                </a:lnTo>
                <a:lnTo>
                  <a:pt x="343883" y="188417"/>
                </a:lnTo>
                <a:lnTo>
                  <a:pt x="336141" y="234976"/>
                </a:lnTo>
                <a:lnTo>
                  <a:pt x="319692" y="275263"/>
                </a:lnTo>
                <a:lnTo>
                  <a:pt x="295546" y="308569"/>
                </a:lnTo>
                <a:lnTo>
                  <a:pt x="264712" y="334185"/>
                </a:lnTo>
                <a:lnTo>
                  <a:pt x="228198" y="351400"/>
                </a:lnTo>
                <a:lnTo>
                  <a:pt x="187013" y="359504"/>
                </a:lnTo>
                <a:lnTo>
                  <a:pt x="172421" y="360059"/>
                </a:lnTo>
                <a:lnTo>
                  <a:pt x="157292" y="359465"/>
                </a:lnTo>
                <a:lnTo>
                  <a:pt x="114705" y="350883"/>
                </a:lnTo>
                <a:lnTo>
                  <a:pt x="77181" y="332978"/>
                </a:lnTo>
                <a:lnTo>
                  <a:pt x="45835" y="306870"/>
                </a:lnTo>
                <a:lnTo>
                  <a:pt x="21780" y="273683"/>
                </a:lnTo>
                <a:lnTo>
                  <a:pt x="6130" y="234539"/>
                </a:lnTo>
                <a:lnTo>
                  <a:pt x="0" y="190561"/>
                </a:lnTo>
                <a:lnTo>
                  <a:pt x="541" y="175147"/>
                </a:lnTo>
                <a:lnTo>
                  <a:pt x="8452" y="130941"/>
                </a:lnTo>
                <a:lnTo>
                  <a:pt x="25017" y="90888"/>
                </a:lnTo>
                <a:lnTo>
                  <a:pt x="49235" y="56411"/>
                </a:lnTo>
                <a:lnTo>
                  <a:pt x="80109" y="28931"/>
                </a:lnTo>
                <a:lnTo>
                  <a:pt x="116640" y="9867"/>
                </a:lnTo>
                <a:lnTo>
                  <a:pt x="157829" y="643"/>
                </a:lnTo>
                <a:lnTo>
                  <a:pt x="172421" y="0"/>
                </a:lnTo>
              </a:path>
            </a:pathLst>
          </a:custGeom>
          <a:ln w="12365">
            <a:solidFill>
              <a:srgbClr val="2421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67766" y="2455754"/>
            <a:ext cx="209426" cy="807024"/>
          </a:xfrm>
          <a:custGeom>
            <a:avLst/>
            <a:gdLst/>
            <a:ahLst/>
            <a:cxnLst/>
            <a:rect l="l" t="t" r="r" b="b"/>
            <a:pathLst>
              <a:path w="209426" h="807024">
                <a:moveTo>
                  <a:pt x="24638" y="0"/>
                </a:moveTo>
                <a:lnTo>
                  <a:pt x="0" y="0"/>
                </a:lnTo>
                <a:lnTo>
                  <a:pt x="184787" y="807024"/>
                </a:lnTo>
                <a:lnTo>
                  <a:pt x="209426" y="807024"/>
                </a:lnTo>
                <a:lnTo>
                  <a:pt x="24638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82978" y="2455754"/>
            <a:ext cx="209426" cy="807024"/>
          </a:xfrm>
          <a:custGeom>
            <a:avLst/>
            <a:gdLst/>
            <a:ahLst/>
            <a:cxnLst/>
            <a:rect l="l" t="t" r="r" b="b"/>
            <a:pathLst>
              <a:path w="209426" h="807024">
                <a:moveTo>
                  <a:pt x="209426" y="0"/>
                </a:moveTo>
                <a:lnTo>
                  <a:pt x="184787" y="0"/>
                </a:lnTo>
                <a:lnTo>
                  <a:pt x="0" y="807024"/>
                </a:lnTo>
                <a:lnTo>
                  <a:pt x="24638" y="807024"/>
                </a:lnTo>
                <a:lnTo>
                  <a:pt x="209426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19936" y="3101378"/>
            <a:ext cx="332617" cy="173816"/>
          </a:xfrm>
          <a:custGeom>
            <a:avLst/>
            <a:gdLst/>
            <a:ahLst/>
            <a:cxnLst/>
            <a:rect l="l" t="t" r="r" b="b"/>
            <a:pathLst>
              <a:path w="332617" h="173816">
                <a:moveTo>
                  <a:pt x="24638" y="0"/>
                </a:moveTo>
                <a:lnTo>
                  <a:pt x="12319" y="0"/>
                </a:lnTo>
                <a:lnTo>
                  <a:pt x="12319" y="24831"/>
                </a:lnTo>
                <a:lnTo>
                  <a:pt x="332617" y="173816"/>
                </a:lnTo>
                <a:lnTo>
                  <a:pt x="332617" y="148985"/>
                </a:lnTo>
                <a:lnTo>
                  <a:pt x="24638" y="0"/>
                </a:lnTo>
                <a:close/>
              </a:path>
              <a:path w="332617" h="173816">
                <a:moveTo>
                  <a:pt x="12319" y="0"/>
                </a:moveTo>
                <a:lnTo>
                  <a:pt x="0" y="12415"/>
                </a:lnTo>
                <a:lnTo>
                  <a:pt x="12319" y="24831"/>
                </a:lnTo>
                <a:lnTo>
                  <a:pt x="12319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32255" y="2977220"/>
            <a:ext cx="283341" cy="148990"/>
          </a:xfrm>
          <a:custGeom>
            <a:avLst/>
            <a:gdLst/>
            <a:ahLst/>
            <a:cxnLst/>
            <a:rect l="l" t="t" r="r" b="b"/>
            <a:pathLst>
              <a:path w="283341" h="148990">
                <a:moveTo>
                  <a:pt x="258702" y="0"/>
                </a:moveTo>
                <a:lnTo>
                  <a:pt x="246383" y="0"/>
                </a:lnTo>
                <a:lnTo>
                  <a:pt x="0" y="124158"/>
                </a:lnTo>
                <a:lnTo>
                  <a:pt x="12319" y="148990"/>
                </a:lnTo>
                <a:lnTo>
                  <a:pt x="258702" y="12415"/>
                </a:lnTo>
                <a:lnTo>
                  <a:pt x="258702" y="0"/>
                </a:lnTo>
                <a:close/>
              </a:path>
              <a:path w="283341" h="148990">
                <a:moveTo>
                  <a:pt x="283341" y="0"/>
                </a:moveTo>
                <a:lnTo>
                  <a:pt x="258702" y="0"/>
                </a:lnTo>
                <a:lnTo>
                  <a:pt x="258702" y="12415"/>
                </a:lnTo>
                <a:lnTo>
                  <a:pt x="283341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69212" y="2877893"/>
            <a:ext cx="221745" cy="111742"/>
          </a:xfrm>
          <a:custGeom>
            <a:avLst/>
            <a:gdLst/>
            <a:ahLst/>
            <a:cxnLst/>
            <a:rect l="l" t="t" r="r" b="b"/>
            <a:pathLst>
              <a:path w="221745" h="111742">
                <a:moveTo>
                  <a:pt x="24638" y="0"/>
                </a:moveTo>
                <a:lnTo>
                  <a:pt x="12319" y="0"/>
                </a:lnTo>
                <a:lnTo>
                  <a:pt x="12319" y="24831"/>
                </a:lnTo>
                <a:lnTo>
                  <a:pt x="209426" y="111742"/>
                </a:lnTo>
                <a:lnTo>
                  <a:pt x="221745" y="99326"/>
                </a:lnTo>
                <a:lnTo>
                  <a:pt x="24638" y="0"/>
                </a:lnTo>
                <a:close/>
              </a:path>
              <a:path w="221745" h="111742">
                <a:moveTo>
                  <a:pt x="12319" y="0"/>
                </a:moveTo>
                <a:lnTo>
                  <a:pt x="0" y="12415"/>
                </a:lnTo>
                <a:lnTo>
                  <a:pt x="12319" y="24831"/>
                </a:lnTo>
                <a:lnTo>
                  <a:pt x="12319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81531" y="2803398"/>
            <a:ext cx="172468" cy="99326"/>
          </a:xfrm>
          <a:custGeom>
            <a:avLst/>
            <a:gdLst/>
            <a:ahLst/>
            <a:cxnLst/>
            <a:rect l="l" t="t" r="r" b="b"/>
            <a:pathLst>
              <a:path w="172468" h="99326">
                <a:moveTo>
                  <a:pt x="172468" y="0"/>
                </a:moveTo>
                <a:lnTo>
                  <a:pt x="0" y="74495"/>
                </a:lnTo>
                <a:lnTo>
                  <a:pt x="12319" y="99326"/>
                </a:lnTo>
                <a:lnTo>
                  <a:pt x="172468" y="24831"/>
                </a:lnTo>
                <a:lnTo>
                  <a:pt x="172468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18489" y="2753735"/>
            <a:ext cx="135511" cy="74495"/>
          </a:xfrm>
          <a:custGeom>
            <a:avLst/>
            <a:gdLst/>
            <a:ahLst/>
            <a:cxnLst/>
            <a:rect l="l" t="t" r="r" b="b"/>
            <a:pathLst>
              <a:path w="135511" h="74495">
                <a:moveTo>
                  <a:pt x="0" y="0"/>
                </a:moveTo>
                <a:lnTo>
                  <a:pt x="0" y="24831"/>
                </a:lnTo>
                <a:lnTo>
                  <a:pt x="135511" y="74495"/>
                </a:lnTo>
                <a:lnTo>
                  <a:pt x="135511" y="49663"/>
                </a:lnTo>
                <a:lnTo>
                  <a:pt x="0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18489" y="2716487"/>
            <a:ext cx="123191" cy="62079"/>
          </a:xfrm>
          <a:custGeom>
            <a:avLst/>
            <a:gdLst/>
            <a:ahLst/>
            <a:cxnLst/>
            <a:rect l="l" t="t" r="r" b="b"/>
            <a:pathLst>
              <a:path w="123191" h="62079">
                <a:moveTo>
                  <a:pt x="110872" y="0"/>
                </a:moveTo>
                <a:lnTo>
                  <a:pt x="0" y="37247"/>
                </a:lnTo>
                <a:lnTo>
                  <a:pt x="0" y="62079"/>
                </a:lnTo>
                <a:lnTo>
                  <a:pt x="123191" y="12415"/>
                </a:lnTo>
                <a:lnTo>
                  <a:pt x="110872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07616" y="3101378"/>
            <a:ext cx="332617" cy="173816"/>
          </a:xfrm>
          <a:custGeom>
            <a:avLst/>
            <a:gdLst/>
            <a:ahLst/>
            <a:cxnLst/>
            <a:rect l="l" t="t" r="r" b="b"/>
            <a:pathLst>
              <a:path w="332617" h="173816">
                <a:moveTo>
                  <a:pt x="320298" y="0"/>
                </a:moveTo>
                <a:lnTo>
                  <a:pt x="307979" y="0"/>
                </a:lnTo>
                <a:lnTo>
                  <a:pt x="0" y="148985"/>
                </a:lnTo>
                <a:lnTo>
                  <a:pt x="0" y="173816"/>
                </a:lnTo>
                <a:lnTo>
                  <a:pt x="320298" y="24831"/>
                </a:lnTo>
                <a:lnTo>
                  <a:pt x="320298" y="0"/>
                </a:lnTo>
                <a:close/>
              </a:path>
              <a:path w="332617" h="173816">
                <a:moveTo>
                  <a:pt x="320298" y="0"/>
                </a:moveTo>
                <a:lnTo>
                  <a:pt x="320298" y="24831"/>
                </a:lnTo>
                <a:lnTo>
                  <a:pt x="332617" y="12415"/>
                </a:lnTo>
                <a:lnTo>
                  <a:pt x="320298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44574" y="2977220"/>
            <a:ext cx="283341" cy="148990"/>
          </a:xfrm>
          <a:custGeom>
            <a:avLst/>
            <a:gdLst/>
            <a:ahLst/>
            <a:cxnLst/>
            <a:rect l="l" t="t" r="r" b="b"/>
            <a:pathLst>
              <a:path w="283341" h="148990">
                <a:moveTo>
                  <a:pt x="36957" y="0"/>
                </a:moveTo>
                <a:lnTo>
                  <a:pt x="24638" y="0"/>
                </a:lnTo>
                <a:lnTo>
                  <a:pt x="24638" y="12415"/>
                </a:lnTo>
                <a:lnTo>
                  <a:pt x="271022" y="148990"/>
                </a:lnTo>
                <a:lnTo>
                  <a:pt x="283341" y="124158"/>
                </a:lnTo>
                <a:lnTo>
                  <a:pt x="36957" y="0"/>
                </a:lnTo>
                <a:close/>
              </a:path>
              <a:path w="283341" h="148990">
                <a:moveTo>
                  <a:pt x="24638" y="0"/>
                </a:moveTo>
                <a:lnTo>
                  <a:pt x="0" y="0"/>
                </a:lnTo>
                <a:lnTo>
                  <a:pt x="24638" y="12415"/>
                </a:lnTo>
                <a:lnTo>
                  <a:pt x="24638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69212" y="2877893"/>
            <a:ext cx="221745" cy="111742"/>
          </a:xfrm>
          <a:custGeom>
            <a:avLst/>
            <a:gdLst/>
            <a:ahLst/>
            <a:cxnLst/>
            <a:rect l="l" t="t" r="r" b="b"/>
            <a:pathLst>
              <a:path w="221745" h="111742">
                <a:moveTo>
                  <a:pt x="209426" y="0"/>
                </a:moveTo>
                <a:lnTo>
                  <a:pt x="197106" y="0"/>
                </a:lnTo>
                <a:lnTo>
                  <a:pt x="0" y="99326"/>
                </a:lnTo>
                <a:lnTo>
                  <a:pt x="12319" y="111742"/>
                </a:lnTo>
                <a:lnTo>
                  <a:pt x="209426" y="24831"/>
                </a:lnTo>
                <a:lnTo>
                  <a:pt x="209426" y="0"/>
                </a:lnTo>
                <a:close/>
              </a:path>
              <a:path w="221745" h="111742">
                <a:moveTo>
                  <a:pt x="209426" y="0"/>
                </a:moveTo>
                <a:lnTo>
                  <a:pt x="209426" y="24831"/>
                </a:lnTo>
                <a:lnTo>
                  <a:pt x="221745" y="12415"/>
                </a:lnTo>
                <a:lnTo>
                  <a:pt x="209426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06170" y="2803398"/>
            <a:ext cx="172468" cy="99326"/>
          </a:xfrm>
          <a:custGeom>
            <a:avLst/>
            <a:gdLst/>
            <a:ahLst/>
            <a:cxnLst/>
            <a:rect l="l" t="t" r="r" b="b"/>
            <a:pathLst>
              <a:path w="172468" h="99326">
                <a:moveTo>
                  <a:pt x="0" y="0"/>
                </a:moveTo>
                <a:lnTo>
                  <a:pt x="0" y="24831"/>
                </a:lnTo>
                <a:lnTo>
                  <a:pt x="160149" y="99326"/>
                </a:lnTo>
                <a:lnTo>
                  <a:pt x="172468" y="74495"/>
                </a:lnTo>
                <a:lnTo>
                  <a:pt x="0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06170" y="2753735"/>
            <a:ext cx="135511" cy="74495"/>
          </a:xfrm>
          <a:custGeom>
            <a:avLst/>
            <a:gdLst/>
            <a:ahLst/>
            <a:cxnLst/>
            <a:rect l="l" t="t" r="r" b="b"/>
            <a:pathLst>
              <a:path w="135511" h="74495">
                <a:moveTo>
                  <a:pt x="135511" y="0"/>
                </a:moveTo>
                <a:lnTo>
                  <a:pt x="0" y="49663"/>
                </a:lnTo>
                <a:lnTo>
                  <a:pt x="0" y="74495"/>
                </a:lnTo>
                <a:lnTo>
                  <a:pt x="135511" y="24831"/>
                </a:lnTo>
                <a:lnTo>
                  <a:pt x="135511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18489" y="2716487"/>
            <a:ext cx="123191" cy="62079"/>
          </a:xfrm>
          <a:custGeom>
            <a:avLst/>
            <a:gdLst/>
            <a:ahLst/>
            <a:cxnLst/>
            <a:rect l="l" t="t" r="r" b="b"/>
            <a:pathLst>
              <a:path w="123191" h="62079">
                <a:moveTo>
                  <a:pt x="12319" y="0"/>
                </a:moveTo>
                <a:lnTo>
                  <a:pt x="0" y="12415"/>
                </a:lnTo>
                <a:lnTo>
                  <a:pt x="123191" y="62079"/>
                </a:lnTo>
                <a:lnTo>
                  <a:pt x="123191" y="37247"/>
                </a:lnTo>
                <a:lnTo>
                  <a:pt x="12319" y="0"/>
                </a:lnTo>
                <a:close/>
              </a:path>
            </a:pathLst>
          </a:custGeom>
          <a:solidFill>
            <a:srgbClr val="2421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96744" y="3268987"/>
            <a:ext cx="566682" cy="0"/>
          </a:xfrm>
          <a:custGeom>
            <a:avLst/>
            <a:gdLst/>
            <a:ahLst/>
            <a:cxnLst/>
            <a:rect l="l" t="t" r="r" b="b"/>
            <a:pathLst>
              <a:path w="566682">
                <a:moveTo>
                  <a:pt x="0" y="0"/>
                </a:moveTo>
                <a:lnTo>
                  <a:pt x="566682" y="0"/>
                </a:lnTo>
              </a:path>
            </a:pathLst>
          </a:custGeom>
          <a:ln w="38517">
            <a:solidFill>
              <a:srgbClr val="24211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704335" y="3201034"/>
            <a:ext cx="5080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BSC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33066" y="3353434"/>
            <a:ext cx="4826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BTS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33066" y="4877689"/>
            <a:ext cx="4826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BTS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1594" y="3368400"/>
            <a:ext cx="801370" cy="834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50165">
              <a:lnSpc>
                <a:spcPct val="150100"/>
              </a:lnSpc>
            </a:pPr>
            <a:r>
              <a:rPr sz="1800" b="1" dirty="0">
                <a:latin typeface="Arial"/>
                <a:cs typeface="Arial"/>
              </a:rPr>
              <a:t>Mo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spc="0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spc="0" dirty="0">
                <a:latin typeface="Arial"/>
                <a:cs typeface="Arial"/>
              </a:rPr>
              <a:t>e Station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65625" y="4227576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19812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17825" y="331317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533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41625" y="4303776"/>
            <a:ext cx="609600" cy="38100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609600" y="0"/>
                </a:moveTo>
                <a:lnTo>
                  <a:pt x="0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74825" y="2932048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53340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51025" y="2551048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53340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51025" y="2932176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228600"/>
                </a:moveTo>
                <a:lnTo>
                  <a:pt x="457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32025" y="2093848"/>
            <a:ext cx="2209800" cy="3124200"/>
          </a:xfrm>
          <a:custGeom>
            <a:avLst/>
            <a:gdLst/>
            <a:ahLst/>
            <a:cxnLst/>
            <a:rect l="l" t="t" r="r" b="b"/>
            <a:pathLst>
              <a:path w="2209800" h="3124200">
                <a:moveTo>
                  <a:pt x="0" y="3124200"/>
                </a:moveTo>
                <a:lnTo>
                  <a:pt x="2209800" y="3124200"/>
                </a:lnTo>
                <a:lnTo>
                  <a:pt x="22098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ln w="12700">
            <a:solidFill>
              <a:srgbClr val="00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007870" y="1525270"/>
            <a:ext cx="2389505" cy="4972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65" dirty="0">
                <a:solidFill>
                  <a:srgbClr val="00CC99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00CC99"/>
                </a:solidFill>
                <a:latin typeface="Arial"/>
                <a:cs typeface="Arial"/>
              </a:rPr>
              <a:t>ccess</a:t>
            </a:r>
            <a:r>
              <a:rPr sz="1600" b="1" spc="45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CC99"/>
                </a:solidFill>
                <a:latin typeface="Arial"/>
                <a:cs typeface="Arial"/>
              </a:rPr>
              <a:t>Net</a:t>
            </a:r>
            <a:r>
              <a:rPr sz="1600" b="1" spc="20" dirty="0">
                <a:solidFill>
                  <a:srgbClr val="00CC99"/>
                </a:solidFill>
                <a:latin typeface="Arial"/>
                <a:cs typeface="Arial"/>
              </a:rPr>
              <a:t>w</a:t>
            </a:r>
            <a:r>
              <a:rPr sz="1600" b="1" spc="-10" dirty="0">
                <a:solidFill>
                  <a:srgbClr val="00CC99"/>
                </a:solidFill>
                <a:latin typeface="Arial"/>
                <a:cs typeface="Arial"/>
              </a:rPr>
              <a:t>ork: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b="1" spc="-10" dirty="0">
                <a:solidFill>
                  <a:srgbClr val="00CC99"/>
                </a:solidFill>
                <a:latin typeface="Arial"/>
                <a:cs typeface="Arial"/>
              </a:rPr>
              <a:t>Base</a:t>
            </a:r>
            <a:r>
              <a:rPr sz="1600" b="1" spc="-5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CC99"/>
                </a:solidFill>
                <a:latin typeface="Arial"/>
                <a:cs typeface="Arial"/>
              </a:rPr>
              <a:t>Sta</a:t>
            </a:r>
            <a:r>
              <a:rPr sz="1600" b="1" spc="-20" dirty="0">
                <a:solidFill>
                  <a:srgbClr val="00CC99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00CC99"/>
                </a:solidFill>
                <a:latin typeface="Arial"/>
                <a:cs typeface="Arial"/>
              </a:rPr>
              <a:t>ion</a:t>
            </a:r>
            <a:r>
              <a:rPr sz="1600" b="1" spc="25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CC99"/>
                </a:solidFill>
                <a:latin typeface="Arial"/>
                <a:cs typeface="Arial"/>
              </a:rPr>
              <a:t>Subs</a:t>
            </a:r>
            <a:r>
              <a:rPr sz="1600" b="1" spc="-50" dirty="0">
                <a:solidFill>
                  <a:srgbClr val="00CC99"/>
                </a:solidFill>
                <a:latin typeface="Arial"/>
                <a:cs typeface="Arial"/>
              </a:rPr>
              <a:t>y</a:t>
            </a:r>
            <a:r>
              <a:rPr sz="1600" b="1" spc="-10" dirty="0">
                <a:solidFill>
                  <a:srgbClr val="00CC99"/>
                </a:solidFill>
                <a:latin typeface="Arial"/>
                <a:cs typeface="Arial"/>
              </a:rPr>
              <a:t>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64322" y="3925871"/>
            <a:ext cx="965716" cy="5774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935982" y="2210053"/>
            <a:ext cx="4953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HLR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938773" y="2210053"/>
            <a:ext cx="13976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003300" algn="l"/>
              </a:tabLst>
            </a:pPr>
            <a:r>
              <a:rPr sz="1800" b="1" dirty="0">
                <a:latin typeface="Arial"/>
                <a:cs typeface="Arial"/>
              </a:rPr>
              <a:t>VLR	EIR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762113" y="2210053"/>
            <a:ext cx="49022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50" dirty="0">
                <a:latin typeface="Arial"/>
                <a:cs typeface="Arial"/>
              </a:rPr>
              <a:t>A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spc="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583682" y="3887089"/>
            <a:ext cx="534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MSC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63155" y="4039489"/>
            <a:ext cx="63627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PSTN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575425" y="3160776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70625" y="3846576"/>
            <a:ext cx="627062" cy="1274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99025" y="2093848"/>
            <a:ext cx="3429000" cy="3124200"/>
          </a:xfrm>
          <a:custGeom>
            <a:avLst/>
            <a:gdLst/>
            <a:ahLst/>
            <a:cxnLst/>
            <a:rect l="l" t="t" r="r" b="b"/>
            <a:pathLst>
              <a:path w="3429000" h="3124200">
                <a:moveTo>
                  <a:pt x="0" y="3124200"/>
                </a:moveTo>
                <a:lnTo>
                  <a:pt x="3429000" y="3124200"/>
                </a:lnTo>
                <a:lnTo>
                  <a:pt x="34290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ln w="12700">
            <a:solidFill>
              <a:srgbClr val="B1B1B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703070" y="5786323"/>
            <a:ext cx="51752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Um</a:t>
            </a:r>
            <a:endParaRPr sz="2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026004" y="5786323"/>
            <a:ext cx="685800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b</a:t>
            </a:r>
            <a:r>
              <a:rPr sz="2400" b="1" spc="0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517966" y="5786323"/>
            <a:ext cx="24574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222625" y="2322448"/>
            <a:ext cx="0" cy="3429063"/>
          </a:xfrm>
          <a:custGeom>
            <a:avLst/>
            <a:gdLst/>
            <a:ahLst/>
            <a:cxnLst/>
            <a:rect l="l" t="t" r="r" b="b"/>
            <a:pathLst>
              <a:path h="3429063">
                <a:moveTo>
                  <a:pt x="0" y="0"/>
                </a:moveTo>
                <a:lnTo>
                  <a:pt x="0" y="3429063"/>
                </a:lnTo>
              </a:path>
            </a:pathLst>
          </a:custGeom>
          <a:ln w="12700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670425" y="2322448"/>
            <a:ext cx="0" cy="3429063"/>
          </a:xfrm>
          <a:custGeom>
            <a:avLst/>
            <a:gdLst/>
            <a:ahLst/>
            <a:cxnLst/>
            <a:rect l="l" t="t" r="r" b="b"/>
            <a:pathLst>
              <a:path h="3429063">
                <a:moveTo>
                  <a:pt x="0" y="0"/>
                </a:moveTo>
                <a:lnTo>
                  <a:pt x="0" y="3429063"/>
                </a:lnTo>
              </a:path>
            </a:pathLst>
          </a:custGeom>
          <a:ln w="12700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27225" y="2322448"/>
            <a:ext cx="0" cy="3429063"/>
          </a:xfrm>
          <a:custGeom>
            <a:avLst/>
            <a:gdLst/>
            <a:ahLst/>
            <a:cxnLst/>
            <a:rect l="l" t="t" r="r" b="b"/>
            <a:pathLst>
              <a:path h="3429063">
                <a:moveTo>
                  <a:pt x="0" y="0"/>
                </a:moveTo>
                <a:lnTo>
                  <a:pt x="0" y="3429063"/>
                </a:lnTo>
              </a:path>
            </a:pathLst>
          </a:custGeom>
          <a:ln w="12700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123559" y="1534414"/>
            <a:ext cx="1666239" cy="487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1910"/>
              </a:lnSpc>
            </a:pPr>
            <a:r>
              <a:rPr sz="1600" b="1" spc="-10" dirty="0">
                <a:solidFill>
                  <a:srgbClr val="B1B1B1"/>
                </a:solidFill>
                <a:latin typeface="Arial"/>
                <a:cs typeface="Arial"/>
              </a:rPr>
              <a:t>Core</a:t>
            </a:r>
            <a:r>
              <a:rPr sz="1600" b="1" spc="10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B1B1B1"/>
                </a:solidFill>
                <a:latin typeface="Arial"/>
                <a:cs typeface="Arial"/>
              </a:rPr>
              <a:t>Net</a:t>
            </a:r>
            <a:r>
              <a:rPr sz="1600" b="1" spc="20" dirty="0">
                <a:solidFill>
                  <a:srgbClr val="B1B1B1"/>
                </a:solidFill>
                <a:latin typeface="Arial"/>
                <a:cs typeface="Arial"/>
              </a:rPr>
              <a:t>w</a:t>
            </a:r>
            <a:r>
              <a:rPr sz="1600" b="1" spc="-10" dirty="0">
                <a:solidFill>
                  <a:srgbClr val="B1B1B1"/>
                </a:solidFill>
                <a:latin typeface="Arial"/>
                <a:cs typeface="Arial"/>
              </a:rPr>
              <a:t>ork:</a:t>
            </a:r>
            <a:r>
              <a:rPr sz="1600" b="1" spc="-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B1B1B1"/>
                </a:solidFill>
                <a:latin typeface="Arial"/>
                <a:cs typeface="Arial"/>
              </a:rPr>
              <a:t>G</a:t>
            </a:r>
            <a:r>
              <a:rPr sz="1600" b="1" spc="-15" dirty="0">
                <a:solidFill>
                  <a:srgbClr val="B1B1B1"/>
                </a:solidFill>
                <a:latin typeface="Arial"/>
                <a:cs typeface="Arial"/>
              </a:rPr>
              <a:t>SM</a:t>
            </a:r>
            <a:r>
              <a:rPr sz="1600" b="1" spc="2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B1B1B1"/>
                </a:solidFill>
                <a:latin typeface="Arial"/>
                <a:cs typeface="Arial"/>
              </a:rPr>
              <a:t>CS</a:t>
            </a:r>
            <a:r>
              <a:rPr sz="1600" b="1" spc="-5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B1B1B1"/>
                </a:solidFill>
                <a:latin typeface="Arial"/>
                <a:cs typeface="Arial"/>
              </a:rPr>
              <a:t>net</a:t>
            </a:r>
            <a:r>
              <a:rPr sz="1600" b="1" spc="20" dirty="0">
                <a:solidFill>
                  <a:srgbClr val="B1B1B1"/>
                </a:solidFill>
                <a:latin typeface="Arial"/>
                <a:cs typeface="Arial"/>
              </a:rPr>
              <a:t>w</a:t>
            </a:r>
            <a:r>
              <a:rPr sz="1600" b="1" spc="-10" dirty="0">
                <a:solidFill>
                  <a:srgbClr val="B1B1B1"/>
                </a:solidFill>
                <a:latin typeface="Arial"/>
                <a:cs typeface="Arial"/>
              </a:rPr>
              <a:t>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422901" y="1945813"/>
            <a:ext cx="1674844" cy="3579142"/>
          </a:xfrm>
          <a:custGeom>
            <a:avLst/>
            <a:gdLst/>
            <a:ahLst/>
            <a:cxnLst/>
            <a:rect l="l" t="t" r="r" b="b"/>
            <a:pathLst>
              <a:path w="1674844" h="3579142">
                <a:moveTo>
                  <a:pt x="108202" y="1958420"/>
                </a:moveTo>
                <a:lnTo>
                  <a:pt x="76784" y="1811735"/>
                </a:lnTo>
                <a:lnTo>
                  <a:pt x="50829" y="1667213"/>
                </a:lnTo>
                <a:lnTo>
                  <a:pt x="30254" y="1525356"/>
                </a:lnTo>
                <a:lnTo>
                  <a:pt x="14979" y="1386666"/>
                </a:lnTo>
                <a:lnTo>
                  <a:pt x="4921" y="1251646"/>
                </a:lnTo>
                <a:lnTo>
                  <a:pt x="0" y="1120796"/>
                </a:lnTo>
                <a:lnTo>
                  <a:pt x="133" y="994619"/>
                </a:lnTo>
                <a:lnTo>
                  <a:pt x="5240" y="873617"/>
                </a:lnTo>
                <a:lnTo>
                  <a:pt x="15239" y="758292"/>
                </a:lnTo>
                <a:lnTo>
                  <a:pt x="30049" y="649146"/>
                </a:lnTo>
                <a:lnTo>
                  <a:pt x="49588" y="546680"/>
                </a:lnTo>
                <a:lnTo>
                  <a:pt x="73774" y="451398"/>
                </a:lnTo>
                <a:lnTo>
                  <a:pt x="102527" y="363800"/>
                </a:lnTo>
                <a:lnTo>
                  <a:pt x="135765" y="284389"/>
                </a:lnTo>
                <a:lnTo>
                  <a:pt x="173406" y="213667"/>
                </a:lnTo>
                <a:lnTo>
                  <a:pt x="215369" y="152135"/>
                </a:lnTo>
                <a:lnTo>
                  <a:pt x="261573" y="100296"/>
                </a:lnTo>
                <a:lnTo>
                  <a:pt x="311936" y="58652"/>
                </a:lnTo>
                <a:lnTo>
                  <a:pt x="366376" y="27704"/>
                </a:lnTo>
                <a:lnTo>
                  <a:pt x="424813" y="7954"/>
                </a:lnTo>
                <a:lnTo>
                  <a:pt x="485985" y="0"/>
                </a:lnTo>
                <a:lnTo>
                  <a:pt x="548490" y="3861"/>
                </a:lnTo>
                <a:lnTo>
                  <a:pt x="612034" y="19125"/>
                </a:lnTo>
                <a:lnTo>
                  <a:pt x="676324" y="45375"/>
                </a:lnTo>
                <a:lnTo>
                  <a:pt x="741066" y="82196"/>
                </a:lnTo>
                <a:lnTo>
                  <a:pt x="805967" y="129173"/>
                </a:lnTo>
                <a:lnTo>
                  <a:pt x="870731" y="185891"/>
                </a:lnTo>
                <a:lnTo>
                  <a:pt x="935066" y="251935"/>
                </a:lnTo>
                <a:lnTo>
                  <a:pt x="998678" y="326889"/>
                </a:lnTo>
                <a:lnTo>
                  <a:pt x="1061273" y="410338"/>
                </a:lnTo>
                <a:lnTo>
                  <a:pt x="1122558" y="501867"/>
                </a:lnTo>
                <a:lnTo>
                  <a:pt x="1182238" y="601062"/>
                </a:lnTo>
                <a:lnTo>
                  <a:pt x="1240019" y="707506"/>
                </a:lnTo>
                <a:lnTo>
                  <a:pt x="1295609" y="820784"/>
                </a:lnTo>
                <a:lnTo>
                  <a:pt x="1348714" y="940482"/>
                </a:lnTo>
                <a:lnTo>
                  <a:pt x="1399039" y="1066183"/>
                </a:lnTo>
                <a:lnTo>
                  <a:pt x="1446291" y="1197474"/>
                </a:lnTo>
                <a:lnTo>
                  <a:pt x="1490175" y="1333938"/>
                </a:lnTo>
                <a:lnTo>
                  <a:pt x="1530400" y="1475161"/>
                </a:lnTo>
                <a:lnTo>
                  <a:pt x="1566670" y="1620727"/>
                </a:lnTo>
                <a:lnTo>
                  <a:pt x="1598086" y="1767413"/>
                </a:lnTo>
                <a:lnTo>
                  <a:pt x="1624039" y="1911935"/>
                </a:lnTo>
                <a:lnTo>
                  <a:pt x="1644609" y="2053792"/>
                </a:lnTo>
                <a:lnTo>
                  <a:pt x="1659879" y="2192481"/>
                </a:lnTo>
                <a:lnTo>
                  <a:pt x="1669931" y="2327502"/>
                </a:lnTo>
                <a:lnTo>
                  <a:pt x="1674844" y="2458352"/>
                </a:lnTo>
                <a:lnTo>
                  <a:pt x="1674702" y="2584529"/>
                </a:lnTo>
                <a:lnTo>
                  <a:pt x="1669586" y="2705531"/>
                </a:lnTo>
                <a:lnTo>
                  <a:pt x="1659578" y="2820856"/>
                </a:lnTo>
                <a:lnTo>
                  <a:pt x="1644759" y="2930002"/>
                </a:lnTo>
                <a:lnTo>
                  <a:pt x="1625210" y="3032468"/>
                </a:lnTo>
                <a:lnTo>
                  <a:pt x="1601014" y="3127750"/>
                </a:lnTo>
                <a:lnTo>
                  <a:pt x="1572253" y="3215348"/>
                </a:lnTo>
                <a:lnTo>
                  <a:pt x="1539007" y="3294759"/>
                </a:lnTo>
                <a:lnTo>
                  <a:pt x="1501358" y="3365481"/>
                </a:lnTo>
                <a:lnTo>
                  <a:pt x="1459388" y="3427013"/>
                </a:lnTo>
                <a:lnTo>
                  <a:pt x="1413179" y="3478852"/>
                </a:lnTo>
                <a:lnTo>
                  <a:pt x="1362812" y="3520496"/>
                </a:lnTo>
                <a:lnTo>
                  <a:pt x="1308369" y="3551444"/>
                </a:lnTo>
                <a:lnTo>
                  <a:pt x="1249932" y="3571193"/>
                </a:lnTo>
                <a:lnTo>
                  <a:pt x="1188760" y="3579142"/>
                </a:lnTo>
                <a:lnTo>
                  <a:pt x="1126255" y="3575274"/>
                </a:lnTo>
                <a:lnTo>
                  <a:pt x="1062710" y="3560007"/>
                </a:lnTo>
                <a:lnTo>
                  <a:pt x="998421" y="3533754"/>
                </a:lnTo>
                <a:lnTo>
                  <a:pt x="933680" y="3496931"/>
                </a:lnTo>
                <a:lnTo>
                  <a:pt x="868781" y="3449952"/>
                </a:lnTo>
                <a:lnTo>
                  <a:pt x="804019" y="3393234"/>
                </a:lnTo>
                <a:lnTo>
                  <a:pt x="739686" y="3327191"/>
                </a:lnTo>
                <a:lnTo>
                  <a:pt x="676078" y="3252238"/>
                </a:lnTo>
                <a:lnTo>
                  <a:pt x="613487" y="3168791"/>
                </a:lnTo>
                <a:lnTo>
                  <a:pt x="552208" y="3077263"/>
                </a:lnTo>
                <a:lnTo>
                  <a:pt x="492534" y="2978072"/>
                </a:lnTo>
                <a:lnTo>
                  <a:pt x="434760" y="2871630"/>
                </a:lnTo>
                <a:lnTo>
                  <a:pt x="379178" y="2758354"/>
                </a:lnTo>
                <a:lnTo>
                  <a:pt x="326084" y="2638659"/>
                </a:lnTo>
                <a:lnTo>
                  <a:pt x="275770" y="2512960"/>
                </a:lnTo>
                <a:lnTo>
                  <a:pt x="228532" y="2381671"/>
                </a:lnTo>
                <a:lnTo>
                  <a:pt x="184661" y="2245208"/>
                </a:lnTo>
                <a:lnTo>
                  <a:pt x="144453" y="2103986"/>
                </a:lnTo>
                <a:lnTo>
                  <a:pt x="108202" y="1958420"/>
                </a:lnTo>
                <a:close/>
              </a:path>
            </a:pathLst>
          </a:custGeom>
          <a:ln w="38100">
            <a:solidFill>
              <a:srgbClr val="00CC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47025" y="2855848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03825" y="3160776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32625" y="2855848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18225" y="2855848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03825" y="2855848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127625" y="2474848"/>
            <a:ext cx="230187" cy="46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42025" y="2474848"/>
            <a:ext cx="230187" cy="46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956425" y="2474848"/>
            <a:ext cx="230187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4625" y="2474848"/>
            <a:ext cx="230187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97397" y="3239904"/>
            <a:ext cx="891187" cy="5327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6346063" y="3353434"/>
            <a:ext cx="457834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SS</a:t>
            </a:r>
            <a:r>
              <a:rPr sz="1800" b="1" spc="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234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629405" y="6518350"/>
            <a:ext cx="173228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-45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1,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865757" y="742441"/>
            <a:ext cx="541020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811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GSM	Netw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o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rk</a:t>
            </a:r>
            <a:r>
              <a:rPr sz="3600" spc="-22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Architecture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749" y="742441"/>
            <a:ext cx="630047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927100" algn="l"/>
                <a:tab pos="3441065" algn="l"/>
                <a:tab pos="460946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Key	Elements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in	GSM	N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e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twork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538287"/>
            <a:ext cx="76200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235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9405" y="6518350"/>
            <a:ext cx="173228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-45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1,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1038" y="742441"/>
            <a:ext cx="320167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1811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GSM	Interfaces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236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9405" y="6518350"/>
            <a:ext cx="173228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-45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1,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967" y="1500504"/>
            <a:ext cx="7480300" cy="4350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Um 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nter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ace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3"/>
              </a:spcBef>
              <a:buFont typeface="Arial"/>
              <a:buChar char="•"/>
            </a:pPr>
            <a:endParaRPr sz="550"/>
          </a:p>
          <a:p>
            <a:pPr marL="756285" marR="12700" lvl="1" indent="-287020">
              <a:lnSpc>
                <a:spcPct val="901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Station and B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se Station Su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system commun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cate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across Um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nter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ace,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also kno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 a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ter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ace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 rad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nk.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ter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ace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marR="30480" lvl="1" indent="-287020">
              <a:lnSpc>
                <a:spcPct val="9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se Transce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ver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Station (BT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) 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d Base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Station 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ntroll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(BS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commun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cate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across Ab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ter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ac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A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ter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ace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5"/>
              </a:spcBef>
              <a:buFont typeface="Arial"/>
              <a:buChar char="•"/>
            </a:pPr>
            <a:endParaRPr sz="600"/>
          </a:p>
          <a:p>
            <a:pPr marL="756285" marR="146685" lvl="1" indent="-287020">
              <a:lnSpc>
                <a:spcPts val="259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se Station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bsystem communic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 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service S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itch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nter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across A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ter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ac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2357" y="742441"/>
            <a:ext cx="647700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1811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GSM	Function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a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-3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Entities(contd.)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237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9405" y="6518350"/>
            <a:ext cx="173228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-45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1,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6089650" cy="2118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gisters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– </a:t>
            </a:r>
            <a:r>
              <a:rPr sz="2400" b="1" spc="-10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ome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ister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6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–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V</a:t>
            </a:r>
            <a:r>
              <a:rPr sz="2400" spc="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ocati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ster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AU</a:t>
            </a:r>
            <a:r>
              <a:rPr sz="2400" spc="0" dirty="0">
                <a:latin typeface="Arial"/>
                <a:cs typeface="Arial"/>
              </a:rPr>
              <a:t>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–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thenticati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entre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ts val="2855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EIR –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qu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pment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b="1" spc="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tification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ster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4038600"/>
            <a:ext cx="3619500" cy="2714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52041" y="742441"/>
            <a:ext cx="543687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39243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Subscri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b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er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Identity	Module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638553"/>
            <a:ext cx="7217409" cy="3289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all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smart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card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Encryption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codes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needed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ntify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su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scriber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  <a:buFont typeface="Arial"/>
              <a:buChar char="•"/>
            </a:pPr>
            <a:endParaRPr sz="5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Subscriber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SI</a:t>
            </a:r>
            <a:r>
              <a:rPr lang="en-US" sz="2400" spc="0" dirty="0">
                <a:latin typeface="Arial"/>
                <a:cs typeface="Arial"/>
              </a:rPr>
              <a:t>(</a:t>
            </a:r>
            <a:r>
              <a:rPr lang="en-US" b="1" dirty="0"/>
              <a:t>International mobile subscriber identity</a:t>
            </a:r>
            <a:r>
              <a:rPr lang="en-US" sz="2400" spc="0" dirty="0">
                <a:latin typeface="Arial"/>
                <a:cs typeface="Arial"/>
              </a:rPr>
              <a:t>)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number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Subscriber’s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own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infor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ation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elephone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directo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y)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Third pa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ty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ppl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cations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(banking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etc.)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 dirty="0"/>
          </a:p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also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used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other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s bes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des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, e.g</a:t>
            </a:r>
            <a:r>
              <a:rPr sz="2400" spc="5" dirty="0">
                <a:latin typeface="Arial"/>
                <a:cs typeface="Arial"/>
              </a:rPr>
              <a:t>.</a:t>
            </a:r>
            <a:r>
              <a:rPr sz="2400" spc="0" dirty="0">
                <a:latin typeface="Arial"/>
                <a:cs typeface="Arial"/>
              </a:rPr>
              <a:t>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 </a:t>
            </a:r>
            <a:r>
              <a:rPr sz="2400" spc="5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LAN access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points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accept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IM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ased user au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hentication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1798" y="742441"/>
            <a:ext cx="667893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39243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Subscri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b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er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Identity	Module</a:t>
            </a:r>
            <a:r>
              <a:rPr sz="3600" spc="-2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(SIM)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260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9405" y="6518350"/>
            <a:ext cx="173228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imes New Roman"/>
                <a:cs typeface="Times New Roman"/>
              </a:rPr>
              <a:t>20</a:t>
            </a:r>
            <a:r>
              <a:rPr sz="1400" spc="-45" dirty="0">
                <a:latin typeface="Times New Roman"/>
                <a:cs typeface="Times New Roman"/>
              </a:rPr>
              <a:t>1</a:t>
            </a:r>
            <a:r>
              <a:rPr sz="1400" spc="10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7369175" cy="40214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art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card provi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service provider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to Mo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spc="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pme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d remai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it, 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duration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se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marR="18415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1405890" algn="l"/>
              </a:tabLst>
            </a:pPr>
            <a:r>
              <a:rPr sz="2400" dirty="0">
                <a:latin typeface="Arial"/>
                <a:cs typeface="Arial"/>
              </a:rPr>
              <a:t>Stores	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0" dirty="0">
                <a:latin typeface="Arial"/>
                <a:cs typeface="Arial"/>
              </a:rPr>
              <a:t>5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it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Internation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bscriber Identity (I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SI)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e first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3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Mob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try 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3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its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ob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twork 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marR="12700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emain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its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station 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entific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number </a:t>
            </a:r>
            <a:r>
              <a:rPr sz="2400" spc="5" dirty="0">
                <a:latin typeface="Arial"/>
                <a:cs typeface="Arial"/>
              </a:rPr>
              <a:t>(</a:t>
            </a:r>
            <a:r>
              <a:rPr sz="2400" spc="0" dirty="0">
                <a:latin typeface="Arial"/>
                <a:cs typeface="Arial"/>
              </a:rPr>
              <a:t>MSIN)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ith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network's customer base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1798" y="742441"/>
            <a:ext cx="667893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39243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Subscri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b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er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Identity	Module</a:t>
            </a:r>
            <a:r>
              <a:rPr sz="3600" spc="-2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(SIM)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261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9405" y="6518350"/>
            <a:ext cx="173228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imes New Roman"/>
                <a:cs typeface="Times New Roman"/>
              </a:rPr>
              <a:t>20</a:t>
            </a:r>
            <a:r>
              <a:rPr sz="1400" spc="-45" dirty="0">
                <a:latin typeface="Times New Roman"/>
                <a:cs typeface="Times New Roman"/>
              </a:rPr>
              <a:t>1</a:t>
            </a:r>
            <a:r>
              <a:rPr sz="1400" spc="10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8553"/>
            <a:ext cx="7141845" cy="4314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SIM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carri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ow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ation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IMSI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6"/>
              </a:spcBef>
              <a:buFont typeface="Arial"/>
              <a:buChar char="–"/>
            </a:pPr>
            <a:endParaRPr sz="5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thenticati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K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y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bscriber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Information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Acc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ss cont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ol cl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Forbi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den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MN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(Pub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twork)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ph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key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6"/>
              </a:spcBef>
              <a:buFont typeface="Arial"/>
              <a:buChar char="–"/>
            </a:pPr>
            <a:endParaRPr sz="5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TMSI</a:t>
            </a:r>
            <a:r>
              <a:rPr lang="en-US" sz="2400" spc="0" dirty="0">
                <a:latin typeface="Arial"/>
                <a:cs typeface="Arial"/>
              </a:rPr>
              <a:t>(</a:t>
            </a:r>
            <a:r>
              <a:rPr lang="en-US" b="1" dirty="0"/>
              <a:t>Temporary Mobile Subscriber Identity</a:t>
            </a:r>
            <a:r>
              <a:rPr lang="en-US" dirty="0"/>
              <a:t> </a:t>
            </a:r>
            <a:r>
              <a:rPr lang="en-US" sz="2400" spc="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GSM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serv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ces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 dirty="0"/>
          </a:p>
          <a:p>
            <a:pPr marL="756285" lvl="1" indent="-287020">
              <a:lnSpc>
                <a:spcPts val="2855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Loc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Identity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7261" y="742441"/>
            <a:ext cx="419036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74993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1G	Cellu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ar</a:t>
            </a:r>
            <a:r>
              <a:rPr sz="3600" spc="-3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Systems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350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8029575" cy="46069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Anal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signa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ing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ser traffic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No encryption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eavesd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opping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possible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erior call qual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ty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Easi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degraded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no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8"/>
              </a:spcBef>
              <a:buFont typeface="Arial"/>
              <a:buChar char="–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Spect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um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nef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ici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ncy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3"/>
              </a:spcBef>
              <a:buFont typeface="Arial"/>
              <a:buChar char="•"/>
            </a:pPr>
            <a:endParaRPr sz="550"/>
          </a:p>
          <a:p>
            <a:pPr marL="756285" marR="12700" lvl="1" indent="-287020">
              <a:lnSpc>
                <a:spcPct val="100099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Each RF 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ar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ier is dedicated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sing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user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egardless of whether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user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ac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ive (speaking)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not (id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 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thin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ca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l)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AMPS(Advanced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Phone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System) in US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ts val="2855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TAC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(To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unication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System)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Europe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14400" y="685800"/>
            <a:ext cx="9448800" cy="5439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12670">
              <a:lnSpc>
                <a:spcPts val="4285"/>
              </a:lnSpc>
            </a:pPr>
            <a:r>
              <a:rPr lang="en-US" sz="3600" dirty="0">
                <a:solidFill>
                  <a:srgbClr val="116B8F"/>
                </a:solidFill>
                <a:latin typeface="Arial"/>
                <a:cs typeface="Arial"/>
              </a:rPr>
              <a:t>Advanced </a:t>
            </a: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M</a:t>
            </a:r>
            <a:r>
              <a:rPr lang="en-US" sz="3600" dirty="0">
                <a:solidFill>
                  <a:srgbClr val="116B8F"/>
                </a:solidFill>
                <a:latin typeface="Arial"/>
                <a:cs typeface="Arial"/>
              </a:rPr>
              <a:t>obile </a:t>
            </a: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P</a:t>
            </a:r>
            <a:r>
              <a:rPr lang="en-US" sz="3600" dirty="0">
                <a:solidFill>
                  <a:srgbClr val="116B8F"/>
                </a:solidFill>
                <a:latin typeface="Arial"/>
                <a:cs typeface="Arial"/>
              </a:rPr>
              <a:t>hone </a:t>
            </a: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S</a:t>
            </a:r>
            <a:r>
              <a:rPr lang="en-US" sz="3600" dirty="0">
                <a:solidFill>
                  <a:srgbClr val="116B8F"/>
                </a:solidFill>
                <a:latin typeface="Arial"/>
                <a:cs typeface="Arial"/>
              </a:rPr>
              <a:t>ystem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351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673975" cy="38023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Developed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B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ll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labs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deployed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1982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Uses a number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</a:t>
            </a:r>
            <a:r>
              <a:rPr sz="2400" spc="-10" dirty="0">
                <a:latin typeface="Arial"/>
                <a:cs typeface="Arial"/>
              </a:rPr>
              <a:t>0</a:t>
            </a:r>
            <a:r>
              <a:rPr sz="2400" spc="0" dirty="0">
                <a:latin typeface="Arial"/>
                <a:cs typeface="Arial"/>
              </a:rPr>
              <a:t>Khz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channe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2154555" algn="l"/>
              </a:tabLst>
            </a:pPr>
            <a:r>
              <a:rPr sz="2400" dirty="0">
                <a:latin typeface="Arial"/>
                <a:cs typeface="Arial"/>
              </a:rPr>
              <a:t>Carries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only	vo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ce.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AMPS was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ocated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bandw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dth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80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spc="0" dirty="0">
                <a:latin typeface="Arial"/>
                <a:cs typeface="Arial"/>
              </a:rPr>
              <a:t>MHz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 FCC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3"/>
              </a:spcBef>
              <a:buFont typeface="Arial"/>
              <a:buChar char="•"/>
            </a:pPr>
            <a:endParaRPr sz="550"/>
          </a:p>
          <a:p>
            <a:pPr marL="355600" marR="1459865" indent="-343535">
              <a:lnSpc>
                <a:spcPct val="100099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Each cellu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telephone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incl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des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Nu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eric Assignment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Module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(NAM) in ROM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Telephone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number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Serial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number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the un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9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ts val="2855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When phone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turned 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info. is sent to MTSO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6248400" cy="543924"/>
          </a:xfrm>
        </p:spPr>
        <p:txBody>
          <a:bodyPr/>
          <a:lstStyle/>
          <a:p>
            <a:r>
              <a:rPr lang="en-US" dirty="0"/>
              <a:t>Mobile phone Generations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33"/>
          <a:stretch/>
        </p:blipFill>
        <p:spPr>
          <a:xfrm>
            <a:off x="0" y="1438274"/>
            <a:ext cx="91440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47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7261" y="742441"/>
            <a:ext cx="419036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74993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2G	Cellu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ar</a:t>
            </a:r>
            <a:r>
              <a:rPr sz="3600" spc="-3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Systems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4311" y="6289751"/>
            <a:ext cx="295275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353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01978"/>
            <a:ext cx="7696834" cy="4314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Key improvements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over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0" dirty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gital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traffic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channe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Read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ly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support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Vo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encoded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Encryption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Encryption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traffic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prevent eavesdropping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Error detec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co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rection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Results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bet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er voice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reception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Channel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Each channel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dynamica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shared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between</a:t>
            </a:r>
            <a:endParaRPr sz="2400">
              <a:latin typeface="Arial"/>
              <a:cs typeface="Arial"/>
            </a:endParaRPr>
          </a:p>
          <a:p>
            <a:pPr marL="1155700">
              <a:lnSpc>
                <a:spcPts val="2565"/>
              </a:lnSpc>
            </a:pPr>
            <a:r>
              <a:rPr sz="2400" dirty="0"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7261" y="742441"/>
            <a:ext cx="419036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74993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2G	Cellu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ar</a:t>
            </a:r>
            <a:r>
              <a:rPr sz="3600" spc="-3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Systems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355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1512" y="1585912"/>
          <a:ext cx="7772400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GSM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-136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-95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spc="-18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ear</a:t>
                      </a:r>
                      <a:r>
                        <a:rPr sz="20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rodu</a:t>
                      </a:r>
                      <a:r>
                        <a:rPr sz="2000" spc="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1990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1991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1993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Ac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3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Meth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800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TDMA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90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TDMA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MA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Ba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ta</a:t>
                      </a:r>
                      <a:r>
                        <a:rPr sz="20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ion</a:t>
                      </a:r>
                      <a:r>
                        <a:rPr sz="2000" spc="-2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935–960M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869–894M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869–894M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Mo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ile</a:t>
                      </a:r>
                      <a:r>
                        <a:rPr sz="2000" spc="-1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ta</a:t>
                      </a:r>
                      <a:r>
                        <a:rPr sz="20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ion</a:t>
                      </a:r>
                      <a:r>
                        <a:rPr sz="2000" spc="-1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890–915M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824-849M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824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849M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2000" spc="-1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dw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idth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200KHz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30KHz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125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KHz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um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er</a:t>
                      </a:r>
                      <a:r>
                        <a:rPr sz="2000" spc="-2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2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el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125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832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Us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3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el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Mo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ul</a:t>
                      </a:r>
                      <a:r>
                        <a:rPr sz="2000" spc="5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GMSK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DQPSK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QP</a:t>
                      </a:r>
                      <a:r>
                        <a:rPr sz="2000" spc="-1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>
                          <a:solidFill>
                            <a:srgbClr val="9A9A9A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1832" y="2571622"/>
            <a:ext cx="571754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811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GSM	Enab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ed</a:t>
            </a:r>
            <a:r>
              <a:rPr sz="3600" spc="-3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Technol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o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gies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358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2649" y="742441"/>
            <a:ext cx="637667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486535" algn="l"/>
                <a:tab pos="445706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Mob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le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W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ire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l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ess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Data	Netwo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359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553959" cy="299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Driver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owth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Pop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lar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nternet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6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Desire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nytime, anywhere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munication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Short Message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Service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S)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Multimedia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Messaging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Service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MS)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Gene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Packet Radio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Service (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PR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ts val="2855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Enhanced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 Rates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GSM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volution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(EDGE)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274" y="742441"/>
            <a:ext cx="6680834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3909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Constra</a:t>
            </a:r>
            <a:r>
              <a:rPr sz="3600" spc="10" dirty="0">
                <a:solidFill>
                  <a:srgbClr val="116B8F"/>
                </a:solidFill>
                <a:latin typeface="Arial"/>
                <a:cs typeface="Arial"/>
              </a:rPr>
              <a:t>i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nts</a:t>
            </a:r>
            <a:r>
              <a:rPr sz="3600" spc="-2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with	existi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n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g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network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2172334"/>
            <a:ext cx="6435090" cy="2131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latin typeface="Arial"/>
                <a:cs typeface="Arial"/>
              </a:rPr>
              <a:t>Data Rates too slow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– about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9.6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kbps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latin typeface="Arial"/>
                <a:cs typeface="Arial"/>
              </a:rPr>
              <a:t>Connection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setup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time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too 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ong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  <a:buFont typeface="Arial"/>
              <a:buChar char="•"/>
            </a:pPr>
            <a:endParaRPr sz="550"/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latin typeface="Arial"/>
                <a:cs typeface="Arial"/>
              </a:rPr>
              <a:t>Ine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ficient resource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util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zation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ursty traffic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latin typeface="Arial"/>
                <a:cs typeface="Arial"/>
              </a:rPr>
              <a:t>Proves expens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ve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0" dirty="0">
                <a:latin typeface="Arial"/>
                <a:cs typeface="Arial"/>
              </a:rPr>
              <a:t>ursty traffic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util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zation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latin typeface="Arial"/>
                <a:cs typeface="Arial"/>
              </a:rPr>
              <a:t>No efficient method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acket</a:t>
            </a:r>
            <a:r>
              <a:rPr sz="2400" spc="5" dirty="0">
                <a:latin typeface="Arial"/>
                <a:cs typeface="Arial"/>
              </a:rPr>
              <a:t> t</a:t>
            </a:r>
            <a:r>
              <a:rPr sz="2400" spc="0" dirty="0">
                <a:latin typeface="Arial"/>
                <a:cs typeface="Arial"/>
              </a:rPr>
              <a:t>ransfe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9180" y="284988"/>
            <a:ext cx="601916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10865" algn="l"/>
                <a:tab pos="4277995" algn="l"/>
                <a:tab pos="470979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Com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p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aris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o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n</a:t>
            </a:r>
            <a:r>
              <a:rPr sz="3600" spc="-30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of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G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SM	&amp;	GPRS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6712" y="1204912"/>
          <a:ext cx="8382000" cy="51819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3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GSM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152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GPRS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00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ta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tes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9.6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Kbps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.4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.2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Kb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Mo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ation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800" spc="-2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iq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GMSK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294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GMSK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727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Billi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g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8670" marR="746125" indent="-4445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Durati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of con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685" marR="392430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nt</a:t>
                      </a:r>
                      <a:r>
                        <a:rPr sz="2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of data tran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fer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ed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63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800" spc="-2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of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Connection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Circuit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– Switc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ed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2800" spc="-2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ol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gy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 marR="332105" indent="1905" algn="ctr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Packet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- Switched </a:t>
                      </a:r>
                      <a:r>
                        <a:rPr sz="2800" spc="-2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800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800" spc="0" dirty="0">
                          <a:latin typeface="Times New Roman"/>
                          <a:cs typeface="Times New Roman"/>
                        </a:rPr>
                        <a:t>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3648" y="742441"/>
            <a:ext cx="56140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527300" algn="l"/>
                <a:tab pos="3694429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Evoluti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o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n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of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G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SM	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N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etworks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312" y="2205101"/>
            <a:ext cx="8218424" cy="3897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373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9405" y="6518350"/>
            <a:ext cx="173228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imes New Roman"/>
                <a:cs typeface="Times New Roman"/>
              </a:rPr>
              <a:t>20</a:t>
            </a:r>
            <a:r>
              <a:rPr sz="1400" spc="-45" dirty="0">
                <a:latin typeface="Times New Roman"/>
                <a:cs typeface="Times New Roman"/>
              </a:rPr>
              <a:t>1</a:t>
            </a:r>
            <a:r>
              <a:rPr sz="1400" spc="10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5461" y="742441"/>
            <a:ext cx="251460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74993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3G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S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ystems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356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01978"/>
            <a:ext cx="7531734" cy="4570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3</a:t>
            </a:r>
            <a:r>
              <a:rPr sz="2400" spc="0" dirty="0">
                <a:latin typeface="Arial"/>
                <a:cs typeface="Arial"/>
              </a:rPr>
              <a:t>G has been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gestation since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1992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Inte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nation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ecom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cations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(ITU)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began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590"/>
              </a:lnSpc>
            </a:pPr>
            <a:r>
              <a:rPr sz="2400" dirty="0">
                <a:latin typeface="Arial"/>
                <a:cs typeface="Arial"/>
              </a:rPr>
              <a:t>work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on 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standa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 cal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2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-200</a:t>
            </a:r>
            <a:r>
              <a:rPr sz="2400" spc="-10" dirty="0">
                <a:latin typeface="Arial"/>
                <a:cs typeface="Arial"/>
              </a:rPr>
              <a:t>0</a:t>
            </a:r>
            <a:r>
              <a:rPr sz="2400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6"/>
              </a:spcBef>
            </a:pPr>
            <a:endParaRPr sz="600"/>
          </a:p>
          <a:p>
            <a:pPr marL="355600" marR="2480945" indent="-343535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stands</a:t>
            </a:r>
            <a:r>
              <a:rPr sz="2400" spc="5" dirty="0">
                <a:latin typeface="Arial"/>
                <a:cs typeface="Arial"/>
              </a:rPr>
              <a:t> f</a:t>
            </a:r>
            <a:r>
              <a:rPr sz="2400" spc="0" dirty="0">
                <a:latin typeface="Arial"/>
                <a:cs typeface="Arial"/>
              </a:rPr>
              <a:t>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erna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 Telecom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unications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nu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ber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2000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tial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y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had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hree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meanings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The year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services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should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 avai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able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requency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ange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MHz that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ould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used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data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ate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 Kbits</a:t>
            </a:r>
            <a:r>
              <a:rPr sz="2400" spc="5" dirty="0">
                <a:latin typeface="Arial"/>
                <a:cs typeface="Arial"/>
              </a:rPr>
              <a:t>/</a:t>
            </a:r>
            <a:r>
              <a:rPr sz="2400" spc="0" dirty="0">
                <a:latin typeface="Arial"/>
                <a:cs typeface="Arial"/>
              </a:rPr>
              <a:t>sec</a:t>
            </a:r>
            <a:endParaRPr sz="2400">
              <a:latin typeface="Arial"/>
              <a:cs typeface="Arial"/>
            </a:endParaRPr>
          </a:p>
          <a:p>
            <a:pPr marL="439420" indent="-42735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439420" algn="l"/>
              </a:tabLst>
            </a:pPr>
            <a:r>
              <a:rPr sz="2400" dirty="0">
                <a:latin typeface="Arial"/>
                <a:cs typeface="Arial"/>
              </a:rPr>
              <a:t>Reg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lators,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vendors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carriers could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not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gree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5"/>
              </a:spcBef>
              <a:buFont typeface="Arial"/>
              <a:buChar char="•"/>
            </a:pPr>
            <a:endParaRPr sz="600"/>
          </a:p>
          <a:p>
            <a:pPr marL="355600" marR="204470" indent="-343535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pa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</a:t>
            </a:r>
            <a:r>
              <a:rPr sz="2400" spc="0" dirty="0">
                <a:latin typeface="Arial"/>
                <a:cs typeface="Arial"/>
              </a:rPr>
              <a:t>G wi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 g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adual,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everyone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wants to ensure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patibi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ity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with their ex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sting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0799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5461" y="742441"/>
            <a:ext cx="2514600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74993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3G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S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ystems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357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171055" cy="40944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Vo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qual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parable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publ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switched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teleph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14</a:t>
            </a:r>
            <a:r>
              <a:rPr sz="2400" spc="-10" dirty="0">
                <a:latin typeface="Arial"/>
                <a:cs typeface="Arial"/>
              </a:rPr>
              <a:t>4</a:t>
            </a:r>
            <a:r>
              <a:rPr sz="2400" spc="0" dirty="0">
                <a:latin typeface="Arial"/>
                <a:cs typeface="Arial"/>
              </a:rPr>
              <a:t>kbps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sers in high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speed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vehicles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38</a:t>
            </a:r>
            <a:r>
              <a:rPr sz="2400" spc="-10" dirty="0">
                <a:latin typeface="Arial"/>
                <a:cs typeface="Arial"/>
              </a:rPr>
              <a:t>4</a:t>
            </a:r>
            <a:r>
              <a:rPr sz="2400" spc="0" dirty="0">
                <a:latin typeface="Arial"/>
                <a:cs typeface="Arial"/>
              </a:rPr>
              <a:t>kbps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sta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ionary 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slow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moving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Support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2.048 Mbps 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ice use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Symmetrical 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asym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etrical data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ransmiss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ra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marR="21717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Support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or both pa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ket 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circuit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switched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data services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ts val="2855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More effici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 of spectrum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103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>
                <a:solidFill>
                  <a:srgbClr val="116B8F"/>
                </a:solidFill>
                <a:latin typeface="Arial"/>
                <a:cs typeface="Arial"/>
              </a:rPr>
              <a:t>4G (LTE)</a:t>
            </a:r>
            <a:endParaRPr lang="en-IN" sz="3600" dirty="0">
              <a:solidFill>
                <a:srgbClr val="116B8F"/>
              </a:solidFill>
              <a:latin typeface="Arial"/>
              <a:cs typeface="Arial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LTE stands for Long Term Evolution</a:t>
            </a:r>
          </a:p>
          <a:p>
            <a:r>
              <a:rPr lang="en-US" altLang="zh-CN"/>
              <a:t>Next Generation mobile broadband technology</a:t>
            </a:r>
          </a:p>
          <a:p>
            <a:r>
              <a:rPr lang="en-US" altLang="zh-CN"/>
              <a:t>Promises data transfer rates of 100 Mbps</a:t>
            </a:r>
          </a:p>
          <a:p>
            <a:r>
              <a:rPr lang="en-US" altLang="zh-CN"/>
              <a:t>Based on UMTS 3G technology</a:t>
            </a:r>
          </a:p>
          <a:p>
            <a:r>
              <a:rPr lang="en-US" altLang="zh-CN"/>
              <a:t>Optimized for All-IP traffic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29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7280" y="742441"/>
            <a:ext cx="540956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562100" algn="l"/>
                <a:tab pos="20701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History	of	cell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u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lar</a:t>
            </a:r>
            <a:r>
              <a:rPr sz="3600" spc="-2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Systems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226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9405" y="6518350"/>
            <a:ext cx="173228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-45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1,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560309" cy="3728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Initial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were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1G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nd were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based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on ana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com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cation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radio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paths.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ea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ly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1990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saw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eplacement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1G networks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with 2G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hich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used dig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munication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radio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paths.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Four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peting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technolog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es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were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deployed: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Font typeface="Arial"/>
              <a:buChar char="•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GSM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-95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PDC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Font typeface="Arial"/>
              <a:buChar char="–"/>
            </a:pPr>
            <a:endParaRPr sz="550"/>
          </a:p>
          <a:p>
            <a:pPr marL="756285" lvl="1" indent="-287020">
              <a:lnSpc>
                <a:spcPts val="2855"/>
              </a:lnSpc>
              <a:buFont typeface="Arial"/>
              <a:buChar char="–"/>
              <a:tabLst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-TDMA(or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-AMPS)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146" y="2571622"/>
            <a:ext cx="223647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4097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Thank	You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4311" y="6289751"/>
            <a:ext cx="295275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491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2012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5461" y="742441"/>
            <a:ext cx="251396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7493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2G	Sys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t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ems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227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9405" y="6518350"/>
            <a:ext cx="173228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-45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1,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38553"/>
            <a:ext cx="7555230" cy="3582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Clr>
                <a:srgbClr val="33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3399FF"/>
                </a:solidFill>
                <a:latin typeface="Arial"/>
                <a:cs typeface="Arial"/>
              </a:rPr>
              <a:t>GS</a:t>
            </a:r>
            <a:r>
              <a:rPr sz="2400" spc="5" dirty="0">
                <a:solidFill>
                  <a:srgbClr val="3399FF"/>
                </a:solidFill>
                <a:latin typeface="Arial"/>
                <a:cs typeface="Arial"/>
              </a:rPr>
              <a:t>M</a:t>
            </a:r>
            <a:r>
              <a:rPr sz="2400" spc="0" dirty="0">
                <a:solidFill>
                  <a:srgbClr val="3399FF"/>
                </a:solidFill>
                <a:latin typeface="Arial"/>
                <a:cs typeface="Arial"/>
              </a:rPr>
              <a:t>:</a:t>
            </a:r>
            <a:r>
              <a:rPr sz="2400" spc="-20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European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Telecom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Standards Institu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R="1055370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deve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oped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SM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specificat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ons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1989.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756285" marR="371475" indent="-2870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used 25Mhz spec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rum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900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Hz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band.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Later 1800MHz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1900Mhz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bands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were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added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indent="-343535">
              <a:lnSpc>
                <a:spcPct val="100000"/>
              </a:lnSpc>
              <a:buClr>
                <a:srgbClr val="33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3399FF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3399FF"/>
                </a:solidFill>
                <a:latin typeface="Arial"/>
                <a:cs typeface="Arial"/>
              </a:rPr>
              <a:t>S</a:t>
            </a:r>
            <a:r>
              <a:rPr sz="2400" spc="0" dirty="0">
                <a:solidFill>
                  <a:srgbClr val="3399FF"/>
                </a:solidFill>
                <a:latin typeface="Arial"/>
                <a:cs typeface="Arial"/>
              </a:rPr>
              <a:t>-9</a:t>
            </a: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5</a:t>
            </a:r>
            <a:r>
              <a:rPr sz="2400" spc="0" dirty="0">
                <a:latin typeface="Arial"/>
                <a:cs typeface="Arial"/>
              </a:rPr>
              <a:t>: Based 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CDMA s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heme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developed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Qualcomm.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indent="-343535">
              <a:lnSpc>
                <a:spcPct val="100000"/>
              </a:lnSpc>
              <a:buClr>
                <a:srgbClr val="33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PD</a:t>
            </a:r>
            <a:r>
              <a:rPr sz="2400" spc="-10" dirty="0">
                <a:solidFill>
                  <a:srgbClr val="3399FF"/>
                </a:solidFill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Personal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ital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was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popular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Japan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  <a:buClr>
                <a:srgbClr val="3399FF"/>
              </a:buClr>
              <a:buFont typeface="Arial"/>
              <a:buChar char="•"/>
            </a:pPr>
            <a:endParaRPr sz="550"/>
          </a:p>
          <a:p>
            <a:pPr marL="355600" marR="12700" indent="-343535">
              <a:lnSpc>
                <a:spcPct val="100000"/>
              </a:lnSpc>
              <a:buClr>
                <a:srgbClr val="3399FF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3399FF"/>
                </a:solidFill>
                <a:latin typeface="Arial"/>
                <a:cs typeface="Arial"/>
              </a:rPr>
              <a:t>U</a:t>
            </a:r>
            <a:r>
              <a:rPr sz="2400" spc="-10" dirty="0">
                <a:solidFill>
                  <a:srgbClr val="3399FF"/>
                </a:solidFill>
                <a:latin typeface="Arial"/>
                <a:cs typeface="Arial"/>
              </a:rPr>
              <a:t>S</a:t>
            </a:r>
            <a:r>
              <a:rPr sz="2400" spc="0" dirty="0">
                <a:solidFill>
                  <a:srgbClr val="3399FF"/>
                </a:solidFill>
                <a:latin typeface="Arial"/>
                <a:cs typeface="Arial"/>
              </a:rPr>
              <a:t>-TDMA</a:t>
            </a:r>
            <a:r>
              <a:rPr sz="2400" spc="10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was popular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US, ca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as </a:t>
            </a:r>
            <a:r>
              <a:rPr sz="2400" spc="-35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-AMPS and was backward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patible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with 1G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MPS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0664" y="742441"/>
            <a:ext cx="612140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5273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Evoluti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o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n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of	Cell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u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lar</a:t>
            </a:r>
            <a:r>
              <a:rPr sz="3600" spc="-2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Netwo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r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1575" y="2014473"/>
            <a:ext cx="6800850" cy="2828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2364" y="4508500"/>
            <a:ext cx="99822" cy="1081087"/>
          </a:xfrm>
          <a:custGeom>
            <a:avLst/>
            <a:gdLst/>
            <a:ahLst/>
            <a:cxnLst/>
            <a:rect l="l" t="t" r="r" b="b"/>
            <a:pathLst>
              <a:path w="99822" h="1081087">
                <a:moveTo>
                  <a:pt x="49911" y="18777"/>
                </a:moveTo>
                <a:lnTo>
                  <a:pt x="45209" y="26836"/>
                </a:lnTo>
                <a:lnTo>
                  <a:pt x="45085" y="1081087"/>
                </a:lnTo>
                <a:lnTo>
                  <a:pt x="54610" y="1081087"/>
                </a:lnTo>
                <a:lnTo>
                  <a:pt x="54612" y="26836"/>
                </a:lnTo>
                <a:lnTo>
                  <a:pt x="49911" y="18777"/>
                </a:lnTo>
                <a:close/>
              </a:path>
              <a:path w="99822" h="1081087">
                <a:moveTo>
                  <a:pt x="49911" y="0"/>
                </a:moveTo>
                <a:lnTo>
                  <a:pt x="1397" y="83185"/>
                </a:lnTo>
                <a:lnTo>
                  <a:pt x="0" y="85470"/>
                </a:lnTo>
                <a:lnTo>
                  <a:pt x="762" y="88392"/>
                </a:lnTo>
                <a:lnTo>
                  <a:pt x="3048" y="89788"/>
                </a:lnTo>
                <a:lnTo>
                  <a:pt x="5334" y="91058"/>
                </a:lnTo>
                <a:lnTo>
                  <a:pt x="8255" y="90297"/>
                </a:lnTo>
                <a:lnTo>
                  <a:pt x="9525" y="88011"/>
                </a:lnTo>
                <a:lnTo>
                  <a:pt x="45087" y="27047"/>
                </a:lnTo>
                <a:lnTo>
                  <a:pt x="45212" y="9398"/>
                </a:lnTo>
                <a:lnTo>
                  <a:pt x="55391" y="9398"/>
                </a:lnTo>
                <a:lnTo>
                  <a:pt x="49911" y="0"/>
                </a:lnTo>
                <a:close/>
              </a:path>
              <a:path w="99822" h="1081087">
                <a:moveTo>
                  <a:pt x="55391" y="9398"/>
                </a:moveTo>
                <a:lnTo>
                  <a:pt x="54737" y="9398"/>
                </a:lnTo>
                <a:lnTo>
                  <a:pt x="54734" y="27047"/>
                </a:lnTo>
                <a:lnTo>
                  <a:pt x="90297" y="88011"/>
                </a:lnTo>
                <a:lnTo>
                  <a:pt x="91567" y="90297"/>
                </a:lnTo>
                <a:lnTo>
                  <a:pt x="94487" y="91058"/>
                </a:lnTo>
                <a:lnTo>
                  <a:pt x="96774" y="89788"/>
                </a:lnTo>
                <a:lnTo>
                  <a:pt x="99060" y="88392"/>
                </a:lnTo>
                <a:lnTo>
                  <a:pt x="99822" y="85470"/>
                </a:lnTo>
                <a:lnTo>
                  <a:pt x="98425" y="83185"/>
                </a:lnTo>
                <a:lnTo>
                  <a:pt x="55391" y="9398"/>
                </a:lnTo>
                <a:close/>
              </a:path>
              <a:path w="99822" h="1081087">
                <a:moveTo>
                  <a:pt x="54736" y="11811"/>
                </a:moveTo>
                <a:lnTo>
                  <a:pt x="53975" y="11811"/>
                </a:lnTo>
                <a:lnTo>
                  <a:pt x="49911" y="18777"/>
                </a:lnTo>
                <a:lnTo>
                  <a:pt x="54734" y="27047"/>
                </a:lnTo>
                <a:lnTo>
                  <a:pt x="54736" y="11811"/>
                </a:lnTo>
                <a:close/>
              </a:path>
              <a:path w="99822" h="1081087">
                <a:moveTo>
                  <a:pt x="54737" y="9398"/>
                </a:moveTo>
                <a:lnTo>
                  <a:pt x="45212" y="9398"/>
                </a:lnTo>
                <a:lnTo>
                  <a:pt x="45209" y="26836"/>
                </a:lnTo>
                <a:lnTo>
                  <a:pt x="49911" y="18777"/>
                </a:lnTo>
                <a:lnTo>
                  <a:pt x="45847" y="11811"/>
                </a:lnTo>
                <a:lnTo>
                  <a:pt x="54736" y="11811"/>
                </a:lnTo>
                <a:lnTo>
                  <a:pt x="54737" y="9398"/>
                </a:lnTo>
                <a:close/>
              </a:path>
              <a:path w="99822" h="1081087">
                <a:moveTo>
                  <a:pt x="53975" y="11811"/>
                </a:moveTo>
                <a:lnTo>
                  <a:pt x="45847" y="11811"/>
                </a:lnTo>
                <a:lnTo>
                  <a:pt x="49911" y="18777"/>
                </a:lnTo>
                <a:lnTo>
                  <a:pt x="53975" y="11811"/>
                </a:lnTo>
                <a:close/>
              </a:path>
            </a:pathLst>
          </a:custGeom>
          <a:solidFill>
            <a:srgbClr val="00CC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2344" y="5692749"/>
            <a:ext cx="28575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1G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74389" y="4797425"/>
            <a:ext cx="99822" cy="719074"/>
          </a:xfrm>
          <a:custGeom>
            <a:avLst/>
            <a:gdLst/>
            <a:ahLst/>
            <a:cxnLst/>
            <a:rect l="l" t="t" r="r" b="b"/>
            <a:pathLst>
              <a:path w="99822" h="719074">
                <a:moveTo>
                  <a:pt x="49911" y="18777"/>
                </a:moveTo>
                <a:lnTo>
                  <a:pt x="45212" y="26833"/>
                </a:lnTo>
                <a:lnTo>
                  <a:pt x="45085" y="719074"/>
                </a:lnTo>
                <a:lnTo>
                  <a:pt x="54610" y="719074"/>
                </a:lnTo>
                <a:lnTo>
                  <a:pt x="54610" y="26833"/>
                </a:lnTo>
                <a:lnTo>
                  <a:pt x="49911" y="18777"/>
                </a:lnTo>
                <a:close/>
              </a:path>
              <a:path w="99822" h="719074">
                <a:moveTo>
                  <a:pt x="49911" y="0"/>
                </a:moveTo>
                <a:lnTo>
                  <a:pt x="1397" y="83185"/>
                </a:lnTo>
                <a:lnTo>
                  <a:pt x="0" y="85470"/>
                </a:lnTo>
                <a:lnTo>
                  <a:pt x="762" y="88392"/>
                </a:lnTo>
                <a:lnTo>
                  <a:pt x="3048" y="89788"/>
                </a:lnTo>
                <a:lnTo>
                  <a:pt x="5334" y="91058"/>
                </a:lnTo>
                <a:lnTo>
                  <a:pt x="8255" y="90297"/>
                </a:lnTo>
                <a:lnTo>
                  <a:pt x="9525" y="88011"/>
                </a:lnTo>
                <a:lnTo>
                  <a:pt x="45085" y="27050"/>
                </a:lnTo>
                <a:lnTo>
                  <a:pt x="45085" y="9398"/>
                </a:lnTo>
                <a:lnTo>
                  <a:pt x="55391" y="9398"/>
                </a:lnTo>
                <a:lnTo>
                  <a:pt x="49911" y="0"/>
                </a:lnTo>
                <a:close/>
              </a:path>
              <a:path w="99822" h="719074">
                <a:moveTo>
                  <a:pt x="55391" y="9398"/>
                </a:moveTo>
                <a:lnTo>
                  <a:pt x="54610" y="9398"/>
                </a:lnTo>
                <a:lnTo>
                  <a:pt x="54737" y="27050"/>
                </a:lnTo>
                <a:lnTo>
                  <a:pt x="90297" y="88011"/>
                </a:lnTo>
                <a:lnTo>
                  <a:pt x="91566" y="90297"/>
                </a:lnTo>
                <a:lnTo>
                  <a:pt x="94487" y="91058"/>
                </a:lnTo>
                <a:lnTo>
                  <a:pt x="96774" y="89788"/>
                </a:lnTo>
                <a:lnTo>
                  <a:pt x="99060" y="88392"/>
                </a:lnTo>
                <a:lnTo>
                  <a:pt x="99822" y="85470"/>
                </a:lnTo>
                <a:lnTo>
                  <a:pt x="98425" y="83185"/>
                </a:lnTo>
                <a:lnTo>
                  <a:pt x="55391" y="9398"/>
                </a:lnTo>
                <a:close/>
              </a:path>
              <a:path w="99822" h="719074">
                <a:moveTo>
                  <a:pt x="54610" y="9398"/>
                </a:moveTo>
                <a:lnTo>
                  <a:pt x="45085" y="9398"/>
                </a:lnTo>
                <a:lnTo>
                  <a:pt x="45085" y="27050"/>
                </a:lnTo>
                <a:lnTo>
                  <a:pt x="49911" y="18777"/>
                </a:lnTo>
                <a:lnTo>
                  <a:pt x="45847" y="11811"/>
                </a:lnTo>
                <a:lnTo>
                  <a:pt x="54610" y="11811"/>
                </a:lnTo>
                <a:lnTo>
                  <a:pt x="54610" y="9398"/>
                </a:lnTo>
                <a:close/>
              </a:path>
              <a:path w="99822" h="719074">
                <a:moveTo>
                  <a:pt x="54610" y="11811"/>
                </a:moveTo>
                <a:lnTo>
                  <a:pt x="53975" y="11811"/>
                </a:lnTo>
                <a:lnTo>
                  <a:pt x="49911" y="18777"/>
                </a:lnTo>
                <a:lnTo>
                  <a:pt x="54610" y="26833"/>
                </a:lnTo>
                <a:lnTo>
                  <a:pt x="54610" y="11811"/>
                </a:lnTo>
                <a:close/>
              </a:path>
              <a:path w="99822" h="719074">
                <a:moveTo>
                  <a:pt x="53975" y="11811"/>
                </a:moveTo>
                <a:lnTo>
                  <a:pt x="45847" y="11811"/>
                </a:lnTo>
                <a:lnTo>
                  <a:pt x="49911" y="18777"/>
                </a:lnTo>
                <a:lnTo>
                  <a:pt x="53975" y="11811"/>
                </a:lnTo>
                <a:close/>
              </a:path>
            </a:pathLst>
          </a:custGeom>
          <a:solidFill>
            <a:srgbClr val="00CC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87902" y="5692749"/>
            <a:ext cx="28575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2G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93815" y="4797425"/>
            <a:ext cx="99695" cy="647700"/>
          </a:xfrm>
          <a:custGeom>
            <a:avLst/>
            <a:gdLst/>
            <a:ahLst/>
            <a:cxnLst/>
            <a:rect l="l" t="t" r="r" b="b"/>
            <a:pathLst>
              <a:path w="99695" h="647700">
                <a:moveTo>
                  <a:pt x="49847" y="18886"/>
                </a:moveTo>
                <a:lnTo>
                  <a:pt x="45085" y="27050"/>
                </a:lnTo>
                <a:lnTo>
                  <a:pt x="45085" y="647700"/>
                </a:lnTo>
                <a:lnTo>
                  <a:pt x="54610" y="647700"/>
                </a:lnTo>
                <a:lnTo>
                  <a:pt x="54610" y="27050"/>
                </a:lnTo>
                <a:lnTo>
                  <a:pt x="49847" y="18886"/>
                </a:lnTo>
                <a:close/>
              </a:path>
              <a:path w="99695" h="647700">
                <a:moveTo>
                  <a:pt x="49784" y="0"/>
                </a:moveTo>
                <a:lnTo>
                  <a:pt x="1270" y="83185"/>
                </a:lnTo>
                <a:lnTo>
                  <a:pt x="0" y="85470"/>
                </a:lnTo>
                <a:lnTo>
                  <a:pt x="762" y="88392"/>
                </a:lnTo>
                <a:lnTo>
                  <a:pt x="3048" y="89788"/>
                </a:lnTo>
                <a:lnTo>
                  <a:pt x="5207" y="91058"/>
                </a:lnTo>
                <a:lnTo>
                  <a:pt x="8127" y="90297"/>
                </a:lnTo>
                <a:lnTo>
                  <a:pt x="9525" y="88011"/>
                </a:lnTo>
                <a:lnTo>
                  <a:pt x="45085" y="27050"/>
                </a:lnTo>
                <a:lnTo>
                  <a:pt x="45085" y="9398"/>
                </a:lnTo>
                <a:lnTo>
                  <a:pt x="55279" y="9398"/>
                </a:lnTo>
                <a:lnTo>
                  <a:pt x="49784" y="0"/>
                </a:lnTo>
                <a:close/>
              </a:path>
              <a:path w="99695" h="647700">
                <a:moveTo>
                  <a:pt x="55279" y="9398"/>
                </a:moveTo>
                <a:lnTo>
                  <a:pt x="54610" y="9398"/>
                </a:lnTo>
                <a:lnTo>
                  <a:pt x="54610" y="27050"/>
                </a:lnTo>
                <a:lnTo>
                  <a:pt x="90170" y="88011"/>
                </a:lnTo>
                <a:lnTo>
                  <a:pt x="91567" y="90297"/>
                </a:lnTo>
                <a:lnTo>
                  <a:pt x="94487" y="91058"/>
                </a:lnTo>
                <a:lnTo>
                  <a:pt x="96647" y="89788"/>
                </a:lnTo>
                <a:lnTo>
                  <a:pt x="98933" y="88392"/>
                </a:lnTo>
                <a:lnTo>
                  <a:pt x="99695" y="85470"/>
                </a:lnTo>
                <a:lnTo>
                  <a:pt x="98425" y="83185"/>
                </a:lnTo>
                <a:lnTo>
                  <a:pt x="55279" y="9398"/>
                </a:lnTo>
                <a:close/>
              </a:path>
              <a:path w="99695" h="647700">
                <a:moveTo>
                  <a:pt x="54610" y="9398"/>
                </a:moveTo>
                <a:lnTo>
                  <a:pt x="45085" y="9398"/>
                </a:lnTo>
                <a:lnTo>
                  <a:pt x="45085" y="27050"/>
                </a:lnTo>
                <a:lnTo>
                  <a:pt x="49847" y="18886"/>
                </a:lnTo>
                <a:lnTo>
                  <a:pt x="45720" y="11811"/>
                </a:lnTo>
                <a:lnTo>
                  <a:pt x="54610" y="11811"/>
                </a:lnTo>
                <a:lnTo>
                  <a:pt x="54610" y="9398"/>
                </a:lnTo>
                <a:close/>
              </a:path>
              <a:path w="99695" h="647700">
                <a:moveTo>
                  <a:pt x="54610" y="11811"/>
                </a:moveTo>
                <a:lnTo>
                  <a:pt x="53975" y="11811"/>
                </a:lnTo>
                <a:lnTo>
                  <a:pt x="49847" y="18886"/>
                </a:lnTo>
                <a:lnTo>
                  <a:pt x="54610" y="27050"/>
                </a:lnTo>
                <a:lnTo>
                  <a:pt x="54610" y="11811"/>
                </a:lnTo>
                <a:close/>
              </a:path>
              <a:path w="99695" h="647700">
                <a:moveTo>
                  <a:pt x="53975" y="11811"/>
                </a:moveTo>
                <a:lnTo>
                  <a:pt x="45720" y="11811"/>
                </a:lnTo>
                <a:lnTo>
                  <a:pt x="49847" y="18886"/>
                </a:lnTo>
                <a:lnTo>
                  <a:pt x="53975" y="11811"/>
                </a:lnTo>
                <a:close/>
              </a:path>
            </a:pathLst>
          </a:custGeom>
          <a:solidFill>
            <a:srgbClr val="00CC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36334" y="5692749"/>
            <a:ext cx="28575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3G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9114" y="5692749"/>
            <a:ext cx="28575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4G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74839" y="3860800"/>
            <a:ext cx="99821" cy="1655699"/>
          </a:xfrm>
          <a:custGeom>
            <a:avLst/>
            <a:gdLst/>
            <a:ahLst/>
            <a:cxnLst/>
            <a:rect l="l" t="t" r="r" b="b"/>
            <a:pathLst>
              <a:path w="99821" h="1655699">
                <a:moveTo>
                  <a:pt x="49910" y="18777"/>
                </a:moveTo>
                <a:lnTo>
                  <a:pt x="45211" y="26833"/>
                </a:lnTo>
                <a:lnTo>
                  <a:pt x="45084" y="1655699"/>
                </a:lnTo>
                <a:lnTo>
                  <a:pt x="54609" y="1655699"/>
                </a:lnTo>
                <a:lnTo>
                  <a:pt x="54609" y="26833"/>
                </a:lnTo>
                <a:lnTo>
                  <a:pt x="49910" y="18777"/>
                </a:lnTo>
                <a:close/>
              </a:path>
              <a:path w="99821" h="1655699">
                <a:moveTo>
                  <a:pt x="49910" y="0"/>
                </a:moveTo>
                <a:lnTo>
                  <a:pt x="1396" y="83185"/>
                </a:lnTo>
                <a:lnTo>
                  <a:pt x="0" y="85470"/>
                </a:lnTo>
                <a:lnTo>
                  <a:pt x="761" y="88392"/>
                </a:lnTo>
                <a:lnTo>
                  <a:pt x="3047" y="89788"/>
                </a:lnTo>
                <a:lnTo>
                  <a:pt x="5333" y="91058"/>
                </a:lnTo>
                <a:lnTo>
                  <a:pt x="8254" y="90297"/>
                </a:lnTo>
                <a:lnTo>
                  <a:pt x="9525" y="88011"/>
                </a:lnTo>
                <a:lnTo>
                  <a:pt x="45084" y="27051"/>
                </a:lnTo>
                <a:lnTo>
                  <a:pt x="45084" y="9398"/>
                </a:lnTo>
                <a:lnTo>
                  <a:pt x="55391" y="9398"/>
                </a:lnTo>
                <a:lnTo>
                  <a:pt x="49910" y="0"/>
                </a:lnTo>
                <a:close/>
              </a:path>
              <a:path w="99821" h="1655699">
                <a:moveTo>
                  <a:pt x="55391" y="9398"/>
                </a:moveTo>
                <a:lnTo>
                  <a:pt x="54609" y="9398"/>
                </a:lnTo>
                <a:lnTo>
                  <a:pt x="54736" y="27051"/>
                </a:lnTo>
                <a:lnTo>
                  <a:pt x="90296" y="88011"/>
                </a:lnTo>
                <a:lnTo>
                  <a:pt x="91566" y="90297"/>
                </a:lnTo>
                <a:lnTo>
                  <a:pt x="94487" y="91058"/>
                </a:lnTo>
                <a:lnTo>
                  <a:pt x="96774" y="89788"/>
                </a:lnTo>
                <a:lnTo>
                  <a:pt x="99059" y="88392"/>
                </a:lnTo>
                <a:lnTo>
                  <a:pt x="99821" y="85470"/>
                </a:lnTo>
                <a:lnTo>
                  <a:pt x="98425" y="83185"/>
                </a:lnTo>
                <a:lnTo>
                  <a:pt x="55391" y="9398"/>
                </a:lnTo>
                <a:close/>
              </a:path>
              <a:path w="99821" h="1655699">
                <a:moveTo>
                  <a:pt x="54609" y="9398"/>
                </a:moveTo>
                <a:lnTo>
                  <a:pt x="45084" y="9398"/>
                </a:lnTo>
                <a:lnTo>
                  <a:pt x="45084" y="27051"/>
                </a:lnTo>
                <a:lnTo>
                  <a:pt x="49910" y="18777"/>
                </a:lnTo>
                <a:lnTo>
                  <a:pt x="45846" y="11811"/>
                </a:lnTo>
                <a:lnTo>
                  <a:pt x="54609" y="11811"/>
                </a:lnTo>
                <a:lnTo>
                  <a:pt x="54609" y="9398"/>
                </a:lnTo>
                <a:close/>
              </a:path>
              <a:path w="99821" h="1655699">
                <a:moveTo>
                  <a:pt x="54609" y="11811"/>
                </a:moveTo>
                <a:lnTo>
                  <a:pt x="53975" y="11811"/>
                </a:lnTo>
                <a:lnTo>
                  <a:pt x="49910" y="18777"/>
                </a:lnTo>
                <a:lnTo>
                  <a:pt x="54609" y="26833"/>
                </a:lnTo>
                <a:lnTo>
                  <a:pt x="54609" y="11811"/>
                </a:lnTo>
                <a:close/>
              </a:path>
              <a:path w="99821" h="1655699">
                <a:moveTo>
                  <a:pt x="53975" y="11811"/>
                </a:moveTo>
                <a:lnTo>
                  <a:pt x="45846" y="11811"/>
                </a:lnTo>
                <a:lnTo>
                  <a:pt x="49910" y="18777"/>
                </a:lnTo>
                <a:lnTo>
                  <a:pt x="53975" y="11811"/>
                </a:lnTo>
                <a:close/>
              </a:path>
            </a:pathLst>
          </a:custGeom>
          <a:solidFill>
            <a:srgbClr val="00CC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42814" y="4797425"/>
            <a:ext cx="99822" cy="647700"/>
          </a:xfrm>
          <a:custGeom>
            <a:avLst/>
            <a:gdLst/>
            <a:ahLst/>
            <a:cxnLst/>
            <a:rect l="l" t="t" r="r" b="b"/>
            <a:pathLst>
              <a:path w="99822" h="647700">
                <a:moveTo>
                  <a:pt x="49911" y="18777"/>
                </a:moveTo>
                <a:lnTo>
                  <a:pt x="45212" y="26833"/>
                </a:lnTo>
                <a:lnTo>
                  <a:pt x="45085" y="647700"/>
                </a:lnTo>
                <a:lnTo>
                  <a:pt x="54610" y="647700"/>
                </a:lnTo>
                <a:lnTo>
                  <a:pt x="54610" y="26833"/>
                </a:lnTo>
                <a:lnTo>
                  <a:pt x="49911" y="18777"/>
                </a:lnTo>
                <a:close/>
              </a:path>
              <a:path w="99822" h="647700">
                <a:moveTo>
                  <a:pt x="49911" y="0"/>
                </a:moveTo>
                <a:lnTo>
                  <a:pt x="1397" y="83185"/>
                </a:lnTo>
                <a:lnTo>
                  <a:pt x="0" y="85470"/>
                </a:lnTo>
                <a:lnTo>
                  <a:pt x="762" y="88392"/>
                </a:lnTo>
                <a:lnTo>
                  <a:pt x="3048" y="89788"/>
                </a:lnTo>
                <a:lnTo>
                  <a:pt x="5334" y="91058"/>
                </a:lnTo>
                <a:lnTo>
                  <a:pt x="8255" y="90297"/>
                </a:lnTo>
                <a:lnTo>
                  <a:pt x="9525" y="88011"/>
                </a:lnTo>
                <a:lnTo>
                  <a:pt x="45085" y="27050"/>
                </a:lnTo>
                <a:lnTo>
                  <a:pt x="45085" y="9398"/>
                </a:lnTo>
                <a:lnTo>
                  <a:pt x="55391" y="9398"/>
                </a:lnTo>
                <a:lnTo>
                  <a:pt x="49911" y="0"/>
                </a:lnTo>
                <a:close/>
              </a:path>
              <a:path w="99822" h="647700">
                <a:moveTo>
                  <a:pt x="55391" y="9398"/>
                </a:moveTo>
                <a:lnTo>
                  <a:pt x="54610" y="9398"/>
                </a:lnTo>
                <a:lnTo>
                  <a:pt x="54737" y="27050"/>
                </a:lnTo>
                <a:lnTo>
                  <a:pt x="90297" y="88011"/>
                </a:lnTo>
                <a:lnTo>
                  <a:pt x="91566" y="90297"/>
                </a:lnTo>
                <a:lnTo>
                  <a:pt x="94487" y="91058"/>
                </a:lnTo>
                <a:lnTo>
                  <a:pt x="96774" y="89788"/>
                </a:lnTo>
                <a:lnTo>
                  <a:pt x="99060" y="88392"/>
                </a:lnTo>
                <a:lnTo>
                  <a:pt x="99822" y="85470"/>
                </a:lnTo>
                <a:lnTo>
                  <a:pt x="98425" y="83185"/>
                </a:lnTo>
                <a:lnTo>
                  <a:pt x="55391" y="9398"/>
                </a:lnTo>
                <a:close/>
              </a:path>
              <a:path w="99822" h="647700">
                <a:moveTo>
                  <a:pt x="54610" y="9398"/>
                </a:moveTo>
                <a:lnTo>
                  <a:pt x="45085" y="9398"/>
                </a:lnTo>
                <a:lnTo>
                  <a:pt x="45085" y="27050"/>
                </a:lnTo>
                <a:lnTo>
                  <a:pt x="49911" y="18777"/>
                </a:lnTo>
                <a:lnTo>
                  <a:pt x="45847" y="11811"/>
                </a:lnTo>
                <a:lnTo>
                  <a:pt x="54610" y="11811"/>
                </a:lnTo>
                <a:lnTo>
                  <a:pt x="54610" y="9398"/>
                </a:lnTo>
                <a:close/>
              </a:path>
              <a:path w="99822" h="647700">
                <a:moveTo>
                  <a:pt x="54610" y="11811"/>
                </a:moveTo>
                <a:lnTo>
                  <a:pt x="53975" y="11811"/>
                </a:lnTo>
                <a:lnTo>
                  <a:pt x="49911" y="18777"/>
                </a:lnTo>
                <a:lnTo>
                  <a:pt x="54610" y="26833"/>
                </a:lnTo>
                <a:lnTo>
                  <a:pt x="54610" y="11811"/>
                </a:lnTo>
                <a:close/>
              </a:path>
              <a:path w="99822" h="647700">
                <a:moveTo>
                  <a:pt x="53975" y="11811"/>
                </a:moveTo>
                <a:lnTo>
                  <a:pt x="45847" y="11811"/>
                </a:lnTo>
                <a:lnTo>
                  <a:pt x="49911" y="18777"/>
                </a:lnTo>
                <a:lnTo>
                  <a:pt x="53975" y="11811"/>
                </a:lnTo>
                <a:close/>
              </a:path>
            </a:pathLst>
          </a:custGeom>
          <a:solidFill>
            <a:srgbClr val="00CC9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11928" y="5692749"/>
            <a:ext cx="45910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2.5G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9615" y="3143122"/>
            <a:ext cx="1067435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GSM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229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9405" y="6518350"/>
            <a:ext cx="173228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-45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1,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9962" y="228600"/>
            <a:ext cx="297116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206500" algn="l"/>
                <a:tab pos="1663700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What	is	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G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SM?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230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9405" y="6518350"/>
            <a:ext cx="173228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-45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1,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8084" y="990600"/>
            <a:ext cx="7614919" cy="43869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Clr>
                <a:srgbClr val="3EB6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3EB6FF"/>
                </a:solidFill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lobal </a:t>
            </a:r>
            <a:r>
              <a:rPr sz="2400" spc="-5" dirty="0">
                <a:solidFill>
                  <a:srgbClr val="3EB6FF"/>
                </a:solidFill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ys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em 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3EB6FF"/>
                </a:solidFill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munication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(de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ived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orig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nal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oupe Sp</a:t>
            </a:r>
            <a:r>
              <a:rPr sz="2400" spc="-10" dirty="0">
                <a:latin typeface="Arial"/>
                <a:cs typeface="Arial"/>
              </a:rPr>
              <a:t>é</a:t>
            </a:r>
            <a:r>
              <a:rPr sz="2400" spc="0" dirty="0">
                <a:latin typeface="Arial"/>
                <a:cs typeface="Arial"/>
              </a:rPr>
              <a:t>cial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 dirty="0"/>
          </a:p>
          <a:p>
            <a:pPr marL="469265" marR="121920" indent="0">
              <a:lnSpc>
                <a:spcPct val="100000"/>
              </a:lnSpc>
              <a:buNone/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 1982, CE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created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GSM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develop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 standa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d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or a 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telephone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system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d be used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across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Europe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7"/>
              </a:spcBef>
            </a:pPr>
            <a:endParaRPr sz="550" dirty="0"/>
          </a:p>
          <a:p>
            <a:pPr marL="355600" indent="-343535">
              <a:lnSpc>
                <a:spcPct val="100000"/>
              </a:lnSpc>
              <a:buClr>
                <a:srgbClr val="3EB6FF"/>
              </a:buClr>
              <a:buFont typeface="Arial"/>
              <a:buChar char="•"/>
              <a:tabLst>
                <a:tab pos="355600" algn="l"/>
                <a:tab pos="2813685" algn="l"/>
              </a:tabLst>
            </a:pPr>
            <a:r>
              <a:rPr sz="2400" dirty="0">
                <a:latin typeface="Arial"/>
                <a:cs typeface="Arial"/>
              </a:rPr>
              <a:t>O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ig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GSM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(or	GSM900) 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now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supp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emented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by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GS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0" dirty="0">
                <a:latin typeface="Arial"/>
                <a:cs typeface="Arial"/>
              </a:rPr>
              <a:t>1800(or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DCS1800)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SM1900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CS1900)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 dirty="0"/>
          </a:p>
          <a:p>
            <a:pPr marL="355600" marR="48260" indent="-343535">
              <a:lnSpc>
                <a:spcPct val="100000"/>
              </a:lnSpc>
              <a:buClr>
                <a:srgbClr val="3EB6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More than 70%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users in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 world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 GSM technology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  <a:buClr>
                <a:srgbClr val="3EB6FF"/>
              </a:buClr>
              <a:buFont typeface="Arial"/>
              <a:buChar char="•"/>
            </a:pPr>
            <a:endParaRPr sz="550" dirty="0"/>
          </a:p>
          <a:p>
            <a:pPr marL="355600" indent="-343535">
              <a:lnSpc>
                <a:spcPct val="100000"/>
              </a:lnSpc>
              <a:buClr>
                <a:srgbClr val="3EB6FF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GSM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technolo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covers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more than 8</a:t>
            </a:r>
            <a:r>
              <a:rPr sz="2400" spc="-10" dirty="0">
                <a:latin typeface="Arial"/>
                <a:cs typeface="Arial"/>
              </a:rPr>
              <a:t>0</a:t>
            </a:r>
            <a:r>
              <a:rPr sz="2400" spc="0" dirty="0">
                <a:latin typeface="Arial"/>
                <a:cs typeface="Arial"/>
              </a:rPr>
              <a:t>%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popu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the world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457200"/>
            <a:ext cx="536003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994535" algn="l"/>
                <a:tab pos="366966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Structure	of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GSM	Netw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o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rk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231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9405" y="6518350"/>
            <a:ext cx="173228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-45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1,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1186560"/>
            <a:ext cx="8032750" cy="3984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Fu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ction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entiti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GSM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spc="0" dirty="0">
                <a:latin typeface="Arial"/>
                <a:cs typeface="Arial"/>
              </a:rPr>
              <a:t>e Mobi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Station(MS)</a:t>
            </a:r>
            <a:endParaRPr sz="24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so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 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set</a:t>
            </a:r>
            <a:endParaRPr sz="24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Prov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des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access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user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spc="0" dirty="0">
                <a:latin typeface="Arial"/>
                <a:cs typeface="Arial"/>
              </a:rPr>
              <a:t>e B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se Station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bsystem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(BS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se statio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s 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their cont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ol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ers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9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spc="0" dirty="0">
                <a:latin typeface="Arial"/>
                <a:cs typeface="Arial"/>
              </a:rPr>
              <a:t>e 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twork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itch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bsy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tem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(N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S)</a:t>
            </a:r>
            <a:endParaRPr sz="24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spc="0" dirty="0">
                <a:latin typeface="Arial"/>
                <a:cs typeface="Arial"/>
              </a:rPr>
              <a:t>e part most simi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ar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fi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0" dirty="0">
                <a:latin typeface="Arial"/>
                <a:cs typeface="Arial"/>
              </a:rPr>
              <a:t>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</a:t>
            </a:r>
            <a:endParaRPr sz="24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Th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sometimes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also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just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core network</a:t>
            </a:r>
            <a:endParaRPr sz="2400" dirty="0">
              <a:latin typeface="Arial"/>
              <a:cs typeface="Arial"/>
            </a:endParaRPr>
          </a:p>
          <a:p>
            <a:pPr marL="1155700" lvl="2" indent="-228600">
              <a:lnSpc>
                <a:spcPts val="2855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Us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ecting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ls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among users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1664" y="742441"/>
            <a:ext cx="5360035" cy="544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85"/>
              </a:lnSpc>
              <a:tabLst>
                <a:tab pos="1994535" algn="l"/>
                <a:tab pos="3669665" algn="l"/>
              </a:tabLst>
            </a:pPr>
            <a:r>
              <a:rPr sz="3600" dirty="0">
                <a:solidFill>
                  <a:srgbClr val="116B8F"/>
                </a:solidFill>
                <a:latin typeface="Arial"/>
                <a:cs typeface="Arial"/>
              </a:rPr>
              <a:t>Structure	of</a:t>
            </a:r>
            <a:r>
              <a:rPr sz="3600" spc="-15" dirty="0">
                <a:solidFill>
                  <a:srgbClr val="116B8F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GSM	Netw</a:t>
            </a:r>
            <a:r>
              <a:rPr sz="3600" spc="5" dirty="0">
                <a:solidFill>
                  <a:srgbClr val="116B8F"/>
                </a:solidFill>
                <a:latin typeface="Arial"/>
                <a:cs typeface="Arial"/>
              </a:rPr>
              <a:t>o</a:t>
            </a:r>
            <a:r>
              <a:rPr sz="3600" spc="0" dirty="0">
                <a:solidFill>
                  <a:srgbClr val="116B8F"/>
                </a:solidFill>
                <a:latin typeface="Arial"/>
                <a:cs typeface="Arial"/>
              </a:rPr>
              <a:t>rk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232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9405" y="6518350"/>
            <a:ext cx="173228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© 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spc="-45" dirty="0">
                <a:latin typeface="Times New Roman"/>
                <a:cs typeface="Times New Roman"/>
              </a:rPr>
              <a:t>1</a:t>
            </a:r>
            <a:r>
              <a:rPr sz="1400" spc="0" dirty="0">
                <a:latin typeface="Times New Roman"/>
                <a:cs typeface="Times New Roman"/>
              </a:rPr>
              <a:t>1,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HTDG</a:t>
            </a:r>
            <a:r>
              <a:rPr sz="1400" spc="0" dirty="0">
                <a:latin typeface="Times New Roman"/>
                <a:cs typeface="Times New Roman"/>
              </a:rPr>
              <a:t>,C-</a:t>
            </a:r>
            <a:r>
              <a:rPr sz="1400" spc="-10" dirty="0">
                <a:latin typeface="Times New Roman"/>
                <a:cs typeface="Times New Roman"/>
              </a:rPr>
              <a:t>DAC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1186560"/>
            <a:ext cx="7741920" cy="3448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Fu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ction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entiti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GSM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(continue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spc="0" dirty="0">
                <a:latin typeface="Arial"/>
                <a:cs typeface="Arial"/>
              </a:rPr>
              <a:t>e Operation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pp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rt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spc="0" dirty="0">
                <a:latin typeface="Arial"/>
                <a:cs typeface="Arial"/>
              </a:rPr>
              <a:t>bsystem</a:t>
            </a:r>
            <a:r>
              <a:rPr sz="2400" spc="5" dirty="0">
                <a:latin typeface="Arial"/>
                <a:cs typeface="Arial"/>
              </a:rPr>
              <a:t>(</a:t>
            </a:r>
            <a:r>
              <a:rPr sz="2400" spc="0" dirty="0">
                <a:latin typeface="Arial"/>
                <a:cs typeface="Arial"/>
              </a:rPr>
              <a:t>OSS)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r 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nfi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uri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twork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maintena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ce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 the network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S 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re Network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0" dirty="0">
                <a:latin typeface="Arial"/>
                <a:cs typeface="Arial"/>
              </a:rPr>
              <a:t>opti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nal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part </a:t>
            </a:r>
            <a:r>
              <a:rPr sz="2400" spc="-10" dirty="0">
                <a:latin typeface="Arial"/>
                <a:cs typeface="Arial"/>
              </a:rPr>
              <a:t>w</a:t>
            </a:r>
            <a:r>
              <a:rPr sz="2400" spc="0" dirty="0">
                <a:latin typeface="Arial"/>
                <a:cs typeface="Arial"/>
              </a:rPr>
              <a:t>hich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0" dirty="0">
                <a:latin typeface="Arial"/>
                <a:cs typeface="Arial"/>
              </a:rPr>
              <a:t>ows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packet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bas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Internet</a:t>
            </a:r>
            <a:endParaRPr sz="2400">
              <a:latin typeface="Arial"/>
              <a:cs typeface="Arial"/>
            </a:endParaRPr>
          </a:p>
          <a:p>
            <a:pPr marL="1155700">
              <a:lnSpc>
                <a:spcPts val="2595"/>
              </a:lnSpc>
            </a:pPr>
            <a:r>
              <a:rPr sz="2400" dirty="0">
                <a:latin typeface="Arial"/>
                <a:cs typeface="Arial"/>
              </a:rPr>
              <a:t>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ctio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6"/>
              </a:spcBef>
            </a:pPr>
            <a:endParaRPr sz="600"/>
          </a:p>
          <a:p>
            <a:pPr marL="355600" marR="12700" indent="-342900">
              <a:lnSpc>
                <a:spcPts val="259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Fu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ctions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ter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aces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defined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 defined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 standard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1143</Words>
  <Application>Microsoft Office PowerPoint</Application>
  <PresentationFormat>On-screen Show (4:3)</PresentationFormat>
  <Paragraphs>364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PowerPoint Presentation</vt:lpstr>
      <vt:lpstr>Mobile phone Generations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Advanced Mobile Phone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4G (LTE)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Kuvelkar</dc:creator>
  <cp:lastModifiedBy>Tarun Bharani</cp:lastModifiedBy>
  <cp:revision>26</cp:revision>
  <dcterms:created xsi:type="dcterms:W3CDTF">2016-10-31T17:34:36Z</dcterms:created>
  <dcterms:modified xsi:type="dcterms:W3CDTF">2018-12-26T11:27:45Z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2016-05-31T00:00:00Z</vt:filetime>
  </property>
  <property fmtid="{D5CDD505-2E9C-101B-9397-08002B2CF9AE}" pid="3" name="LastSaved">
    <vt:filetime>2016-10-31T00:00:00Z</vt:filetime>
  </property>
  <property fmtid="{D5CDD505-2E9C-101B-9397-08002B2CF9AE}" pid="4" name="MSIP_Label_6b558183-044c-4105-8d9c-cea02a2a3d86_Enabled">
    <vt:lpwstr>True</vt:lpwstr>
  </property>
  <property fmtid="{D5CDD505-2E9C-101B-9397-08002B2CF9AE}" pid="5" name="MSIP_Label_6b558183-044c-4105-8d9c-cea02a2a3d86_SiteId">
    <vt:lpwstr>43083d15-7273-40c1-b7db-39efd9ccc17a</vt:lpwstr>
  </property>
  <property fmtid="{D5CDD505-2E9C-101B-9397-08002B2CF9AE}" pid="6" name="MSIP_Label_6b558183-044c-4105-8d9c-cea02a2a3d86_Owner">
    <vt:lpwstr>tbharani@nvidia.com</vt:lpwstr>
  </property>
  <property fmtid="{D5CDD505-2E9C-101B-9397-08002B2CF9AE}" pid="7" name="MSIP_Label_6b558183-044c-4105-8d9c-cea02a2a3d86_SetDate">
    <vt:lpwstr>2018-12-26T11:27:44.9248338Z</vt:lpwstr>
  </property>
  <property fmtid="{D5CDD505-2E9C-101B-9397-08002B2CF9AE}" pid="8" name="MSIP_Label_6b558183-044c-4105-8d9c-cea02a2a3d86_Name">
    <vt:lpwstr>Unrestricted</vt:lpwstr>
  </property>
  <property fmtid="{D5CDD505-2E9C-101B-9397-08002B2CF9AE}" pid="9" name="MSIP_Label_6b558183-044c-4105-8d9c-cea02a2a3d86_Application">
    <vt:lpwstr>Microsoft Azure Information Protection</vt:lpwstr>
  </property>
  <property fmtid="{D5CDD505-2E9C-101B-9397-08002B2CF9AE}" pid="10" name="MSIP_Label_6b558183-044c-4105-8d9c-cea02a2a3d86_Extended_MSFT_Method">
    <vt:lpwstr>Automatic</vt:lpwstr>
  </property>
  <property fmtid="{D5CDD505-2E9C-101B-9397-08002B2CF9AE}" pid="11" name="Sensitivity">
    <vt:lpwstr>Unrestricted</vt:lpwstr>
  </property>
</Properties>
</file>