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9298-FADE-1744-3A31-75F46497C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937A10-9D9D-3A73-40D1-FD6265F4CB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D610C2-72F2-D8C9-553C-A1F36B8ECB9D}"/>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E217FEB4-9798-E317-F693-9F097ACCE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CD139-7CAE-9327-BE27-EA35AA1C3A6A}"/>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426447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D12F-A19C-EF18-2EF2-26E6132CEE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4E0BF2-3C0F-FD8B-CD74-DA189394CE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99A7D8-A66D-93ED-1116-83892E7A4484}"/>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E1F4406A-1E11-6072-BC1A-9318ED40F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C7EFB4-F571-088E-2259-F0A7622911D9}"/>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46001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28947-83C4-7FC3-9393-548DCF6CDF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2C78C-527D-F1A1-32C1-A905E7D1B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49347-D917-D3F6-53CE-6B789BD6FC9B}"/>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CE463015-A379-680F-FFC5-FCCF869D3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777B5-FFC4-5CC6-27FB-0D4DB17A86A9}"/>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19191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42F3-26C7-908A-2CAF-B35F36F4D8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358C4-6493-097C-70F1-667750BF2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D381B-EDDB-EF0E-33A5-36D2AE3CA5BB}"/>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A4A6117E-C8FA-59AE-A573-3F7BBF789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A9C73-CBA4-6C1C-D9D2-24F03302B7FA}"/>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121593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6D62-5449-4E45-EDAF-F2B2E1731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E9C2F3-72E6-3FB3-3564-7BEE016365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4F1FF3-34BE-77E1-A4A6-DE54CC5BD2C8}"/>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0AE62F20-A923-277E-5BD2-B507B43F8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1F0D48-CC56-BD37-2A8B-4FBF2B74E3E4}"/>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287854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9459-D96E-45BC-8D55-9949ABCABE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9704D6-B388-9A87-D1E2-247240EB3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2FB922-D732-33EF-5F09-58863E3597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5B90BF-FDA3-5476-14CB-4D8A4CE8EC8B}"/>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6" name="Footer Placeholder 5">
            <a:extLst>
              <a:ext uri="{FF2B5EF4-FFF2-40B4-BE49-F238E27FC236}">
                <a16:creationId xmlns:a16="http://schemas.microsoft.com/office/drawing/2014/main" id="{F248A3D4-C6DA-0684-B244-BA9FBA6AD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84065-5E0A-CECF-81FC-DD0B50FA91A1}"/>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6624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E37E-399F-D09B-1305-0FD7B6476B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67845-141D-1D3B-D803-9212FFCF1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F5CC4-E756-DBEE-AABC-A1191E48C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CD7DF-1CAA-2CFC-1BF9-1AB92CDD5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44722-B3BE-9B99-B1A6-25060825DA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8D192-BBBD-9450-BF15-F3B9935B5800}"/>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8" name="Footer Placeholder 7">
            <a:extLst>
              <a:ext uri="{FF2B5EF4-FFF2-40B4-BE49-F238E27FC236}">
                <a16:creationId xmlns:a16="http://schemas.microsoft.com/office/drawing/2014/main" id="{5BF58542-BB21-4435-8F84-88CE527685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6D3B07-9009-58A9-9A8A-85A24ADB0DD9}"/>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406599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9C65-201E-D086-AEF1-C9FF0A0B87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A48F0B-F280-A897-C9FE-9AE9ACE172A1}"/>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4" name="Footer Placeholder 3">
            <a:extLst>
              <a:ext uri="{FF2B5EF4-FFF2-40B4-BE49-F238E27FC236}">
                <a16:creationId xmlns:a16="http://schemas.microsoft.com/office/drawing/2014/main" id="{0080FA98-3ADD-484D-374F-702CD10B6C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DBF7CE-99F4-AA80-44AE-2180121D452C}"/>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814960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1AC97-884F-7AAE-2187-F2C387505A3C}"/>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3" name="Footer Placeholder 2">
            <a:extLst>
              <a:ext uri="{FF2B5EF4-FFF2-40B4-BE49-F238E27FC236}">
                <a16:creationId xmlns:a16="http://schemas.microsoft.com/office/drawing/2014/main" id="{B4CFA6F7-4E1E-FE30-1983-D30D6682DA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005723-70F2-F5BB-E8B8-E8C9B9F0D41D}"/>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271107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AB8-178B-8052-ECAF-9DE45D091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16A307-7B2A-5153-8008-A50530921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286D2-4EE5-1C51-6B4D-81515C7E8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5C2C1-883B-346F-7A31-1152FF852E0C}"/>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6" name="Footer Placeholder 5">
            <a:extLst>
              <a:ext uri="{FF2B5EF4-FFF2-40B4-BE49-F238E27FC236}">
                <a16:creationId xmlns:a16="http://schemas.microsoft.com/office/drawing/2014/main" id="{31B3E0BC-CA3A-891E-1317-BD0C8BF5A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869A6-838A-7E67-6269-31F2D9FD974A}"/>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346638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7B51-1987-8D26-4F71-6A42962C9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E9E090-DA3A-2726-7E7F-7625BA78A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20A5D6-4A62-0250-2FFD-1A9BBBFB5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7B5CA-7F5E-706C-2EC6-BB992868A962}"/>
              </a:ext>
            </a:extLst>
          </p:cNvPr>
          <p:cNvSpPr>
            <a:spLocks noGrp="1"/>
          </p:cNvSpPr>
          <p:nvPr>
            <p:ph type="dt" sz="half" idx="10"/>
          </p:nvPr>
        </p:nvSpPr>
        <p:spPr/>
        <p:txBody>
          <a:bodyPr/>
          <a:lstStyle/>
          <a:p>
            <a:fld id="{4E3527D2-FFED-4711-AA06-F65FC014E414}" type="datetimeFigureOut">
              <a:rPr lang="en-IN" smtClean="0"/>
              <a:t>25-12-2022</a:t>
            </a:fld>
            <a:endParaRPr lang="en-IN"/>
          </a:p>
        </p:txBody>
      </p:sp>
      <p:sp>
        <p:nvSpPr>
          <p:cNvPr id="6" name="Footer Placeholder 5">
            <a:extLst>
              <a:ext uri="{FF2B5EF4-FFF2-40B4-BE49-F238E27FC236}">
                <a16:creationId xmlns:a16="http://schemas.microsoft.com/office/drawing/2014/main" id="{D550CE67-251C-7DB8-BE8B-0EADA3DD96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D04CA0-70C5-7BE0-A048-DB5A01D4522C}"/>
              </a:ext>
            </a:extLst>
          </p:cNvPr>
          <p:cNvSpPr>
            <a:spLocks noGrp="1"/>
          </p:cNvSpPr>
          <p:nvPr>
            <p:ph type="sldNum" sz="quarter" idx="12"/>
          </p:nvPr>
        </p:nvSpPr>
        <p:spPr/>
        <p:txBody>
          <a:bodyPr/>
          <a:lstStyle/>
          <a:p>
            <a:fld id="{2AAB5773-EEF5-462B-A75B-94150F1A9B59}" type="slidenum">
              <a:rPr lang="en-IN" smtClean="0"/>
              <a:t>‹#›</a:t>
            </a:fld>
            <a:endParaRPr lang="en-IN"/>
          </a:p>
        </p:txBody>
      </p:sp>
    </p:spTree>
    <p:extLst>
      <p:ext uri="{BB962C8B-B14F-4D97-AF65-F5344CB8AC3E}">
        <p14:creationId xmlns:p14="http://schemas.microsoft.com/office/powerpoint/2010/main" val="3382188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110BDF-1DB9-22F3-63AD-3ADAF9007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CB547-BB24-2F01-3F8A-45C59D289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92E028-CE02-723C-9D59-C42E6D6C8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527D2-FFED-4711-AA06-F65FC014E414}" type="datetimeFigureOut">
              <a:rPr lang="en-IN" smtClean="0"/>
              <a:t>25-12-2022</a:t>
            </a:fld>
            <a:endParaRPr lang="en-IN"/>
          </a:p>
        </p:txBody>
      </p:sp>
      <p:sp>
        <p:nvSpPr>
          <p:cNvPr id="5" name="Footer Placeholder 4">
            <a:extLst>
              <a:ext uri="{FF2B5EF4-FFF2-40B4-BE49-F238E27FC236}">
                <a16:creationId xmlns:a16="http://schemas.microsoft.com/office/drawing/2014/main" id="{956CCF56-8938-B334-5434-F16D348E5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F15962-3218-7203-8955-5E1551AFA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B5773-EEF5-462B-A75B-94150F1A9B59}" type="slidenum">
              <a:rPr lang="en-IN" smtClean="0"/>
              <a:t>‹#›</a:t>
            </a:fld>
            <a:endParaRPr lang="en-IN"/>
          </a:p>
        </p:txBody>
      </p:sp>
    </p:spTree>
    <p:extLst>
      <p:ext uri="{BB962C8B-B14F-4D97-AF65-F5344CB8AC3E}">
        <p14:creationId xmlns:p14="http://schemas.microsoft.com/office/powerpoint/2010/main" val="2376720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4538-5AB2-DE8B-F028-E297E791A074}"/>
              </a:ext>
            </a:extLst>
          </p:cNvPr>
          <p:cNvSpPr>
            <a:spLocks noGrp="1"/>
          </p:cNvSpPr>
          <p:nvPr>
            <p:ph type="ctrTitle"/>
          </p:nvPr>
        </p:nvSpPr>
        <p:spPr/>
        <p:txBody>
          <a:bodyPr/>
          <a:lstStyle/>
          <a:p>
            <a:r>
              <a:rPr lang="en-IN" dirty="0"/>
              <a:t>CELLULAR NETWORKS</a:t>
            </a:r>
          </a:p>
        </p:txBody>
      </p:sp>
    </p:spTree>
    <p:extLst>
      <p:ext uri="{BB962C8B-B14F-4D97-AF65-F5344CB8AC3E}">
        <p14:creationId xmlns:p14="http://schemas.microsoft.com/office/powerpoint/2010/main" val="2660776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89E1-92FD-011A-A86B-41C058C5674E}"/>
              </a:ext>
            </a:extLst>
          </p:cNvPr>
          <p:cNvSpPr>
            <a:spLocks noGrp="1"/>
          </p:cNvSpPr>
          <p:nvPr>
            <p:ph type="title"/>
          </p:nvPr>
        </p:nvSpPr>
        <p:spPr/>
        <p:txBody>
          <a:bodyPr/>
          <a:lstStyle/>
          <a:p>
            <a:r>
              <a:rPr lang="en-IN" dirty="0"/>
              <a:t>Common Control Channel</a:t>
            </a:r>
          </a:p>
        </p:txBody>
      </p:sp>
      <p:sp>
        <p:nvSpPr>
          <p:cNvPr id="3" name="Content Placeholder 2">
            <a:extLst>
              <a:ext uri="{FF2B5EF4-FFF2-40B4-BE49-F238E27FC236}">
                <a16:creationId xmlns:a16="http://schemas.microsoft.com/office/drawing/2014/main" id="{73ACBE3F-40CD-0C43-AC54-ED88DCF7DCC1}"/>
              </a:ext>
            </a:extLst>
          </p:cNvPr>
          <p:cNvSpPr>
            <a:spLocks noGrp="1"/>
          </p:cNvSpPr>
          <p:nvPr>
            <p:ph idx="1"/>
          </p:nvPr>
        </p:nvSpPr>
        <p:spPr/>
        <p:txBody>
          <a:bodyPr/>
          <a:lstStyle/>
          <a:p>
            <a:pPr algn="l" fontAlgn="base"/>
            <a:r>
              <a:rPr lang="en-US" b="0" i="0" dirty="0">
                <a:solidFill>
                  <a:srgbClr val="273239"/>
                </a:solidFill>
                <a:effectLst/>
                <a:latin typeface="urw-din"/>
              </a:rPr>
              <a:t>Three logical sub-channels:</a:t>
            </a:r>
          </a:p>
          <a:p>
            <a:pPr lvl="1" fontAlgn="base"/>
            <a:r>
              <a:rPr lang="en-US" b="0" i="0" dirty="0">
                <a:solidFill>
                  <a:srgbClr val="273239"/>
                </a:solidFill>
                <a:effectLst/>
                <a:latin typeface="urw-din"/>
              </a:rPr>
              <a:t>Is the paging channel, which the base station uses to announce incoming calls. Each mobile station monitors it continuously to watch for calls should answer.</a:t>
            </a:r>
          </a:p>
          <a:p>
            <a:pPr lvl="1" fontAlgn="base"/>
            <a:r>
              <a:rPr lang="en-US" b="0" i="0" dirty="0">
                <a:solidFill>
                  <a:srgbClr val="273239"/>
                </a:solidFill>
                <a:effectLst/>
                <a:latin typeface="urw-din"/>
              </a:rPr>
              <a:t>Is the random access channel that allows the users to request a slot on the dedicated control channel. If two requests collide, they are garbled and have to be retried later.</a:t>
            </a:r>
          </a:p>
          <a:p>
            <a:pPr lvl="1" fontAlgn="base"/>
            <a:r>
              <a:rPr lang="en-US" b="0" i="0" dirty="0">
                <a:solidFill>
                  <a:srgbClr val="273239"/>
                </a:solidFill>
                <a:effectLst/>
                <a:latin typeface="urw-din"/>
              </a:rPr>
              <a:t>Is the access grant channel which is the announced assigned slot.</a:t>
            </a:r>
            <a:br>
              <a:rPr lang="en-US" sz="1800" b="0" i="0" dirty="0">
                <a:solidFill>
                  <a:srgbClr val="273239"/>
                </a:solidFill>
                <a:effectLst/>
                <a:latin typeface="urw-din"/>
              </a:rPr>
            </a:br>
            <a:endParaRPr lang="en-IN" dirty="0"/>
          </a:p>
        </p:txBody>
      </p:sp>
    </p:spTree>
    <p:extLst>
      <p:ext uri="{BB962C8B-B14F-4D97-AF65-F5344CB8AC3E}">
        <p14:creationId xmlns:p14="http://schemas.microsoft.com/office/powerpoint/2010/main" val="366200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96EA-1415-967C-0A7A-7DAEF9C8468C}"/>
              </a:ext>
            </a:extLst>
          </p:cNvPr>
          <p:cNvSpPr>
            <a:spLocks noGrp="1"/>
          </p:cNvSpPr>
          <p:nvPr>
            <p:ph type="ctrTitle"/>
          </p:nvPr>
        </p:nvSpPr>
        <p:spPr/>
        <p:txBody>
          <a:bodyPr/>
          <a:lstStyle/>
          <a:p>
            <a:r>
              <a:rPr lang="en-IN" i="0" dirty="0">
                <a:solidFill>
                  <a:srgbClr val="273239"/>
                </a:solidFill>
                <a:effectLst/>
                <a:latin typeface="urw-din"/>
              </a:rPr>
              <a:t>Global System for Mobile Communication</a:t>
            </a:r>
            <a:endParaRPr lang="en-IN" dirty="0"/>
          </a:p>
        </p:txBody>
      </p:sp>
    </p:spTree>
    <p:extLst>
      <p:ext uri="{BB962C8B-B14F-4D97-AF65-F5344CB8AC3E}">
        <p14:creationId xmlns:p14="http://schemas.microsoft.com/office/powerpoint/2010/main" val="190096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6FF5-3C34-40D2-2A4A-2C7F10C5B4F8}"/>
              </a:ext>
            </a:extLst>
          </p:cNvPr>
          <p:cNvSpPr>
            <a:spLocks noGrp="1"/>
          </p:cNvSpPr>
          <p:nvPr>
            <p:ph type="title"/>
          </p:nvPr>
        </p:nvSpPr>
        <p:spPr/>
        <p:txBody>
          <a:bodyPr/>
          <a:lstStyle/>
          <a:p>
            <a:r>
              <a:rPr lang="en-IN" dirty="0"/>
              <a:t>GSM</a:t>
            </a:r>
          </a:p>
        </p:txBody>
      </p:sp>
      <p:sp>
        <p:nvSpPr>
          <p:cNvPr id="3" name="Content Placeholder 2">
            <a:extLst>
              <a:ext uri="{FF2B5EF4-FFF2-40B4-BE49-F238E27FC236}">
                <a16:creationId xmlns:a16="http://schemas.microsoft.com/office/drawing/2014/main" id="{E07D744A-E49F-F8DB-0556-8CA9DD6FF9BC}"/>
              </a:ext>
            </a:extLst>
          </p:cNvPr>
          <p:cNvSpPr>
            <a:spLocks noGrp="1"/>
          </p:cNvSpPr>
          <p:nvPr>
            <p:ph idx="1"/>
          </p:nvPr>
        </p:nvSpPr>
        <p:spPr/>
        <p:txBody>
          <a:bodyPr/>
          <a:lstStyle/>
          <a:p>
            <a:r>
              <a:rPr lang="en-US" b="0" i="0" dirty="0">
                <a:solidFill>
                  <a:srgbClr val="273239"/>
                </a:solidFill>
                <a:effectLst/>
                <a:latin typeface="urw-din"/>
              </a:rPr>
              <a:t>GSM is an open and digital cellular technology used for mobile communication. </a:t>
            </a:r>
          </a:p>
          <a:p>
            <a:r>
              <a:rPr lang="en-US" b="0" i="0" dirty="0">
                <a:solidFill>
                  <a:srgbClr val="273239"/>
                </a:solidFill>
                <a:effectLst/>
                <a:latin typeface="urw-din"/>
              </a:rPr>
              <a:t>It uses 4 different frequency bands 850 MHz, 900 MHz, 1800 MHz, and 1900 </a:t>
            </a:r>
            <a:r>
              <a:rPr lang="en-US" b="0" i="0" dirty="0" err="1">
                <a:solidFill>
                  <a:srgbClr val="273239"/>
                </a:solidFill>
                <a:effectLst/>
                <a:latin typeface="urw-din"/>
              </a:rPr>
              <a:t>MHz.</a:t>
            </a:r>
            <a:r>
              <a:rPr lang="en-US" b="0" i="0" dirty="0">
                <a:solidFill>
                  <a:srgbClr val="273239"/>
                </a:solidFill>
                <a:effectLst/>
                <a:latin typeface="urw-din"/>
              </a:rPr>
              <a:t> </a:t>
            </a:r>
          </a:p>
          <a:p>
            <a:r>
              <a:rPr lang="en-US" b="0" i="0" dirty="0">
                <a:solidFill>
                  <a:srgbClr val="273239"/>
                </a:solidFill>
                <a:effectLst/>
                <a:latin typeface="urw-din"/>
              </a:rPr>
              <a:t>It uses the combination of FDMA and TDMA.</a:t>
            </a:r>
            <a:endParaRPr lang="en-IN" dirty="0"/>
          </a:p>
        </p:txBody>
      </p:sp>
    </p:spTree>
    <p:extLst>
      <p:ext uri="{BB962C8B-B14F-4D97-AF65-F5344CB8AC3E}">
        <p14:creationId xmlns:p14="http://schemas.microsoft.com/office/powerpoint/2010/main" val="346801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4B23-303B-4D4F-A571-664E5B896C47}"/>
              </a:ext>
            </a:extLst>
          </p:cNvPr>
          <p:cNvSpPr>
            <a:spLocks noGrp="1"/>
          </p:cNvSpPr>
          <p:nvPr>
            <p:ph type="title"/>
          </p:nvPr>
        </p:nvSpPr>
        <p:spPr/>
        <p:txBody>
          <a:bodyPr/>
          <a:lstStyle/>
          <a:p>
            <a:r>
              <a:rPr lang="en-IN" dirty="0"/>
              <a:t>Cells in GSM</a:t>
            </a:r>
          </a:p>
        </p:txBody>
      </p:sp>
      <p:sp>
        <p:nvSpPr>
          <p:cNvPr id="3" name="Content Placeholder 2">
            <a:extLst>
              <a:ext uri="{FF2B5EF4-FFF2-40B4-BE49-F238E27FC236}">
                <a16:creationId xmlns:a16="http://schemas.microsoft.com/office/drawing/2014/main" id="{243A20A9-A192-EC45-B46E-8019E726CD63}"/>
              </a:ext>
            </a:extLst>
          </p:cNvPr>
          <p:cNvSpPr>
            <a:spLocks noGrp="1"/>
          </p:cNvSpPr>
          <p:nvPr>
            <p:ph idx="1"/>
          </p:nvPr>
        </p:nvSpPr>
        <p:spPr/>
        <p:txBody>
          <a:bodyPr/>
          <a:lstStyle/>
          <a:p>
            <a:pPr fontAlgn="base"/>
            <a:r>
              <a:rPr lang="en-US" b="0" i="0" dirty="0">
                <a:solidFill>
                  <a:srgbClr val="273239"/>
                </a:solidFill>
                <a:effectLst/>
                <a:latin typeface="urw-din"/>
              </a:rPr>
              <a:t>Macro</a:t>
            </a:r>
          </a:p>
          <a:p>
            <a:pPr lvl="1" fontAlgn="base"/>
            <a:r>
              <a:rPr lang="en-US" b="0" i="0" dirty="0">
                <a:solidFill>
                  <a:srgbClr val="273239"/>
                </a:solidFill>
                <a:effectLst/>
                <a:latin typeface="urw-din"/>
              </a:rPr>
              <a:t>In this size of cell, a Base Station antenna is installed.</a:t>
            </a:r>
          </a:p>
          <a:p>
            <a:pPr fontAlgn="base"/>
            <a:r>
              <a:rPr lang="en-US" b="0" i="0" dirty="0">
                <a:solidFill>
                  <a:srgbClr val="273239"/>
                </a:solidFill>
                <a:effectLst/>
                <a:latin typeface="urw-din"/>
              </a:rPr>
              <a:t>Micro</a:t>
            </a:r>
          </a:p>
          <a:p>
            <a:pPr lvl="1" fontAlgn="base"/>
            <a:r>
              <a:rPr lang="en-US" b="0" i="0" dirty="0">
                <a:solidFill>
                  <a:srgbClr val="273239"/>
                </a:solidFill>
                <a:effectLst/>
                <a:latin typeface="urw-din"/>
              </a:rPr>
              <a:t>In this size of the cell, antenna height is less than the average roof level.</a:t>
            </a:r>
          </a:p>
          <a:p>
            <a:pPr fontAlgn="base"/>
            <a:r>
              <a:rPr lang="en-US" b="0" i="0" dirty="0">
                <a:solidFill>
                  <a:srgbClr val="273239"/>
                </a:solidFill>
                <a:effectLst/>
                <a:latin typeface="urw-din"/>
              </a:rPr>
              <a:t>Pico</a:t>
            </a:r>
          </a:p>
          <a:p>
            <a:pPr lvl="1" fontAlgn="base"/>
            <a:r>
              <a:rPr lang="en-US" b="0" i="0" dirty="0">
                <a:solidFill>
                  <a:srgbClr val="273239"/>
                </a:solidFill>
                <a:effectLst/>
                <a:latin typeface="urw-din"/>
              </a:rPr>
              <a:t>Small cells’ diameter of a few meters.</a:t>
            </a:r>
          </a:p>
          <a:p>
            <a:pPr fontAlgn="base"/>
            <a:r>
              <a:rPr lang="en-US" b="0" i="0" dirty="0">
                <a:solidFill>
                  <a:srgbClr val="273239"/>
                </a:solidFill>
                <a:effectLst/>
                <a:latin typeface="urw-din"/>
              </a:rPr>
              <a:t>Umbrella</a:t>
            </a:r>
          </a:p>
          <a:p>
            <a:pPr lvl="1" fontAlgn="base"/>
            <a:r>
              <a:rPr lang="en-US" b="0" i="0" dirty="0">
                <a:solidFill>
                  <a:srgbClr val="273239"/>
                </a:solidFill>
                <a:effectLst/>
                <a:latin typeface="urw-din"/>
              </a:rPr>
              <a:t>It covers the shadowed (Fills the gaps between cells) regions.</a:t>
            </a:r>
          </a:p>
          <a:p>
            <a:endParaRPr lang="en-IN" dirty="0"/>
          </a:p>
        </p:txBody>
      </p:sp>
    </p:spTree>
    <p:extLst>
      <p:ext uri="{BB962C8B-B14F-4D97-AF65-F5344CB8AC3E}">
        <p14:creationId xmlns:p14="http://schemas.microsoft.com/office/powerpoint/2010/main" val="102058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1EE1-4D1B-E985-7122-F2CAF03CDB51}"/>
              </a:ext>
            </a:extLst>
          </p:cNvPr>
          <p:cNvSpPr>
            <a:spLocks noGrp="1"/>
          </p:cNvSpPr>
          <p:nvPr>
            <p:ph type="title"/>
          </p:nvPr>
        </p:nvSpPr>
        <p:spPr/>
        <p:txBody>
          <a:bodyPr/>
          <a:lstStyle/>
          <a:p>
            <a:r>
              <a:rPr lang="en-IN" dirty="0"/>
              <a:t>Features of GSM</a:t>
            </a:r>
          </a:p>
        </p:txBody>
      </p:sp>
      <p:sp>
        <p:nvSpPr>
          <p:cNvPr id="3" name="Content Placeholder 2">
            <a:extLst>
              <a:ext uri="{FF2B5EF4-FFF2-40B4-BE49-F238E27FC236}">
                <a16:creationId xmlns:a16="http://schemas.microsoft.com/office/drawing/2014/main" id="{3AC70739-3060-F462-D538-DBFD6310A042}"/>
              </a:ext>
            </a:extLst>
          </p:cNvPr>
          <p:cNvSpPr>
            <a:spLocks noGrp="1"/>
          </p:cNvSpPr>
          <p:nvPr>
            <p:ph idx="1"/>
          </p:nvPr>
        </p:nvSpPr>
        <p:spPr/>
        <p:txBody>
          <a:bodyPr/>
          <a:lstStyle/>
          <a:p>
            <a:pPr fontAlgn="base"/>
            <a:r>
              <a:rPr lang="en-US" b="0" i="0" dirty="0">
                <a:solidFill>
                  <a:srgbClr val="273239"/>
                </a:solidFill>
                <a:effectLst/>
                <a:latin typeface="urw-din"/>
              </a:rPr>
              <a:t>Supports international roaming</a:t>
            </a:r>
          </a:p>
          <a:p>
            <a:pPr fontAlgn="base"/>
            <a:r>
              <a:rPr lang="en-US" b="0" i="0" dirty="0">
                <a:solidFill>
                  <a:srgbClr val="273239"/>
                </a:solidFill>
                <a:effectLst/>
                <a:latin typeface="urw-din"/>
              </a:rPr>
              <a:t>Clear voice clarity</a:t>
            </a:r>
          </a:p>
          <a:p>
            <a:pPr fontAlgn="base"/>
            <a:r>
              <a:rPr lang="en-US" b="0" i="0" dirty="0">
                <a:solidFill>
                  <a:srgbClr val="273239"/>
                </a:solidFill>
                <a:effectLst/>
                <a:latin typeface="urw-din"/>
              </a:rPr>
              <a:t>Ability to support multiple handheld devices.</a:t>
            </a:r>
          </a:p>
          <a:p>
            <a:pPr fontAlgn="base"/>
            <a:r>
              <a:rPr lang="en-US" b="0" i="0" dirty="0">
                <a:solidFill>
                  <a:srgbClr val="273239"/>
                </a:solidFill>
                <a:effectLst/>
                <a:latin typeface="urw-din"/>
              </a:rPr>
              <a:t>Spectral/frequency efficiency</a:t>
            </a:r>
          </a:p>
          <a:p>
            <a:pPr fontAlgn="base"/>
            <a:r>
              <a:rPr lang="en-US" b="0" i="0" dirty="0">
                <a:solidFill>
                  <a:srgbClr val="273239"/>
                </a:solidFill>
                <a:effectLst/>
                <a:latin typeface="urw-din"/>
              </a:rPr>
              <a:t>Low-powered handheld devices.</a:t>
            </a:r>
          </a:p>
          <a:p>
            <a:pPr fontAlgn="base"/>
            <a:r>
              <a:rPr lang="en-US" b="0" i="0" dirty="0">
                <a:solidFill>
                  <a:srgbClr val="273239"/>
                </a:solidFill>
                <a:effectLst/>
                <a:latin typeface="urw-din"/>
              </a:rPr>
              <a:t>Ease of accessing the network</a:t>
            </a:r>
          </a:p>
          <a:p>
            <a:pPr fontAlgn="base"/>
            <a:r>
              <a:rPr lang="en-US" b="0" i="0" dirty="0">
                <a:solidFill>
                  <a:srgbClr val="273239"/>
                </a:solidFill>
                <a:effectLst/>
                <a:latin typeface="urw-din"/>
              </a:rPr>
              <a:t>International ISDN compatibility.</a:t>
            </a:r>
          </a:p>
          <a:p>
            <a:endParaRPr lang="en-IN" dirty="0"/>
          </a:p>
        </p:txBody>
      </p:sp>
    </p:spTree>
    <p:extLst>
      <p:ext uri="{BB962C8B-B14F-4D97-AF65-F5344CB8AC3E}">
        <p14:creationId xmlns:p14="http://schemas.microsoft.com/office/powerpoint/2010/main" val="946273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B7AB-9307-24CB-AE72-DA7ABE88CCE3}"/>
              </a:ext>
            </a:extLst>
          </p:cNvPr>
          <p:cNvSpPr>
            <a:spLocks noGrp="1"/>
          </p:cNvSpPr>
          <p:nvPr>
            <p:ph type="title"/>
          </p:nvPr>
        </p:nvSpPr>
        <p:spPr/>
        <p:txBody>
          <a:bodyPr/>
          <a:lstStyle/>
          <a:p>
            <a:r>
              <a:rPr lang="en-IN" dirty="0"/>
              <a:t>Sub-Systems in GSM</a:t>
            </a:r>
          </a:p>
        </p:txBody>
      </p:sp>
      <p:sp>
        <p:nvSpPr>
          <p:cNvPr id="3" name="Content Placeholder 2">
            <a:extLst>
              <a:ext uri="{FF2B5EF4-FFF2-40B4-BE49-F238E27FC236}">
                <a16:creationId xmlns:a16="http://schemas.microsoft.com/office/drawing/2014/main" id="{EA304BB3-8554-9D96-DFDB-A4B32796120E}"/>
              </a:ext>
            </a:extLst>
          </p:cNvPr>
          <p:cNvSpPr>
            <a:spLocks noGrp="1"/>
          </p:cNvSpPr>
          <p:nvPr>
            <p:ph idx="1"/>
          </p:nvPr>
        </p:nvSpPr>
        <p:spPr/>
        <p:txBody>
          <a:bodyPr>
            <a:normAutofit fontScale="92500" lnSpcReduction="10000"/>
          </a:bodyPr>
          <a:lstStyle/>
          <a:p>
            <a:pPr fontAlgn="base"/>
            <a:r>
              <a:rPr lang="en-US" b="1" i="0" dirty="0">
                <a:solidFill>
                  <a:srgbClr val="273239"/>
                </a:solidFill>
                <a:effectLst/>
                <a:latin typeface="urw-din"/>
              </a:rPr>
              <a:t>BSS</a:t>
            </a:r>
          </a:p>
          <a:p>
            <a:pPr lvl="1" fontAlgn="base"/>
            <a:r>
              <a:rPr lang="en-US" b="0" i="0" dirty="0">
                <a:solidFill>
                  <a:srgbClr val="273239"/>
                </a:solidFill>
                <a:effectLst/>
                <a:latin typeface="urw-din"/>
              </a:rPr>
              <a:t>BSS stands for Base Station Subsystem. BSS handles traffic and signaling between a mobile phone and the network switching subsystem. BSS has two components </a:t>
            </a:r>
            <a:r>
              <a:rPr lang="en-US" b="1" i="0" dirty="0">
                <a:solidFill>
                  <a:srgbClr val="273239"/>
                </a:solidFill>
                <a:effectLst/>
                <a:latin typeface="urw-din"/>
              </a:rPr>
              <a:t>BTS </a:t>
            </a:r>
            <a:r>
              <a:rPr lang="en-US" b="0" i="0" dirty="0">
                <a:solidFill>
                  <a:srgbClr val="273239"/>
                </a:solidFill>
                <a:effectLst/>
                <a:latin typeface="urw-din"/>
              </a:rPr>
              <a:t>and </a:t>
            </a:r>
            <a:r>
              <a:rPr lang="en-US" b="1" i="0" dirty="0">
                <a:solidFill>
                  <a:srgbClr val="273239"/>
                </a:solidFill>
                <a:effectLst/>
                <a:latin typeface="urw-din"/>
              </a:rPr>
              <a:t>BSC. </a:t>
            </a:r>
            <a:endParaRPr lang="en-US" dirty="0">
              <a:solidFill>
                <a:srgbClr val="273239"/>
              </a:solidFill>
              <a:latin typeface="urw-din"/>
            </a:endParaRPr>
          </a:p>
          <a:p>
            <a:pPr fontAlgn="base"/>
            <a:r>
              <a:rPr lang="en-US" b="1" i="0" dirty="0">
                <a:solidFill>
                  <a:srgbClr val="273239"/>
                </a:solidFill>
                <a:effectLst/>
                <a:latin typeface="urw-din"/>
              </a:rPr>
              <a:t>NSS</a:t>
            </a:r>
          </a:p>
          <a:p>
            <a:pPr lvl="1" fontAlgn="base"/>
            <a:r>
              <a:rPr lang="en-US" b="0" i="0" dirty="0">
                <a:solidFill>
                  <a:srgbClr val="273239"/>
                </a:solidFill>
                <a:effectLst/>
                <a:latin typeface="urw-din"/>
              </a:rPr>
              <a:t>NSS stands for Network and Switching Subsystem. NSS is the core network of GSM. That carried out call and mobility management functions for mobile phone present in the network. NSS has different components like </a:t>
            </a:r>
            <a:r>
              <a:rPr lang="en-US" b="1" i="0" dirty="0">
                <a:solidFill>
                  <a:srgbClr val="273239"/>
                </a:solidFill>
                <a:effectLst/>
                <a:latin typeface="urw-din"/>
              </a:rPr>
              <a:t>VLR, HLR, </a:t>
            </a:r>
            <a:r>
              <a:rPr lang="en-US" b="0" i="0" dirty="0">
                <a:solidFill>
                  <a:srgbClr val="273239"/>
                </a:solidFill>
                <a:effectLst/>
                <a:latin typeface="urw-din"/>
              </a:rPr>
              <a:t>and, </a:t>
            </a:r>
            <a:r>
              <a:rPr lang="en-US" b="1" i="0" dirty="0">
                <a:solidFill>
                  <a:srgbClr val="273239"/>
                </a:solidFill>
                <a:effectLst/>
                <a:latin typeface="urw-din"/>
              </a:rPr>
              <a:t>EIR.</a:t>
            </a:r>
            <a:endParaRPr lang="en-US" dirty="0">
              <a:solidFill>
                <a:srgbClr val="273239"/>
              </a:solidFill>
              <a:latin typeface="urw-din"/>
            </a:endParaRPr>
          </a:p>
          <a:p>
            <a:pPr fontAlgn="base"/>
            <a:r>
              <a:rPr lang="en-US" b="1" i="0" dirty="0">
                <a:solidFill>
                  <a:srgbClr val="273239"/>
                </a:solidFill>
                <a:effectLst/>
                <a:latin typeface="urw-din"/>
              </a:rPr>
              <a:t>OSS</a:t>
            </a:r>
          </a:p>
          <a:p>
            <a:pPr lvl="1" fontAlgn="base"/>
            <a:r>
              <a:rPr lang="en-US" b="0" i="0" dirty="0">
                <a:solidFill>
                  <a:srgbClr val="273239"/>
                </a:solidFill>
                <a:effectLst/>
                <a:latin typeface="urw-din"/>
              </a:rPr>
              <a:t>OSS stands for Operating Subsystem. OSS is a functional entity in which the network operator monitors and controls the system. </a:t>
            </a:r>
            <a:r>
              <a:rPr lang="en-US" b="1" i="0" dirty="0">
                <a:solidFill>
                  <a:srgbClr val="273239"/>
                </a:solidFill>
                <a:effectLst/>
                <a:latin typeface="urw-din"/>
              </a:rPr>
              <a:t>OMC </a:t>
            </a:r>
            <a:r>
              <a:rPr lang="en-US" b="0" i="0" dirty="0">
                <a:solidFill>
                  <a:srgbClr val="273239"/>
                </a:solidFill>
                <a:effectLst/>
                <a:latin typeface="urw-din"/>
              </a:rPr>
              <a:t> is part of OSS. The purpose of OSS is to offer the customer cost-effective support for all GSM-related maintenance services.</a:t>
            </a:r>
          </a:p>
          <a:p>
            <a:endParaRPr lang="en-IN" dirty="0"/>
          </a:p>
        </p:txBody>
      </p:sp>
    </p:spTree>
    <p:extLst>
      <p:ext uri="{BB962C8B-B14F-4D97-AF65-F5344CB8AC3E}">
        <p14:creationId xmlns:p14="http://schemas.microsoft.com/office/powerpoint/2010/main" val="392842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7059D1-B475-E1A4-F188-52AFDFF32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65" y="873102"/>
            <a:ext cx="11363098" cy="538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99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EF55-D71F-D7EB-667E-8B10BD591874}"/>
              </a:ext>
            </a:extLst>
          </p:cNvPr>
          <p:cNvSpPr>
            <a:spLocks noGrp="1"/>
          </p:cNvSpPr>
          <p:nvPr>
            <p:ph type="title"/>
          </p:nvPr>
        </p:nvSpPr>
        <p:spPr/>
        <p:txBody>
          <a:bodyPr/>
          <a:lstStyle/>
          <a:p>
            <a:r>
              <a:rPr lang="en-IN" dirty="0"/>
              <a:t>Interfaces in GSM</a:t>
            </a:r>
          </a:p>
        </p:txBody>
      </p:sp>
      <p:sp>
        <p:nvSpPr>
          <p:cNvPr id="3" name="Content Placeholder 2">
            <a:extLst>
              <a:ext uri="{FF2B5EF4-FFF2-40B4-BE49-F238E27FC236}">
                <a16:creationId xmlns:a16="http://schemas.microsoft.com/office/drawing/2014/main" id="{4005C5AD-932B-9DF6-1742-4BBB781FCD66}"/>
              </a:ext>
            </a:extLst>
          </p:cNvPr>
          <p:cNvSpPr>
            <a:spLocks noGrp="1"/>
          </p:cNvSpPr>
          <p:nvPr>
            <p:ph idx="1"/>
          </p:nvPr>
        </p:nvSpPr>
        <p:spPr/>
        <p:txBody>
          <a:bodyPr/>
          <a:lstStyle/>
          <a:p>
            <a:pPr fontAlgn="base"/>
            <a:r>
              <a:rPr lang="en-US" b="1" i="0" dirty="0">
                <a:solidFill>
                  <a:srgbClr val="273239"/>
                </a:solidFill>
                <a:effectLst/>
                <a:latin typeface="urw-din"/>
              </a:rPr>
              <a:t>Air Interface</a:t>
            </a:r>
          </a:p>
          <a:p>
            <a:pPr lvl="1" fontAlgn="base"/>
            <a:r>
              <a:rPr lang="en-US" b="0" i="0" dirty="0">
                <a:solidFill>
                  <a:srgbClr val="273239"/>
                </a:solidFill>
                <a:effectLst/>
                <a:latin typeface="urw-din"/>
              </a:rPr>
              <a:t>Air interface is also known as UM interface. Interface between MS and BTS is called as UM interface because it is mobile analog to the U interface of ISDN.</a:t>
            </a:r>
          </a:p>
          <a:p>
            <a:pPr fontAlgn="base"/>
            <a:r>
              <a:rPr lang="en-US" b="1" i="0" dirty="0" err="1">
                <a:solidFill>
                  <a:srgbClr val="273239"/>
                </a:solidFill>
                <a:effectLst/>
                <a:latin typeface="urw-din"/>
              </a:rPr>
              <a:t>Abis</a:t>
            </a:r>
            <a:r>
              <a:rPr lang="en-US" b="1" i="0" dirty="0">
                <a:solidFill>
                  <a:srgbClr val="273239"/>
                </a:solidFill>
                <a:effectLst/>
                <a:latin typeface="urw-din"/>
              </a:rPr>
              <a:t> Interface</a:t>
            </a:r>
          </a:p>
          <a:p>
            <a:pPr lvl="1" fontAlgn="base"/>
            <a:r>
              <a:rPr lang="en-US" b="0" i="0" dirty="0">
                <a:solidFill>
                  <a:srgbClr val="273239"/>
                </a:solidFill>
                <a:effectLst/>
                <a:latin typeface="urw-din"/>
              </a:rPr>
              <a:t>It is a BSS internal interface linking with BTS and BSC.</a:t>
            </a:r>
          </a:p>
          <a:p>
            <a:pPr fontAlgn="base"/>
            <a:r>
              <a:rPr lang="en-US" b="1" i="0" dirty="0">
                <a:solidFill>
                  <a:srgbClr val="273239"/>
                </a:solidFill>
                <a:effectLst/>
                <a:latin typeface="urw-din"/>
              </a:rPr>
              <a:t>A interface</a:t>
            </a:r>
          </a:p>
          <a:p>
            <a:pPr lvl="1" fontAlgn="base"/>
            <a:r>
              <a:rPr lang="en-US" b="0" i="0" dirty="0">
                <a:solidFill>
                  <a:srgbClr val="273239"/>
                </a:solidFill>
                <a:effectLst/>
                <a:latin typeface="urw-din"/>
              </a:rPr>
              <a:t>It provides communication between BSS and MSC.</a:t>
            </a:r>
          </a:p>
          <a:p>
            <a:endParaRPr lang="en-IN" dirty="0"/>
          </a:p>
        </p:txBody>
      </p:sp>
    </p:spTree>
    <p:extLst>
      <p:ext uri="{BB962C8B-B14F-4D97-AF65-F5344CB8AC3E}">
        <p14:creationId xmlns:p14="http://schemas.microsoft.com/office/powerpoint/2010/main" val="69912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7D58-95C3-5D34-E178-5C6A178F5EA6}"/>
              </a:ext>
            </a:extLst>
          </p:cNvPr>
          <p:cNvSpPr>
            <a:spLocks noGrp="1"/>
          </p:cNvSpPr>
          <p:nvPr>
            <p:ph type="title"/>
          </p:nvPr>
        </p:nvSpPr>
        <p:spPr/>
        <p:txBody>
          <a:bodyPr/>
          <a:lstStyle/>
          <a:p>
            <a:r>
              <a:rPr lang="en-IN" i="0" dirty="0">
                <a:solidFill>
                  <a:srgbClr val="273239"/>
                </a:solidFill>
                <a:effectLst/>
                <a:latin typeface="urw-din"/>
              </a:rPr>
              <a:t>Function of Components</a:t>
            </a:r>
            <a:endParaRPr lang="en-IN" dirty="0"/>
          </a:p>
        </p:txBody>
      </p:sp>
      <p:sp>
        <p:nvSpPr>
          <p:cNvPr id="3" name="Content Placeholder 2">
            <a:extLst>
              <a:ext uri="{FF2B5EF4-FFF2-40B4-BE49-F238E27FC236}">
                <a16:creationId xmlns:a16="http://schemas.microsoft.com/office/drawing/2014/main" id="{64FC3592-5579-C30E-1E6A-0841C6FBA079}"/>
              </a:ext>
            </a:extLst>
          </p:cNvPr>
          <p:cNvSpPr>
            <a:spLocks noGrp="1"/>
          </p:cNvSpPr>
          <p:nvPr>
            <p:ph idx="1"/>
          </p:nvPr>
        </p:nvSpPr>
        <p:spPr/>
        <p:txBody>
          <a:bodyPr>
            <a:normAutofit/>
          </a:bodyPr>
          <a:lstStyle/>
          <a:p>
            <a:pPr fontAlgn="base"/>
            <a:r>
              <a:rPr lang="en-US" b="1" i="0" dirty="0">
                <a:solidFill>
                  <a:srgbClr val="273239"/>
                </a:solidFill>
                <a:effectLst/>
                <a:latin typeface="urw-din"/>
              </a:rPr>
              <a:t>Mobile station (MS)</a:t>
            </a:r>
          </a:p>
          <a:p>
            <a:pPr lvl="1" fontAlgn="base"/>
            <a:r>
              <a:rPr lang="en-US" b="0" i="0" dirty="0">
                <a:solidFill>
                  <a:srgbClr val="273239"/>
                </a:solidFill>
                <a:effectLst/>
                <a:latin typeface="urw-din"/>
              </a:rPr>
              <a:t>It refers to the mobile station. Simply, it means a mobile phone.</a:t>
            </a:r>
          </a:p>
          <a:p>
            <a:pPr fontAlgn="base"/>
            <a:r>
              <a:rPr lang="en-US" b="1" i="0" dirty="0">
                <a:solidFill>
                  <a:srgbClr val="273239"/>
                </a:solidFill>
                <a:effectLst/>
                <a:latin typeface="urw-din"/>
              </a:rPr>
              <a:t>Base transceiver system (BTS)</a:t>
            </a:r>
          </a:p>
          <a:p>
            <a:pPr lvl="1" fontAlgn="base"/>
            <a:r>
              <a:rPr lang="en-US" b="0" i="0" dirty="0">
                <a:solidFill>
                  <a:srgbClr val="273239"/>
                </a:solidFill>
                <a:effectLst/>
                <a:latin typeface="urw-din"/>
              </a:rPr>
              <a:t>It maintains the radio component with MS.</a:t>
            </a:r>
          </a:p>
          <a:p>
            <a:pPr fontAlgn="base"/>
            <a:r>
              <a:rPr lang="en-US" b="1" i="0" dirty="0">
                <a:solidFill>
                  <a:srgbClr val="273239"/>
                </a:solidFill>
                <a:effectLst/>
                <a:latin typeface="urw-din"/>
              </a:rPr>
              <a:t>Base station controller (BSC)</a:t>
            </a:r>
          </a:p>
          <a:p>
            <a:pPr lvl="1" fontAlgn="base"/>
            <a:r>
              <a:rPr lang="en-US" b="0" i="0" dirty="0">
                <a:solidFill>
                  <a:srgbClr val="273239"/>
                </a:solidFill>
                <a:effectLst/>
                <a:latin typeface="urw-din"/>
              </a:rPr>
              <a:t>Its function is to allocate necessary time slots between the BTS and MSC.</a:t>
            </a:r>
          </a:p>
          <a:p>
            <a:pPr fontAlgn="base"/>
            <a:r>
              <a:rPr lang="en-US" b="1" i="0" dirty="0">
                <a:solidFill>
                  <a:srgbClr val="273239"/>
                </a:solidFill>
                <a:effectLst/>
                <a:latin typeface="urw-din"/>
              </a:rPr>
              <a:t>Home location register (HLR)</a:t>
            </a:r>
          </a:p>
          <a:p>
            <a:pPr lvl="1" fontAlgn="base"/>
            <a:r>
              <a:rPr lang="en-US" b="0" i="0" dirty="0">
                <a:solidFill>
                  <a:srgbClr val="273239"/>
                </a:solidFill>
                <a:effectLst/>
                <a:latin typeface="urw-din"/>
              </a:rPr>
              <a:t>It is the reference database for subscriber parameters like the subscriber’s ID, location, authentication key, etc.</a:t>
            </a:r>
          </a:p>
          <a:p>
            <a:endParaRPr lang="en-IN" dirty="0"/>
          </a:p>
        </p:txBody>
      </p:sp>
    </p:spTree>
    <p:extLst>
      <p:ext uri="{BB962C8B-B14F-4D97-AF65-F5344CB8AC3E}">
        <p14:creationId xmlns:p14="http://schemas.microsoft.com/office/powerpoint/2010/main" val="64520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DC94-2C2D-7956-A188-0E0B8538A8EE}"/>
              </a:ext>
            </a:extLst>
          </p:cNvPr>
          <p:cNvSpPr>
            <a:spLocks noGrp="1"/>
          </p:cNvSpPr>
          <p:nvPr>
            <p:ph type="title"/>
          </p:nvPr>
        </p:nvSpPr>
        <p:spPr/>
        <p:txBody>
          <a:bodyPr/>
          <a:lstStyle/>
          <a:p>
            <a:r>
              <a:rPr lang="en-IN" i="0" dirty="0">
                <a:solidFill>
                  <a:srgbClr val="273239"/>
                </a:solidFill>
                <a:effectLst/>
                <a:latin typeface="urw-din"/>
              </a:rPr>
              <a:t>Function of Components</a:t>
            </a:r>
            <a:endParaRPr lang="en-IN" dirty="0"/>
          </a:p>
        </p:txBody>
      </p:sp>
      <p:sp>
        <p:nvSpPr>
          <p:cNvPr id="3" name="Content Placeholder 2">
            <a:extLst>
              <a:ext uri="{FF2B5EF4-FFF2-40B4-BE49-F238E27FC236}">
                <a16:creationId xmlns:a16="http://schemas.microsoft.com/office/drawing/2014/main" id="{9CB0376A-A088-C08C-0EC2-2FB8BD3DE82C}"/>
              </a:ext>
            </a:extLst>
          </p:cNvPr>
          <p:cNvSpPr>
            <a:spLocks noGrp="1"/>
          </p:cNvSpPr>
          <p:nvPr>
            <p:ph idx="1"/>
          </p:nvPr>
        </p:nvSpPr>
        <p:spPr/>
        <p:txBody>
          <a:bodyPr/>
          <a:lstStyle/>
          <a:p>
            <a:pPr fontAlgn="base"/>
            <a:r>
              <a:rPr lang="en-US" b="1" i="0" dirty="0">
                <a:solidFill>
                  <a:srgbClr val="273239"/>
                </a:solidFill>
                <a:effectLst/>
                <a:latin typeface="urw-din"/>
              </a:rPr>
              <a:t>Visitor location register (VLR)</a:t>
            </a:r>
          </a:p>
          <a:p>
            <a:pPr lvl="1" fontAlgn="base"/>
            <a:r>
              <a:rPr lang="en-US" b="0" i="0" dirty="0">
                <a:solidFill>
                  <a:srgbClr val="273239"/>
                </a:solidFill>
                <a:effectLst/>
                <a:latin typeface="urw-din"/>
              </a:rPr>
              <a:t>It contains a copy of most of the data stored in HLR which is temporary and exists only until the subscriber is active.</a:t>
            </a:r>
          </a:p>
          <a:p>
            <a:pPr fontAlgn="base"/>
            <a:r>
              <a:rPr lang="en-US" b="1" i="0" dirty="0">
                <a:solidFill>
                  <a:srgbClr val="273239"/>
                </a:solidFill>
                <a:effectLst/>
                <a:latin typeface="urw-din"/>
              </a:rPr>
              <a:t>Equipment identity register (EIR)</a:t>
            </a:r>
          </a:p>
          <a:p>
            <a:pPr lvl="1" fontAlgn="base"/>
            <a:r>
              <a:rPr lang="en-US" b="0" i="0" dirty="0">
                <a:solidFill>
                  <a:srgbClr val="273239"/>
                </a:solidFill>
                <a:effectLst/>
                <a:latin typeface="urw-din"/>
              </a:rPr>
              <a:t>It is a database that contains a list of valid mobile equipment on the network.</a:t>
            </a:r>
          </a:p>
          <a:p>
            <a:pPr fontAlgn="base"/>
            <a:r>
              <a:rPr lang="en-US" b="1" i="0" dirty="0">
                <a:solidFill>
                  <a:srgbClr val="273239"/>
                </a:solidFill>
                <a:effectLst/>
                <a:latin typeface="urw-din"/>
              </a:rPr>
              <a:t>Authentication center (AUC)</a:t>
            </a:r>
          </a:p>
          <a:p>
            <a:pPr lvl="1" fontAlgn="base"/>
            <a:r>
              <a:rPr lang="en-US" b="0" i="0" dirty="0">
                <a:solidFill>
                  <a:srgbClr val="273239"/>
                </a:solidFill>
                <a:effectLst/>
                <a:latin typeface="urw-din"/>
              </a:rPr>
              <a:t>It performs authentication of subscribers.</a:t>
            </a:r>
          </a:p>
          <a:p>
            <a:endParaRPr lang="en-IN" dirty="0"/>
          </a:p>
        </p:txBody>
      </p:sp>
    </p:spTree>
    <p:extLst>
      <p:ext uri="{BB962C8B-B14F-4D97-AF65-F5344CB8AC3E}">
        <p14:creationId xmlns:p14="http://schemas.microsoft.com/office/powerpoint/2010/main" val="257731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CCCF-8889-E5DE-DEE0-1DDCEEC0CB0C}"/>
              </a:ext>
            </a:extLst>
          </p:cNvPr>
          <p:cNvSpPr>
            <a:spLocks noGrp="1"/>
          </p:cNvSpPr>
          <p:nvPr>
            <p:ph type="title"/>
          </p:nvPr>
        </p:nvSpPr>
        <p:spPr/>
        <p:txBody>
          <a:bodyPr/>
          <a:lstStyle/>
          <a:p>
            <a:r>
              <a:rPr lang="en-IN" dirty="0"/>
              <a:t>Cellular Technology</a:t>
            </a:r>
          </a:p>
        </p:txBody>
      </p:sp>
      <p:sp>
        <p:nvSpPr>
          <p:cNvPr id="3" name="Content Placeholder 2">
            <a:extLst>
              <a:ext uri="{FF2B5EF4-FFF2-40B4-BE49-F238E27FC236}">
                <a16:creationId xmlns:a16="http://schemas.microsoft.com/office/drawing/2014/main" id="{52B347F1-CA92-1777-EF61-79C777D16D1C}"/>
              </a:ext>
            </a:extLst>
          </p:cNvPr>
          <p:cNvSpPr>
            <a:spLocks noGrp="1"/>
          </p:cNvSpPr>
          <p:nvPr>
            <p:ph idx="1"/>
          </p:nvPr>
        </p:nvSpPr>
        <p:spPr/>
        <p:txBody>
          <a:bodyPr/>
          <a:lstStyle/>
          <a:p>
            <a:r>
              <a:rPr lang="en-US" b="1" i="0" dirty="0">
                <a:solidFill>
                  <a:srgbClr val="273239"/>
                </a:solidFill>
                <a:effectLst/>
                <a:latin typeface="urw-din"/>
              </a:rPr>
              <a:t>Cellular Network</a:t>
            </a:r>
            <a:r>
              <a:rPr lang="en-US" b="0" i="0" dirty="0">
                <a:solidFill>
                  <a:srgbClr val="273239"/>
                </a:solidFill>
                <a:effectLst/>
                <a:latin typeface="urw-din"/>
              </a:rPr>
              <a:t> is formed of some cells, the </a:t>
            </a:r>
            <a:r>
              <a:rPr lang="en-US" b="1" i="0" dirty="0">
                <a:solidFill>
                  <a:srgbClr val="273239"/>
                </a:solidFill>
                <a:effectLst/>
                <a:latin typeface="urw-din"/>
              </a:rPr>
              <a:t>cell</a:t>
            </a:r>
            <a:r>
              <a:rPr lang="en-US" b="0" i="0" dirty="0">
                <a:solidFill>
                  <a:srgbClr val="273239"/>
                </a:solidFill>
                <a:effectLst/>
                <a:latin typeface="urw-din"/>
              </a:rPr>
              <a:t> covers a geographical region.</a:t>
            </a:r>
          </a:p>
          <a:p>
            <a:r>
              <a:rPr lang="en-US" dirty="0">
                <a:solidFill>
                  <a:srgbClr val="273239"/>
                </a:solidFill>
                <a:latin typeface="urw-din"/>
              </a:rPr>
              <a:t>It </a:t>
            </a:r>
            <a:r>
              <a:rPr lang="en-US" b="0" i="0" dirty="0">
                <a:solidFill>
                  <a:srgbClr val="273239"/>
                </a:solidFill>
                <a:effectLst/>
                <a:latin typeface="urw-din"/>
              </a:rPr>
              <a:t>has a base station analogous to 802.11 AP which helps mobile users attach to the network</a:t>
            </a:r>
            <a:r>
              <a:rPr lang="en-US" dirty="0">
                <a:solidFill>
                  <a:srgbClr val="273239"/>
                </a:solidFill>
                <a:latin typeface="urw-din"/>
              </a:rPr>
              <a:t>.</a:t>
            </a:r>
          </a:p>
          <a:p>
            <a:r>
              <a:rPr lang="en-US" dirty="0">
                <a:solidFill>
                  <a:srgbClr val="273239"/>
                </a:solidFill>
                <a:latin typeface="urw-din"/>
              </a:rPr>
              <a:t>T</a:t>
            </a:r>
            <a:r>
              <a:rPr lang="en-US" b="0" i="0" dirty="0">
                <a:solidFill>
                  <a:srgbClr val="273239"/>
                </a:solidFill>
                <a:effectLst/>
                <a:latin typeface="urw-din"/>
              </a:rPr>
              <a:t>here is an air interface of physical and link layer protocol between the mobile and base station.</a:t>
            </a:r>
          </a:p>
          <a:p>
            <a:r>
              <a:rPr lang="en-US" b="0" i="0" dirty="0">
                <a:solidFill>
                  <a:srgbClr val="273239"/>
                </a:solidFill>
                <a:effectLst/>
                <a:latin typeface="urw-din"/>
              </a:rPr>
              <a:t>All these base stations are connected to </a:t>
            </a:r>
            <a:r>
              <a:rPr lang="en-US" b="0" i="1" dirty="0">
                <a:solidFill>
                  <a:srgbClr val="273239"/>
                </a:solidFill>
                <a:effectLst/>
                <a:latin typeface="urw-din"/>
              </a:rPr>
              <a:t>Mobile Switching Center</a:t>
            </a:r>
            <a:r>
              <a:rPr lang="en-US" b="0" i="0" dirty="0">
                <a:solidFill>
                  <a:srgbClr val="273239"/>
                </a:solidFill>
                <a:effectLst/>
                <a:latin typeface="urw-din"/>
              </a:rPr>
              <a:t> which connects cells to a wide area net, manages call setup, and handles mobility.</a:t>
            </a:r>
          </a:p>
          <a:p>
            <a:endParaRPr lang="en-US" dirty="0">
              <a:solidFill>
                <a:srgbClr val="273239"/>
              </a:solidFill>
              <a:latin typeface="urw-din"/>
            </a:endParaRPr>
          </a:p>
          <a:p>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60362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00B5-4712-FA1A-991F-C783249F1982}"/>
              </a:ext>
            </a:extLst>
          </p:cNvPr>
          <p:cNvSpPr>
            <a:spLocks noGrp="1"/>
          </p:cNvSpPr>
          <p:nvPr>
            <p:ph type="ctrTitle"/>
          </p:nvPr>
        </p:nvSpPr>
        <p:spPr/>
        <p:txBody>
          <a:bodyPr>
            <a:normAutofit/>
          </a:bodyPr>
          <a:lstStyle/>
          <a:p>
            <a:r>
              <a:rPr lang="en-US" i="0" dirty="0">
                <a:solidFill>
                  <a:srgbClr val="273239"/>
                </a:solidFill>
                <a:effectLst/>
                <a:latin typeface="sofia-pro"/>
              </a:rPr>
              <a:t>General Packet Radio Service (GPRS)</a:t>
            </a:r>
            <a:endParaRPr lang="en-IN" dirty="0"/>
          </a:p>
        </p:txBody>
      </p:sp>
    </p:spTree>
    <p:extLst>
      <p:ext uri="{BB962C8B-B14F-4D97-AF65-F5344CB8AC3E}">
        <p14:creationId xmlns:p14="http://schemas.microsoft.com/office/powerpoint/2010/main" val="228004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3DFC-E617-70FE-D4AE-05071B834F9D}"/>
              </a:ext>
            </a:extLst>
          </p:cNvPr>
          <p:cNvSpPr>
            <a:spLocks noGrp="1"/>
          </p:cNvSpPr>
          <p:nvPr>
            <p:ph type="title"/>
          </p:nvPr>
        </p:nvSpPr>
        <p:spPr/>
        <p:txBody>
          <a:bodyPr/>
          <a:lstStyle/>
          <a:p>
            <a:r>
              <a:rPr lang="en-IN" dirty="0"/>
              <a:t>GPRS</a:t>
            </a:r>
          </a:p>
        </p:txBody>
      </p:sp>
      <p:sp>
        <p:nvSpPr>
          <p:cNvPr id="3" name="Content Placeholder 2">
            <a:extLst>
              <a:ext uri="{FF2B5EF4-FFF2-40B4-BE49-F238E27FC236}">
                <a16:creationId xmlns:a16="http://schemas.microsoft.com/office/drawing/2014/main" id="{A4507F78-DE59-0C02-A9E8-7E63AB39738C}"/>
              </a:ext>
            </a:extLst>
          </p:cNvPr>
          <p:cNvSpPr>
            <a:spLocks noGrp="1"/>
          </p:cNvSpPr>
          <p:nvPr>
            <p:ph idx="1"/>
          </p:nvPr>
        </p:nvSpPr>
        <p:spPr/>
        <p:txBody>
          <a:bodyPr/>
          <a:lstStyle/>
          <a:p>
            <a:r>
              <a:rPr lang="en-US" b="1" i="0" dirty="0">
                <a:solidFill>
                  <a:srgbClr val="273239"/>
                </a:solidFill>
                <a:effectLst/>
                <a:latin typeface="urw-din"/>
              </a:rPr>
              <a:t>GPRS</a:t>
            </a:r>
            <a:r>
              <a:rPr lang="en-US" b="0" i="0" dirty="0">
                <a:solidFill>
                  <a:srgbClr val="273239"/>
                </a:solidFill>
                <a:effectLst/>
                <a:latin typeface="urw-din"/>
              </a:rPr>
              <a:t> is an expansion Global System for Mobile Communication. It is basically a packet-oriented mobile data standard on the 2G and 3G cellular communication network’s global system for mobile communication. </a:t>
            </a:r>
          </a:p>
          <a:p>
            <a:r>
              <a:rPr lang="en-US" b="0" i="0" dirty="0">
                <a:solidFill>
                  <a:srgbClr val="273239"/>
                </a:solidFill>
                <a:effectLst/>
                <a:latin typeface="urw-din"/>
              </a:rPr>
              <a:t>GPRS was built up by European Telecommunications Standards Institute (ETSI) because of the prior CDPD, and I-mode packet switched cell advances.</a:t>
            </a:r>
            <a:endParaRPr lang="en-IN" dirty="0"/>
          </a:p>
        </p:txBody>
      </p:sp>
    </p:spTree>
    <p:extLst>
      <p:ext uri="{BB962C8B-B14F-4D97-AF65-F5344CB8AC3E}">
        <p14:creationId xmlns:p14="http://schemas.microsoft.com/office/powerpoint/2010/main" val="215561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0480-A0A4-3BA9-AE97-287AD02EB9F0}"/>
              </a:ext>
            </a:extLst>
          </p:cNvPr>
          <p:cNvSpPr>
            <a:spLocks noGrp="1"/>
          </p:cNvSpPr>
          <p:nvPr>
            <p:ph type="title"/>
          </p:nvPr>
        </p:nvSpPr>
        <p:spPr/>
        <p:txBody>
          <a:bodyPr/>
          <a:lstStyle/>
          <a:p>
            <a:r>
              <a:rPr lang="en-IN" dirty="0"/>
              <a:t>GPRS</a:t>
            </a:r>
          </a:p>
        </p:txBody>
      </p:sp>
      <p:sp>
        <p:nvSpPr>
          <p:cNvPr id="3" name="Content Placeholder 2">
            <a:extLst>
              <a:ext uri="{FF2B5EF4-FFF2-40B4-BE49-F238E27FC236}">
                <a16:creationId xmlns:a16="http://schemas.microsoft.com/office/drawing/2014/main" id="{17DD60FE-5867-23B5-94B0-74300D9A0DA1}"/>
              </a:ext>
            </a:extLst>
          </p:cNvPr>
          <p:cNvSpPr>
            <a:spLocks noGrp="1"/>
          </p:cNvSpPr>
          <p:nvPr>
            <p:ph idx="1"/>
          </p:nvPr>
        </p:nvSpPr>
        <p:spPr/>
        <p:txBody>
          <a:bodyPr/>
          <a:lstStyle/>
          <a:p>
            <a:r>
              <a:rPr lang="en-US" b="0" i="0" dirty="0">
                <a:solidFill>
                  <a:srgbClr val="273239"/>
                </a:solidFill>
                <a:effectLst/>
                <a:latin typeface="urw-din"/>
              </a:rPr>
              <a:t>The packet radio standard is utilized by GPRS to transport client information packets in a structured route between GSM versatile stations and external packet information networks. </a:t>
            </a:r>
          </a:p>
          <a:p>
            <a:r>
              <a:rPr lang="en-US" b="0" i="0" dirty="0">
                <a:solidFill>
                  <a:srgbClr val="273239"/>
                </a:solidFill>
                <a:effectLst/>
                <a:latin typeface="urw-din"/>
              </a:rPr>
              <a:t>These packets can be straightforwardly directed to the packet-changed systems from the GPRS portable stations.</a:t>
            </a:r>
            <a:endParaRPr lang="en-IN" dirty="0"/>
          </a:p>
        </p:txBody>
      </p:sp>
    </p:spTree>
    <p:extLst>
      <p:ext uri="{BB962C8B-B14F-4D97-AF65-F5344CB8AC3E}">
        <p14:creationId xmlns:p14="http://schemas.microsoft.com/office/powerpoint/2010/main" val="36232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36DE-75B3-536C-8AF6-C759B4BCC211}"/>
              </a:ext>
            </a:extLst>
          </p:cNvPr>
          <p:cNvSpPr>
            <a:spLocks noGrp="1"/>
          </p:cNvSpPr>
          <p:nvPr>
            <p:ph type="title"/>
          </p:nvPr>
        </p:nvSpPr>
        <p:spPr/>
        <p:txBody>
          <a:bodyPr/>
          <a:lstStyle/>
          <a:p>
            <a:r>
              <a:rPr lang="en-IN" dirty="0"/>
              <a:t>Goals of GPRS</a:t>
            </a:r>
          </a:p>
        </p:txBody>
      </p:sp>
      <p:sp>
        <p:nvSpPr>
          <p:cNvPr id="3" name="Content Placeholder 2">
            <a:extLst>
              <a:ext uri="{FF2B5EF4-FFF2-40B4-BE49-F238E27FC236}">
                <a16:creationId xmlns:a16="http://schemas.microsoft.com/office/drawing/2014/main" id="{82CBF3E8-76EE-CE8C-B6DA-54067AA7D2DD}"/>
              </a:ext>
            </a:extLst>
          </p:cNvPr>
          <p:cNvSpPr>
            <a:spLocks noGrp="1"/>
          </p:cNvSpPr>
          <p:nvPr>
            <p:ph idx="1"/>
          </p:nvPr>
        </p:nvSpPr>
        <p:spPr/>
        <p:txBody>
          <a:bodyPr/>
          <a:lstStyle/>
          <a:p>
            <a:pPr fontAlgn="base"/>
            <a:r>
              <a:rPr lang="en-US" b="0" i="0" dirty="0">
                <a:solidFill>
                  <a:srgbClr val="273239"/>
                </a:solidFill>
                <a:effectLst/>
                <a:latin typeface="urw-din"/>
              </a:rPr>
              <a:t>Consistent IP services</a:t>
            </a:r>
          </a:p>
          <a:p>
            <a:pPr fontAlgn="base"/>
            <a:r>
              <a:rPr lang="en-US" b="0" i="0" dirty="0">
                <a:solidFill>
                  <a:srgbClr val="273239"/>
                </a:solidFill>
                <a:effectLst/>
                <a:latin typeface="urw-din"/>
              </a:rPr>
              <a:t>Leverage industry investment in IP</a:t>
            </a:r>
          </a:p>
          <a:p>
            <a:pPr fontAlgn="base"/>
            <a:r>
              <a:rPr lang="en-US" b="0" i="0" dirty="0">
                <a:solidFill>
                  <a:srgbClr val="273239"/>
                </a:solidFill>
                <a:effectLst/>
                <a:latin typeface="urw-din"/>
              </a:rPr>
              <a:t>Open Architecture</a:t>
            </a:r>
          </a:p>
          <a:p>
            <a:pPr fontAlgn="base"/>
            <a:r>
              <a:rPr lang="en-US" b="0" i="0" dirty="0">
                <a:solidFill>
                  <a:srgbClr val="273239"/>
                </a:solidFill>
                <a:effectLst/>
                <a:latin typeface="urw-din"/>
              </a:rPr>
              <a:t>Service innovation independent of infrastructure</a:t>
            </a:r>
          </a:p>
          <a:p>
            <a:endParaRPr lang="en-IN" dirty="0"/>
          </a:p>
        </p:txBody>
      </p:sp>
    </p:spTree>
    <p:extLst>
      <p:ext uri="{BB962C8B-B14F-4D97-AF65-F5344CB8AC3E}">
        <p14:creationId xmlns:p14="http://schemas.microsoft.com/office/powerpoint/2010/main" val="4224432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9585-8194-CA86-07C9-A3EF44DD914D}"/>
              </a:ext>
            </a:extLst>
          </p:cNvPr>
          <p:cNvSpPr>
            <a:spLocks noGrp="1"/>
          </p:cNvSpPr>
          <p:nvPr>
            <p:ph type="title"/>
          </p:nvPr>
        </p:nvSpPr>
        <p:spPr/>
        <p:txBody>
          <a:bodyPr/>
          <a:lstStyle/>
          <a:p>
            <a:r>
              <a:rPr lang="en-IN" dirty="0"/>
              <a:t>Services Offered by GPRS</a:t>
            </a:r>
          </a:p>
        </p:txBody>
      </p:sp>
      <p:sp>
        <p:nvSpPr>
          <p:cNvPr id="3" name="Content Placeholder 2">
            <a:extLst>
              <a:ext uri="{FF2B5EF4-FFF2-40B4-BE49-F238E27FC236}">
                <a16:creationId xmlns:a16="http://schemas.microsoft.com/office/drawing/2014/main" id="{F0D684FA-04AD-7A1A-2D54-4D06866A8D4C}"/>
              </a:ext>
            </a:extLst>
          </p:cNvPr>
          <p:cNvSpPr>
            <a:spLocks noGrp="1"/>
          </p:cNvSpPr>
          <p:nvPr>
            <p:ph idx="1"/>
          </p:nvPr>
        </p:nvSpPr>
        <p:spPr/>
        <p:txBody>
          <a:bodyPr/>
          <a:lstStyle/>
          <a:p>
            <a:pPr fontAlgn="base"/>
            <a:r>
              <a:rPr lang="en-US" b="0" i="0" dirty="0">
                <a:solidFill>
                  <a:srgbClr val="273239"/>
                </a:solidFill>
                <a:effectLst/>
                <a:latin typeface="urw-din"/>
              </a:rPr>
              <a:t>SMS messaging and broadcasting</a:t>
            </a:r>
          </a:p>
          <a:p>
            <a:pPr fontAlgn="base"/>
            <a:r>
              <a:rPr lang="en-US" b="0" i="0" dirty="0">
                <a:solidFill>
                  <a:srgbClr val="273239"/>
                </a:solidFill>
                <a:effectLst/>
                <a:latin typeface="urw-din"/>
              </a:rPr>
              <a:t>Push-to-talk over cellular</a:t>
            </a:r>
          </a:p>
          <a:p>
            <a:pPr fontAlgn="base"/>
            <a:r>
              <a:rPr lang="en-US" b="0" i="0" dirty="0">
                <a:solidFill>
                  <a:srgbClr val="273239"/>
                </a:solidFill>
                <a:effectLst/>
                <a:latin typeface="urw-din"/>
              </a:rPr>
              <a:t>Instant messaging and presence</a:t>
            </a:r>
          </a:p>
          <a:p>
            <a:pPr fontAlgn="base"/>
            <a:r>
              <a:rPr lang="en-US" b="0" i="0" dirty="0">
                <a:solidFill>
                  <a:srgbClr val="273239"/>
                </a:solidFill>
                <a:effectLst/>
                <a:latin typeface="urw-din"/>
              </a:rPr>
              <a:t>Multimedia messaging service</a:t>
            </a:r>
          </a:p>
          <a:p>
            <a:pPr fontAlgn="base"/>
            <a:r>
              <a:rPr lang="en-US" b="0" i="0" dirty="0">
                <a:solidFill>
                  <a:srgbClr val="273239"/>
                </a:solidFill>
                <a:effectLst/>
                <a:latin typeface="urw-din"/>
              </a:rPr>
              <a:t>Point-to-Point and Point-to-Multipoint services</a:t>
            </a:r>
          </a:p>
          <a:p>
            <a:endParaRPr lang="en-IN" dirty="0"/>
          </a:p>
        </p:txBody>
      </p:sp>
    </p:spTree>
    <p:extLst>
      <p:ext uri="{BB962C8B-B14F-4D97-AF65-F5344CB8AC3E}">
        <p14:creationId xmlns:p14="http://schemas.microsoft.com/office/powerpoint/2010/main" val="277711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1E30-A776-FEA8-FF67-EEB331FF1A21}"/>
              </a:ext>
            </a:extLst>
          </p:cNvPr>
          <p:cNvSpPr>
            <a:spLocks noGrp="1"/>
          </p:cNvSpPr>
          <p:nvPr>
            <p:ph type="title"/>
          </p:nvPr>
        </p:nvSpPr>
        <p:spPr/>
        <p:txBody>
          <a:bodyPr/>
          <a:lstStyle/>
          <a:p>
            <a:r>
              <a:rPr lang="en-IN" dirty="0"/>
              <a:t>Benefits of GPRS</a:t>
            </a:r>
          </a:p>
        </p:txBody>
      </p:sp>
      <p:sp>
        <p:nvSpPr>
          <p:cNvPr id="3" name="Content Placeholder 2">
            <a:extLst>
              <a:ext uri="{FF2B5EF4-FFF2-40B4-BE49-F238E27FC236}">
                <a16:creationId xmlns:a16="http://schemas.microsoft.com/office/drawing/2014/main" id="{EEBD127A-8DD3-D051-0CB7-E74C2D986FFB}"/>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urw-din"/>
              </a:rPr>
              <a:t>Mobility</a:t>
            </a:r>
          </a:p>
          <a:p>
            <a:pPr lvl="1" fontAlgn="base"/>
            <a:r>
              <a:rPr lang="en-US" b="0" i="0" dirty="0">
                <a:solidFill>
                  <a:srgbClr val="273239"/>
                </a:solidFill>
                <a:effectLst/>
                <a:latin typeface="urw-din"/>
              </a:rPr>
              <a:t>The capacity to keep up consistent voice and information interchanges while moving.</a:t>
            </a:r>
          </a:p>
          <a:p>
            <a:pPr algn="l" fontAlgn="base">
              <a:buFont typeface="Arial" panose="020B0604020202020204" pitchFamily="34" charset="0"/>
              <a:buChar char="•"/>
            </a:pPr>
            <a:r>
              <a:rPr lang="en-US" b="1" i="0" dirty="0">
                <a:solidFill>
                  <a:srgbClr val="273239"/>
                </a:solidFill>
                <a:effectLst/>
                <a:latin typeface="urw-din"/>
              </a:rPr>
              <a:t>Cost Efficient</a:t>
            </a:r>
          </a:p>
          <a:p>
            <a:pPr lvl="1" fontAlgn="base"/>
            <a:r>
              <a:rPr lang="en-US" b="0" i="0" dirty="0">
                <a:solidFill>
                  <a:srgbClr val="273239"/>
                </a:solidFill>
                <a:effectLst/>
                <a:latin typeface="urw-din"/>
              </a:rPr>
              <a:t>Communication via GPRS is cheaper than through the regular GSM network.</a:t>
            </a:r>
          </a:p>
          <a:p>
            <a:pPr algn="l" fontAlgn="base">
              <a:buFont typeface="Arial" panose="020B0604020202020204" pitchFamily="34" charset="0"/>
              <a:buChar char="•"/>
            </a:pPr>
            <a:r>
              <a:rPr lang="en-US" b="1" i="0" dirty="0">
                <a:solidFill>
                  <a:srgbClr val="273239"/>
                </a:solidFill>
                <a:effectLst/>
                <a:latin typeface="urw-din"/>
              </a:rPr>
              <a:t>Immediacy</a:t>
            </a:r>
          </a:p>
          <a:p>
            <a:pPr lvl="1" fontAlgn="base"/>
            <a:r>
              <a:rPr lang="en-US" b="0" i="0" dirty="0">
                <a:solidFill>
                  <a:srgbClr val="273239"/>
                </a:solidFill>
                <a:effectLst/>
                <a:latin typeface="urw-din"/>
              </a:rPr>
              <a:t>Allows customers to obtain connectivity when needed, regardless of location, and without a lengthy login session.</a:t>
            </a:r>
          </a:p>
          <a:p>
            <a:pPr algn="l" fontAlgn="base">
              <a:buFont typeface="Arial" panose="020B0604020202020204" pitchFamily="34" charset="0"/>
              <a:buChar char="•"/>
            </a:pPr>
            <a:r>
              <a:rPr lang="en-US" b="1" i="0" dirty="0">
                <a:solidFill>
                  <a:srgbClr val="273239"/>
                </a:solidFill>
                <a:effectLst/>
                <a:latin typeface="urw-din"/>
              </a:rPr>
              <a:t>Localization</a:t>
            </a:r>
          </a:p>
          <a:p>
            <a:pPr lvl="1" fontAlgn="base"/>
            <a:r>
              <a:rPr lang="en-US" b="0" i="0" dirty="0">
                <a:solidFill>
                  <a:srgbClr val="273239"/>
                </a:solidFill>
                <a:effectLst/>
                <a:latin typeface="urw-din"/>
              </a:rPr>
              <a:t>Enables customers to acquire data applicable to their present area.</a:t>
            </a:r>
          </a:p>
          <a:p>
            <a:pPr algn="l" fontAlgn="base">
              <a:buFont typeface="Arial" panose="020B0604020202020204" pitchFamily="34" charset="0"/>
              <a:buChar char="•"/>
            </a:pPr>
            <a:r>
              <a:rPr lang="en-US" b="1" i="0" dirty="0">
                <a:solidFill>
                  <a:srgbClr val="273239"/>
                </a:solidFill>
                <a:effectLst/>
                <a:latin typeface="urw-din"/>
              </a:rPr>
              <a:t>Easy Billing</a:t>
            </a:r>
          </a:p>
          <a:p>
            <a:pPr lvl="1" fontAlgn="base"/>
            <a:r>
              <a:rPr lang="en-US" b="0" i="0" dirty="0">
                <a:solidFill>
                  <a:srgbClr val="273239"/>
                </a:solidFill>
                <a:effectLst/>
                <a:latin typeface="urw-din"/>
              </a:rPr>
              <a:t>GPRS packet transmission offers an easier-to-use billing than that offered by circuit-switched administrations.</a:t>
            </a:r>
          </a:p>
          <a:p>
            <a:endParaRPr lang="en-IN" dirty="0"/>
          </a:p>
        </p:txBody>
      </p:sp>
    </p:spTree>
    <p:extLst>
      <p:ext uri="{BB962C8B-B14F-4D97-AF65-F5344CB8AC3E}">
        <p14:creationId xmlns:p14="http://schemas.microsoft.com/office/powerpoint/2010/main" val="3191632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C38D-F370-7447-E2BA-48206A3A6DA8}"/>
              </a:ext>
            </a:extLst>
          </p:cNvPr>
          <p:cNvSpPr>
            <a:spLocks noGrp="1"/>
          </p:cNvSpPr>
          <p:nvPr>
            <p:ph type="title"/>
          </p:nvPr>
        </p:nvSpPr>
        <p:spPr/>
        <p:txBody>
          <a:bodyPr/>
          <a:lstStyle/>
          <a:p>
            <a:r>
              <a:rPr lang="en-IN" dirty="0"/>
              <a:t>GPRS</a:t>
            </a:r>
          </a:p>
        </p:txBody>
      </p:sp>
      <p:sp>
        <p:nvSpPr>
          <p:cNvPr id="3" name="Content Placeholder 2">
            <a:extLst>
              <a:ext uri="{FF2B5EF4-FFF2-40B4-BE49-F238E27FC236}">
                <a16:creationId xmlns:a16="http://schemas.microsoft.com/office/drawing/2014/main" id="{7A9CA795-CDCE-5730-AE6B-E37871ED2702}"/>
              </a:ext>
            </a:extLst>
          </p:cNvPr>
          <p:cNvSpPr>
            <a:spLocks noGrp="1"/>
          </p:cNvSpPr>
          <p:nvPr>
            <p:ph idx="1"/>
          </p:nvPr>
        </p:nvSpPr>
        <p:spPr/>
        <p:txBody>
          <a:bodyPr/>
          <a:lstStyle/>
          <a:p>
            <a:r>
              <a:rPr lang="en-US" b="0" i="0" dirty="0">
                <a:solidFill>
                  <a:srgbClr val="273239"/>
                </a:solidFill>
                <a:effectLst/>
                <a:latin typeface="urw-din"/>
              </a:rPr>
              <a:t>GPRS is an innovation that numerous GPS beacons are using to get up-to-the-minute data with tracking. </a:t>
            </a:r>
          </a:p>
          <a:p>
            <a:r>
              <a:rPr lang="en-US" b="0" i="0" dirty="0">
                <a:solidFill>
                  <a:srgbClr val="273239"/>
                </a:solidFill>
                <a:effectLst/>
                <a:latin typeface="urw-din"/>
              </a:rPr>
              <a:t>When the GPS gadget records the information, it would then be able to be transmitted through GPRS to another central location, for example, a PC or through an email.</a:t>
            </a:r>
            <a:endParaRPr lang="en-IN" dirty="0"/>
          </a:p>
        </p:txBody>
      </p:sp>
    </p:spTree>
    <p:extLst>
      <p:ext uri="{BB962C8B-B14F-4D97-AF65-F5344CB8AC3E}">
        <p14:creationId xmlns:p14="http://schemas.microsoft.com/office/powerpoint/2010/main" val="405130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D3CD-5391-8718-80A3-53D641BEA5E8}"/>
              </a:ext>
            </a:extLst>
          </p:cNvPr>
          <p:cNvSpPr>
            <a:spLocks noGrp="1"/>
          </p:cNvSpPr>
          <p:nvPr>
            <p:ph type="ctrTitle"/>
          </p:nvPr>
        </p:nvSpPr>
        <p:spPr/>
        <p:txBody>
          <a:bodyPr/>
          <a:lstStyle/>
          <a:p>
            <a:r>
              <a:rPr lang="en-IN" i="0" dirty="0">
                <a:solidFill>
                  <a:srgbClr val="273239"/>
                </a:solidFill>
                <a:effectLst/>
                <a:latin typeface="urw-din"/>
              </a:rPr>
              <a:t>Code Division Multiple Access (CDMA)</a:t>
            </a:r>
            <a:endParaRPr lang="en-IN" dirty="0"/>
          </a:p>
        </p:txBody>
      </p:sp>
    </p:spTree>
    <p:extLst>
      <p:ext uri="{BB962C8B-B14F-4D97-AF65-F5344CB8AC3E}">
        <p14:creationId xmlns:p14="http://schemas.microsoft.com/office/powerpoint/2010/main" val="3837590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82A60-4D1A-1272-74DA-5F873CEC3586}"/>
              </a:ext>
            </a:extLst>
          </p:cNvPr>
          <p:cNvSpPr>
            <a:spLocks noGrp="1"/>
          </p:cNvSpPr>
          <p:nvPr>
            <p:ph type="title"/>
          </p:nvPr>
        </p:nvSpPr>
        <p:spPr/>
        <p:txBody>
          <a:bodyPr/>
          <a:lstStyle/>
          <a:p>
            <a:r>
              <a:rPr lang="en-IN" i="0" dirty="0">
                <a:solidFill>
                  <a:srgbClr val="273239"/>
                </a:solidFill>
                <a:effectLst/>
                <a:latin typeface="urw-din"/>
              </a:rPr>
              <a:t>Characteristics of CDMA</a:t>
            </a:r>
            <a:endParaRPr lang="en-IN" dirty="0"/>
          </a:p>
        </p:txBody>
      </p:sp>
      <p:sp>
        <p:nvSpPr>
          <p:cNvPr id="3" name="Content Placeholder 2">
            <a:extLst>
              <a:ext uri="{FF2B5EF4-FFF2-40B4-BE49-F238E27FC236}">
                <a16:creationId xmlns:a16="http://schemas.microsoft.com/office/drawing/2014/main" id="{F67D6E85-5A38-52B8-277C-980EB529942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It allows more users to connect at a given time and thus provides improved data and voice communication capabilities.</a:t>
            </a:r>
          </a:p>
          <a:p>
            <a:pPr algn="l" fontAlgn="base">
              <a:buFont typeface="Arial" panose="020B0604020202020204" pitchFamily="34" charset="0"/>
              <a:buChar char="•"/>
            </a:pPr>
            <a:r>
              <a:rPr lang="en-US" b="0" i="0" dirty="0">
                <a:solidFill>
                  <a:srgbClr val="273239"/>
                </a:solidFill>
                <a:effectLst/>
                <a:latin typeface="urw-din"/>
              </a:rPr>
              <a:t>A full spectrum is used by all the channels in CDMA.</a:t>
            </a:r>
          </a:p>
          <a:p>
            <a:pPr algn="l" fontAlgn="base">
              <a:buFont typeface="Arial" panose="020B0604020202020204" pitchFamily="34" charset="0"/>
              <a:buChar char="•"/>
            </a:pPr>
            <a:r>
              <a:rPr lang="en-US" b="0" i="0" dirty="0">
                <a:solidFill>
                  <a:srgbClr val="273239"/>
                </a:solidFill>
                <a:effectLst/>
                <a:latin typeface="urw-din"/>
              </a:rPr>
              <a:t>CDMA systems make use of power control to eliminate interference and noise and thus improve the network quality.</a:t>
            </a:r>
          </a:p>
          <a:p>
            <a:pPr algn="l" fontAlgn="base">
              <a:buFont typeface="Arial" panose="020B0604020202020204" pitchFamily="34" charset="0"/>
              <a:buChar char="•"/>
            </a:pPr>
            <a:r>
              <a:rPr lang="en-US" b="0" i="0" dirty="0">
                <a:solidFill>
                  <a:srgbClr val="273239"/>
                </a:solidFill>
                <a:effectLst/>
                <a:latin typeface="urw-din"/>
              </a:rPr>
              <a:t>CDMA encodes the user transmissions into distinct and unique codes in order to secure its signals.</a:t>
            </a:r>
          </a:p>
          <a:p>
            <a:endParaRPr lang="en-IN" dirty="0"/>
          </a:p>
        </p:txBody>
      </p:sp>
    </p:spTree>
    <p:extLst>
      <p:ext uri="{BB962C8B-B14F-4D97-AF65-F5344CB8AC3E}">
        <p14:creationId xmlns:p14="http://schemas.microsoft.com/office/powerpoint/2010/main" val="522744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88E6A-2C64-7B61-CFC2-B08906596B43}"/>
              </a:ext>
            </a:extLst>
          </p:cNvPr>
          <p:cNvSpPr>
            <a:spLocks noGrp="1"/>
          </p:cNvSpPr>
          <p:nvPr>
            <p:ph type="title"/>
          </p:nvPr>
        </p:nvSpPr>
        <p:spPr/>
        <p:txBody>
          <a:bodyPr/>
          <a:lstStyle/>
          <a:p>
            <a:r>
              <a:rPr lang="en-IN" i="0" dirty="0">
                <a:solidFill>
                  <a:srgbClr val="273239"/>
                </a:solidFill>
                <a:effectLst/>
                <a:latin typeface="urw-din"/>
              </a:rPr>
              <a:t>Characteristics of CDMA</a:t>
            </a:r>
            <a:endParaRPr lang="en-IN" dirty="0"/>
          </a:p>
        </p:txBody>
      </p:sp>
      <p:sp>
        <p:nvSpPr>
          <p:cNvPr id="3" name="Content Placeholder 2">
            <a:extLst>
              <a:ext uri="{FF2B5EF4-FFF2-40B4-BE49-F238E27FC236}">
                <a16:creationId xmlns:a16="http://schemas.microsoft.com/office/drawing/2014/main" id="{A7F604B3-1A99-9CEE-502C-15619C28815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In CDMA systems all the cells can thus use the same frequency.</a:t>
            </a:r>
          </a:p>
          <a:p>
            <a:pPr algn="l" fontAlgn="base">
              <a:buFont typeface="Arial" panose="020B0604020202020204" pitchFamily="34" charset="0"/>
              <a:buChar char="•"/>
            </a:pPr>
            <a:r>
              <a:rPr lang="en-US" b="0" i="0" dirty="0">
                <a:solidFill>
                  <a:srgbClr val="273239"/>
                </a:solidFill>
                <a:effectLst/>
                <a:latin typeface="urw-din"/>
              </a:rPr>
              <a:t>CDMA systems have a soft capacity. Thus there is no particular limit to the number of users in a CDMA system but with an increase in the number of users, the performance degrades.</a:t>
            </a:r>
          </a:p>
          <a:p>
            <a:pPr marL="0" indent="0">
              <a:buNone/>
            </a:pPr>
            <a:endParaRPr lang="en-IN" dirty="0"/>
          </a:p>
        </p:txBody>
      </p:sp>
    </p:spTree>
    <p:extLst>
      <p:ext uri="{BB962C8B-B14F-4D97-AF65-F5344CB8AC3E}">
        <p14:creationId xmlns:p14="http://schemas.microsoft.com/office/powerpoint/2010/main" val="334977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6248-59CE-28D8-A411-162CFA00E940}"/>
              </a:ext>
            </a:extLst>
          </p:cNvPr>
          <p:cNvSpPr>
            <a:spLocks noGrp="1"/>
          </p:cNvSpPr>
          <p:nvPr>
            <p:ph type="title"/>
          </p:nvPr>
        </p:nvSpPr>
        <p:spPr/>
        <p:txBody>
          <a:bodyPr/>
          <a:lstStyle/>
          <a:p>
            <a:r>
              <a:rPr lang="en-IN" dirty="0"/>
              <a:t>Cellular Technology</a:t>
            </a:r>
          </a:p>
        </p:txBody>
      </p:sp>
      <p:sp>
        <p:nvSpPr>
          <p:cNvPr id="3" name="Content Placeholder 2">
            <a:extLst>
              <a:ext uri="{FF2B5EF4-FFF2-40B4-BE49-F238E27FC236}">
                <a16:creationId xmlns:a16="http://schemas.microsoft.com/office/drawing/2014/main" id="{ED91F807-9A63-BFF7-2F2A-57BC54630F28}"/>
              </a:ext>
            </a:extLst>
          </p:cNvPr>
          <p:cNvSpPr>
            <a:spLocks noGrp="1"/>
          </p:cNvSpPr>
          <p:nvPr>
            <p:ph idx="1"/>
          </p:nvPr>
        </p:nvSpPr>
        <p:spPr/>
        <p:txBody>
          <a:bodyPr/>
          <a:lstStyle/>
          <a:p>
            <a:r>
              <a:rPr lang="en-US" b="0" i="0" dirty="0">
                <a:solidFill>
                  <a:srgbClr val="273239"/>
                </a:solidFill>
                <a:effectLst/>
                <a:latin typeface="urw-din"/>
              </a:rPr>
              <a:t>There are 2 techniques for sharing mobile-to-base station radio spectrum are:</a:t>
            </a:r>
          </a:p>
          <a:p>
            <a:pPr lvl="1"/>
            <a:r>
              <a:rPr lang="en-US" b="1" i="0" dirty="0">
                <a:solidFill>
                  <a:srgbClr val="273239"/>
                </a:solidFill>
                <a:effectLst/>
                <a:latin typeface="urw-din"/>
              </a:rPr>
              <a:t>Combined FDMA/TDMA:</a:t>
            </a:r>
            <a:br>
              <a:rPr lang="en-US" b="0" i="0" dirty="0">
                <a:solidFill>
                  <a:srgbClr val="273239"/>
                </a:solidFill>
                <a:effectLst/>
                <a:latin typeface="urw-din"/>
              </a:rPr>
            </a:br>
            <a:r>
              <a:rPr lang="en-US" b="0" i="0" dirty="0">
                <a:solidFill>
                  <a:srgbClr val="273239"/>
                </a:solidFill>
                <a:effectLst/>
                <a:latin typeface="urw-din"/>
              </a:rPr>
              <a:t>It divides the spectrum into frequency channels and divides each channel into time slots.</a:t>
            </a:r>
          </a:p>
          <a:p>
            <a:pPr lvl="1"/>
            <a:r>
              <a:rPr lang="en-US" b="1" i="0" dirty="0">
                <a:solidFill>
                  <a:srgbClr val="273239"/>
                </a:solidFill>
                <a:effectLst/>
                <a:latin typeface="urw-din"/>
              </a:rPr>
              <a:t>Code Division Multiple Access (CDMA):</a:t>
            </a:r>
            <a:br>
              <a:rPr lang="en-US" b="0" i="0" dirty="0">
                <a:solidFill>
                  <a:srgbClr val="273239"/>
                </a:solidFill>
                <a:effectLst/>
                <a:latin typeface="urw-din"/>
              </a:rPr>
            </a:br>
            <a:r>
              <a:rPr lang="en-US" b="0" i="0" dirty="0">
                <a:solidFill>
                  <a:srgbClr val="273239"/>
                </a:solidFill>
                <a:effectLst/>
                <a:latin typeface="urw-din"/>
              </a:rPr>
              <a:t>It allows the reuse of the same spectrum over all cells. Net capacity improvement. Two frequency bands are used, one for the forward channel (cell-site to subscriber) and one for the reverse channel (sub to cell-site).</a:t>
            </a:r>
          </a:p>
          <a:p>
            <a:endParaRPr lang="en-IN" dirty="0"/>
          </a:p>
        </p:txBody>
      </p:sp>
    </p:spTree>
    <p:extLst>
      <p:ext uri="{BB962C8B-B14F-4D97-AF65-F5344CB8AC3E}">
        <p14:creationId xmlns:p14="http://schemas.microsoft.com/office/powerpoint/2010/main" val="3156709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A44E-0A2D-CB9E-2C49-EEEA599D24E1}"/>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8E6DAF16-750A-0D70-1A7A-4CB8268B7101}"/>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Increased user capacity is an advantage of the CDMA as it supports a lot more users in comparison to TDMA or FDMA.</a:t>
            </a:r>
          </a:p>
          <a:p>
            <a:pPr algn="l" fontAlgn="base">
              <a:buFont typeface="Arial" panose="020B0604020202020204" pitchFamily="34" charset="0"/>
              <a:buChar char="•"/>
            </a:pPr>
            <a:r>
              <a:rPr lang="en-US" b="0" i="0" dirty="0">
                <a:solidFill>
                  <a:srgbClr val="273239"/>
                </a:solidFill>
                <a:effectLst/>
                <a:latin typeface="urw-din"/>
              </a:rPr>
              <a:t>CDMA is more secure as the information transmitted is below the noise floor making the intrusion of the spectrum difficult.</a:t>
            </a:r>
          </a:p>
          <a:p>
            <a:pPr algn="l" fontAlgn="base">
              <a:buFont typeface="Arial" panose="020B0604020202020204" pitchFamily="34" charset="0"/>
              <a:buChar char="•"/>
            </a:pPr>
            <a:r>
              <a:rPr lang="en-US" b="0" i="0" dirty="0">
                <a:solidFill>
                  <a:srgbClr val="273239"/>
                </a:solidFill>
                <a:effectLst/>
                <a:latin typeface="urw-din"/>
              </a:rPr>
              <a:t>CDMA systems have comparatively fewer dropouts than GSM. Thus, it can also be used in rural areas.</a:t>
            </a:r>
          </a:p>
          <a:p>
            <a:r>
              <a:rPr lang="en-US" b="0" i="0" dirty="0">
                <a:solidFill>
                  <a:srgbClr val="273239"/>
                </a:solidFill>
                <a:effectLst/>
                <a:latin typeface="urw-din"/>
              </a:rPr>
              <a:t>The cost of the calls in CDMA is lower in comparison to the cost in GSM.</a:t>
            </a:r>
          </a:p>
          <a:p>
            <a:endParaRPr lang="en-IN" dirty="0"/>
          </a:p>
        </p:txBody>
      </p:sp>
    </p:spTree>
    <p:extLst>
      <p:ext uri="{BB962C8B-B14F-4D97-AF65-F5344CB8AC3E}">
        <p14:creationId xmlns:p14="http://schemas.microsoft.com/office/powerpoint/2010/main" val="2617209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EAAC-EC80-E49D-F2C4-57AE7D02E902}"/>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D1124371-1A53-8403-130A-CF86266F4F7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CDMA provides a high quality of voice with almost no noise during the calls.</a:t>
            </a:r>
          </a:p>
          <a:p>
            <a:pPr algn="l" fontAlgn="base">
              <a:buFont typeface="Arial" panose="020B0604020202020204" pitchFamily="34" charset="0"/>
              <a:buChar char="•"/>
            </a:pPr>
            <a:r>
              <a:rPr lang="en-US" b="0" i="0" dirty="0">
                <a:solidFill>
                  <a:srgbClr val="273239"/>
                </a:solidFill>
                <a:effectLst/>
                <a:latin typeface="urw-din"/>
              </a:rPr>
              <a:t>Using CDMA problems like multipath and fading do not occur.</a:t>
            </a:r>
          </a:p>
          <a:p>
            <a:pPr algn="l" fontAlgn="base">
              <a:buFont typeface="Arial" panose="020B0604020202020204" pitchFamily="34" charset="0"/>
              <a:buChar char="•"/>
            </a:pPr>
            <a:r>
              <a:rPr lang="en-US" b="0" i="0" dirty="0">
                <a:solidFill>
                  <a:srgbClr val="273239"/>
                </a:solidFill>
                <a:effectLst/>
                <a:latin typeface="urw-din"/>
              </a:rPr>
              <a:t>CDMA has a very low power requirement.</a:t>
            </a:r>
          </a:p>
          <a:p>
            <a:endParaRPr lang="en-IN" dirty="0"/>
          </a:p>
        </p:txBody>
      </p:sp>
    </p:spTree>
    <p:extLst>
      <p:ext uri="{BB962C8B-B14F-4D97-AF65-F5344CB8AC3E}">
        <p14:creationId xmlns:p14="http://schemas.microsoft.com/office/powerpoint/2010/main" val="2349022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BB6D-7F37-A2A8-12C9-A9E3D6111AED}"/>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8A8A9B35-97D7-F376-72A2-ECB4B42D884B}"/>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urw-din"/>
              </a:rPr>
              <a:t>CDMA lacks the facility of international roaming which is provided by GSM.</a:t>
            </a:r>
          </a:p>
          <a:p>
            <a:pPr algn="l" fontAlgn="base">
              <a:buFont typeface="Arial" panose="020B0604020202020204" pitchFamily="34" charset="0"/>
              <a:buChar char="•"/>
            </a:pPr>
            <a:r>
              <a:rPr lang="en-US" b="0" i="0" dirty="0">
                <a:solidFill>
                  <a:srgbClr val="273239"/>
                </a:solidFill>
                <a:effectLst/>
                <a:latin typeface="urw-din"/>
              </a:rPr>
              <a:t>Since there is no limit to the number of users the system performance degrades with an increase in the number of users.</a:t>
            </a:r>
          </a:p>
          <a:p>
            <a:pPr algn="l" fontAlgn="base">
              <a:buFont typeface="Arial" panose="020B0604020202020204" pitchFamily="34" charset="0"/>
              <a:buChar char="•"/>
            </a:pPr>
            <a:r>
              <a:rPr lang="en-US" b="0" i="0" dirty="0">
                <a:solidFill>
                  <a:srgbClr val="273239"/>
                </a:solidFill>
                <a:effectLst/>
                <a:latin typeface="urw-din"/>
              </a:rPr>
              <a:t>Self-jamming problem occurs in CDMA systems because of loss of orthogonality.</a:t>
            </a:r>
          </a:p>
          <a:p>
            <a:pPr algn="l" fontAlgn="base">
              <a:buFont typeface="Arial" panose="020B0604020202020204" pitchFamily="34" charset="0"/>
              <a:buChar char="•"/>
            </a:pPr>
            <a:r>
              <a:rPr lang="en-US" b="0" i="0" dirty="0">
                <a:solidFill>
                  <a:srgbClr val="273239"/>
                </a:solidFill>
                <a:effectLst/>
                <a:latin typeface="urw-din"/>
              </a:rPr>
              <a:t>The problem of channel pollution occurs in CDMA systems which thus degrades the quality of audio.</a:t>
            </a:r>
          </a:p>
          <a:p>
            <a:pPr algn="l" fontAlgn="base">
              <a:buFont typeface="Arial" panose="020B0604020202020204" pitchFamily="34" charset="0"/>
              <a:buChar char="•"/>
            </a:pPr>
            <a:r>
              <a:rPr lang="en-US" b="0" i="0" dirty="0">
                <a:solidFill>
                  <a:srgbClr val="273239"/>
                </a:solidFill>
                <a:effectLst/>
                <a:latin typeface="urw-din"/>
              </a:rPr>
              <a:t>Since most of mobile companies use GSM thus there is a lack of handsets for CDMA technology.</a:t>
            </a:r>
          </a:p>
        </p:txBody>
      </p:sp>
    </p:spTree>
    <p:extLst>
      <p:ext uri="{BB962C8B-B14F-4D97-AF65-F5344CB8AC3E}">
        <p14:creationId xmlns:p14="http://schemas.microsoft.com/office/powerpoint/2010/main" val="78693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19CE-792E-5EB4-97B5-B659CDE98F91}"/>
              </a:ext>
            </a:extLst>
          </p:cNvPr>
          <p:cNvSpPr>
            <a:spLocks noGrp="1"/>
          </p:cNvSpPr>
          <p:nvPr>
            <p:ph type="ctrTitle"/>
          </p:nvPr>
        </p:nvSpPr>
        <p:spPr>
          <a:xfrm>
            <a:off x="1524000" y="2235200"/>
            <a:ext cx="9144000" cy="2387600"/>
          </a:xfrm>
        </p:spPr>
        <p:txBody>
          <a:bodyPr>
            <a:normAutofit fontScale="90000"/>
          </a:bodyPr>
          <a:lstStyle/>
          <a:p>
            <a:r>
              <a:rPr lang="en-US" i="0" dirty="0">
                <a:solidFill>
                  <a:srgbClr val="273239"/>
                </a:solidFill>
                <a:effectLst/>
                <a:latin typeface="urw-din"/>
              </a:rPr>
              <a:t>Universal Mobile Telecommunications Framework (UMTS)</a:t>
            </a:r>
            <a:endParaRPr lang="en-IN" dirty="0"/>
          </a:p>
        </p:txBody>
      </p:sp>
    </p:spTree>
    <p:extLst>
      <p:ext uri="{BB962C8B-B14F-4D97-AF65-F5344CB8AC3E}">
        <p14:creationId xmlns:p14="http://schemas.microsoft.com/office/powerpoint/2010/main" val="500881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9889-738C-67BE-08F8-B2FBE11A3208}"/>
              </a:ext>
            </a:extLst>
          </p:cNvPr>
          <p:cNvSpPr>
            <a:spLocks noGrp="1"/>
          </p:cNvSpPr>
          <p:nvPr>
            <p:ph type="title"/>
          </p:nvPr>
        </p:nvSpPr>
        <p:spPr/>
        <p:txBody>
          <a:bodyPr/>
          <a:lstStyle/>
          <a:p>
            <a:r>
              <a:rPr lang="en-IN" dirty="0"/>
              <a:t>UMTS</a:t>
            </a:r>
          </a:p>
        </p:txBody>
      </p:sp>
      <p:sp>
        <p:nvSpPr>
          <p:cNvPr id="3" name="Content Placeholder 2">
            <a:extLst>
              <a:ext uri="{FF2B5EF4-FFF2-40B4-BE49-F238E27FC236}">
                <a16:creationId xmlns:a16="http://schemas.microsoft.com/office/drawing/2014/main" id="{A5425CD7-047D-0C6E-D8E1-E7F42BB4E808}"/>
              </a:ext>
            </a:extLst>
          </p:cNvPr>
          <p:cNvSpPr>
            <a:spLocks noGrp="1"/>
          </p:cNvSpPr>
          <p:nvPr>
            <p:ph idx="1"/>
          </p:nvPr>
        </p:nvSpPr>
        <p:spPr/>
        <p:txBody>
          <a:bodyPr/>
          <a:lstStyle/>
          <a:p>
            <a:r>
              <a:rPr lang="en-US" b="1" i="0" dirty="0">
                <a:solidFill>
                  <a:srgbClr val="273239"/>
                </a:solidFill>
                <a:effectLst/>
                <a:latin typeface="urw-din"/>
              </a:rPr>
              <a:t>UMTS</a:t>
            </a:r>
            <a:r>
              <a:rPr lang="en-US" b="0" i="0" dirty="0">
                <a:solidFill>
                  <a:srgbClr val="273239"/>
                </a:solidFill>
                <a:effectLst/>
                <a:latin typeface="urw-din"/>
              </a:rPr>
              <a:t> or </a:t>
            </a:r>
            <a:r>
              <a:rPr lang="en-US" b="1" i="0" dirty="0">
                <a:solidFill>
                  <a:srgbClr val="273239"/>
                </a:solidFill>
                <a:effectLst/>
                <a:latin typeface="urw-din"/>
              </a:rPr>
              <a:t>Universal Mobile Telecommunications Framework</a:t>
            </a:r>
            <a:r>
              <a:rPr lang="en-US" b="0" i="0" dirty="0">
                <a:solidFill>
                  <a:srgbClr val="273239"/>
                </a:solidFill>
                <a:effectLst/>
                <a:latin typeface="urw-din"/>
              </a:rPr>
              <a:t>, is the 3G successor to the GSM family of measures counting GPRS and EDGE. </a:t>
            </a:r>
          </a:p>
          <a:p>
            <a:r>
              <a:rPr lang="en-US" b="0" i="0" dirty="0">
                <a:solidFill>
                  <a:srgbClr val="273239"/>
                </a:solidFill>
                <a:effectLst/>
                <a:latin typeface="urw-din"/>
              </a:rPr>
              <a:t>3G UMTS employments a completely diverse radio interface based around the utilization of Coordinate Grouping Spread Range as CDMA or Code Division Multiple Access.</a:t>
            </a:r>
          </a:p>
          <a:p>
            <a:r>
              <a:rPr lang="en-US" b="0" i="0" dirty="0">
                <a:solidFill>
                  <a:srgbClr val="273239"/>
                </a:solidFill>
                <a:effectLst/>
                <a:latin typeface="urw-din"/>
              </a:rPr>
              <a:t>Although 3G UMTS employments a completely distinctive radio get-to standard, the center arrangement is the same as that utilized for GPRS and EDGE to carry partitioned circuit exchanged voice and bundle data. </a:t>
            </a:r>
            <a:endParaRPr lang="en-IN" dirty="0"/>
          </a:p>
        </p:txBody>
      </p:sp>
    </p:spTree>
    <p:extLst>
      <p:ext uri="{BB962C8B-B14F-4D97-AF65-F5344CB8AC3E}">
        <p14:creationId xmlns:p14="http://schemas.microsoft.com/office/powerpoint/2010/main" val="116825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85D5-F7B0-862B-ED6B-2458EBD12CF3}"/>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87D7548-78C4-4AAE-CAFC-777D5FB8E0A2}"/>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IN" b="0" i="0" dirty="0">
                <a:solidFill>
                  <a:srgbClr val="273239"/>
                </a:solidFill>
                <a:effectLst/>
                <a:latin typeface="urw-din"/>
              </a:rPr>
              <a:t>Streaming / Download (Video, Audio)</a:t>
            </a:r>
          </a:p>
          <a:p>
            <a:pPr algn="l" fontAlgn="base">
              <a:buFont typeface="Arial" panose="020B0604020202020204" pitchFamily="34" charset="0"/>
              <a:buChar char="•"/>
            </a:pPr>
            <a:r>
              <a:rPr lang="en-IN" b="0" i="0" dirty="0">
                <a:solidFill>
                  <a:srgbClr val="273239"/>
                </a:solidFill>
                <a:effectLst/>
                <a:latin typeface="urw-din"/>
              </a:rPr>
              <a:t>Videoconferences.</a:t>
            </a:r>
          </a:p>
          <a:p>
            <a:pPr algn="l" fontAlgn="base">
              <a:buFont typeface="Arial" panose="020B0604020202020204" pitchFamily="34" charset="0"/>
              <a:buChar char="•"/>
            </a:pPr>
            <a:r>
              <a:rPr lang="en-IN" b="0" i="0" dirty="0">
                <a:solidFill>
                  <a:srgbClr val="273239"/>
                </a:solidFill>
                <a:effectLst/>
                <a:latin typeface="urw-din"/>
              </a:rPr>
              <a:t>Fast Internet / Intranet.</a:t>
            </a:r>
          </a:p>
          <a:p>
            <a:pPr algn="l" fontAlgn="base">
              <a:buFont typeface="Arial" panose="020B0604020202020204" pitchFamily="34" charset="0"/>
              <a:buChar char="•"/>
            </a:pPr>
            <a:r>
              <a:rPr lang="en-IN" b="0" i="0" dirty="0">
                <a:solidFill>
                  <a:srgbClr val="273239"/>
                </a:solidFill>
                <a:effectLst/>
                <a:latin typeface="urw-din"/>
              </a:rPr>
              <a:t>Mobile E-Commerce (M-Commerce)</a:t>
            </a:r>
          </a:p>
          <a:p>
            <a:pPr algn="l" fontAlgn="base">
              <a:buFont typeface="Arial" panose="020B0604020202020204" pitchFamily="34" charset="0"/>
              <a:buChar char="•"/>
            </a:pPr>
            <a:r>
              <a:rPr lang="en-IN" b="0" i="0" dirty="0">
                <a:solidFill>
                  <a:srgbClr val="273239"/>
                </a:solidFill>
                <a:effectLst/>
                <a:latin typeface="urw-din"/>
              </a:rPr>
              <a:t>Remote Login</a:t>
            </a:r>
          </a:p>
          <a:p>
            <a:pPr algn="l" fontAlgn="base">
              <a:buFont typeface="Arial" panose="020B0604020202020204" pitchFamily="34" charset="0"/>
              <a:buChar char="•"/>
            </a:pPr>
            <a:r>
              <a:rPr lang="en-IN" b="0" i="0" dirty="0">
                <a:solidFill>
                  <a:srgbClr val="273239"/>
                </a:solidFill>
                <a:effectLst/>
                <a:latin typeface="urw-din"/>
              </a:rPr>
              <a:t>Background Class applications</a:t>
            </a:r>
          </a:p>
          <a:p>
            <a:pPr algn="l" fontAlgn="base">
              <a:buFont typeface="Arial" panose="020B0604020202020204" pitchFamily="34" charset="0"/>
              <a:buChar char="•"/>
            </a:pPr>
            <a:r>
              <a:rPr lang="en-IN" b="0" i="0" dirty="0">
                <a:solidFill>
                  <a:srgbClr val="273239"/>
                </a:solidFill>
                <a:effectLst/>
                <a:latin typeface="urw-din"/>
              </a:rPr>
              <a:t>Multimedia-Messaging, E-Mail</a:t>
            </a:r>
          </a:p>
          <a:p>
            <a:pPr algn="l" fontAlgn="base">
              <a:buFont typeface="Arial" panose="020B0604020202020204" pitchFamily="34" charset="0"/>
              <a:buChar char="•"/>
            </a:pPr>
            <a:r>
              <a:rPr lang="en-IN" b="0" i="0" dirty="0">
                <a:solidFill>
                  <a:srgbClr val="273239"/>
                </a:solidFill>
                <a:effectLst/>
                <a:latin typeface="urw-din"/>
              </a:rPr>
              <a:t>FTP Access</a:t>
            </a:r>
          </a:p>
          <a:p>
            <a:pPr algn="l" fontAlgn="base">
              <a:buFont typeface="Arial" panose="020B0604020202020204" pitchFamily="34" charset="0"/>
              <a:buChar char="•"/>
            </a:pPr>
            <a:r>
              <a:rPr lang="en-IN" b="0" i="0" dirty="0">
                <a:solidFill>
                  <a:srgbClr val="273239"/>
                </a:solidFill>
                <a:effectLst/>
                <a:latin typeface="urw-din"/>
              </a:rPr>
              <a:t>Mobile Entertainment (Games)</a:t>
            </a:r>
          </a:p>
        </p:txBody>
      </p:sp>
    </p:spTree>
    <p:extLst>
      <p:ext uri="{BB962C8B-B14F-4D97-AF65-F5344CB8AC3E}">
        <p14:creationId xmlns:p14="http://schemas.microsoft.com/office/powerpoint/2010/main" val="844284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689-224C-1DB4-508F-7DD1C75F5B1C}"/>
              </a:ext>
            </a:extLst>
          </p:cNvPr>
          <p:cNvSpPr>
            <a:spLocks noGrp="1"/>
          </p:cNvSpPr>
          <p:nvPr>
            <p:ph type="title"/>
          </p:nvPr>
        </p:nvSpPr>
        <p:spPr/>
        <p:txBody>
          <a:bodyPr/>
          <a:lstStyle/>
          <a:p>
            <a:r>
              <a:rPr lang="en-IN" dirty="0"/>
              <a:t>Features of UMTS</a:t>
            </a:r>
          </a:p>
        </p:txBody>
      </p:sp>
      <p:sp>
        <p:nvSpPr>
          <p:cNvPr id="3" name="Content Placeholder 2">
            <a:extLst>
              <a:ext uri="{FF2B5EF4-FFF2-40B4-BE49-F238E27FC236}">
                <a16:creationId xmlns:a16="http://schemas.microsoft.com/office/drawing/2014/main" id="{94FA9C50-CD51-05C3-B2FB-7153BA7FB5A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UMTS could be a component of the IMT-2000 standard of the Universal Broadcast Communications Union (ITU), created by 3GPP.</a:t>
            </a:r>
          </a:p>
          <a:p>
            <a:pPr algn="l" fontAlgn="base">
              <a:buFont typeface="Arial" panose="020B0604020202020204" pitchFamily="34" charset="0"/>
              <a:buChar char="•"/>
            </a:pPr>
            <a:r>
              <a:rPr lang="en-US" b="0" i="0" dirty="0">
                <a:solidFill>
                  <a:srgbClr val="273239"/>
                </a:solidFill>
                <a:effectLst/>
                <a:latin typeface="urw-din"/>
              </a:rPr>
              <a:t>It employments a wideband code division multiple access (W-CDMA) discussion interfaces.</a:t>
            </a:r>
          </a:p>
          <a:p>
            <a:pPr algn="l" fontAlgn="base">
              <a:buFont typeface="Arial" panose="020B0604020202020204" pitchFamily="34" charset="0"/>
              <a:buChar char="•"/>
            </a:pPr>
            <a:r>
              <a:rPr lang="en-US" b="0" i="0" dirty="0">
                <a:solidFill>
                  <a:srgbClr val="273239"/>
                </a:solidFill>
                <a:effectLst/>
                <a:latin typeface="urw-din"/>
              </a:rPr>
              <a:t>It gives transmission of content, digitized voice, video, and multimedia.</a:t>
            </a:r>
          </a:p>
          <a:p>
            <a:pPr algn="l" fontAlgn="base">
              <a:buFont typeface="Arial" panose="020B0604020202020204" pitchFamily="34" charset="0"/>
              <a:buChar char="•"/>
            </a:pPr>
            <a:r>
              <a:rPr lang="en-US" b="0" i="0" dirty="0">
                <a:solidFill>
                  <a:srgbClr val="273239"/>
                </a:solidFill>
                <a:effectLst/>
                <a:latin typeface="urw-din"/>
              </a:rPr>
              <a:t>It gives tall transmission capacity to portable operators.</a:t>
            </a:r>
          </a:p>
          <a:p>
            <a:pPr algn="l" fontAlgn="base">
              <a:buFont typeface="Arial" panose="020B0604020202020204" pitchFamily="34" charset="0"/>
              <a:buChar char="•"/>
            </a:pPr>
            <a:r>
              <a:rPr lang="en-US" b="0" i="0" dirty="0">
                <a:solidFill>
                  <a:srgbClr val="273239"/>
                </a:solidFill>
                <a:effectLst/>
                <a:latin typeface="urw-din"/>
              </a:rPr>
              <a:t>It gives a tall information rate of 2Mbps.</a:t>
            </a:r>
          </a:p>
        </p:txBody>
      </p:sp>
    </p:spTree>
    <p:extLst>
      <p:ext uri="{BB962C8B-B14F-4D97-AF65-F5344CB8AC3E}">
        <p14:creationId xmlns:p14="http://schemas.microsoft.com/office/powerpoint/2010/main" val="1879181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594F-F0FE-71BD-9F2F-ECC99DD4A9D6}"/>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591CDB09-0946-A089-357C-DAC1725FD2A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UMTS could be a successor to 2G-based GSM advances counting GPRS and EDGE. Gaining a 3rd title 3GSM since it could be a 3G relocation for GSM</a:t>
            </a:r>
          </a:p>
          <a:p>
            <a:pPr algn="l" fontAlgn="base">
              <a:buFont typeface="Arial" panose="020B0604020202020204" pitchFamily="34" charset="0"/>
              <a:buChar char="•"/>
            </a:pPr>
            <a:r>
              <a:rPr lang="en-US" b="0" i="0" dirty="0">
                <a:solidFill>
                  <a:srgbClr val="273239"/>
                </a:solidFill>
                <a:effectLst/>
                <a:latin typeface="urw-din"/>
              </a:rPr>
              <a:t>Support 2Mbit/s information rates.</a:t>
            </a:r>
          </a:p>
          <a:p>
            <a:pPr algn="l" fontAlgn="base">
              <a:buFont typeface="Arial" panose="020B0604020202020204" pitchFamily="34" charset="0"/>
              <a:buChar char="•"/>
            </a:pPr>
            <a:r>
              <a:rPr lang="en-US" b="0" i="0" dirty="0">
                <a:solidFill>
                  <a:srgbClr val="273239"/>
                </a:solidFill>
                <a:effectLst/>
                <a:latin typeface="urw-din"/>
              </a:rPr>
              <a:t>Higher Information rates at lower incremental costs.</a:t>
            </a:r>
          </a:p>
          <a:p>
            <a:pPr algn="l" fontAlgn="base">
              <a:buFont typeface="Arial" panose="020B0604020202020204" pitchFamily="34" charset="0"/>
              <a:buChar char="•"/>
            </a:pPr>
            <a:r>
              <a:rPr lang="en-US" b="0" i="0" dirty="0">
                <a:solidFill>
                  <a:srgbClr val="273239"/>
                </a:solidFill>
                <a:effectLst/>
                <a:latin typeface="urw-din"/>
              </a:rPr>
              <a:t>Benefits of programmed universal wandering also necessarily security and charging capacities, permitting administrators to emigrate from 2G to 3G whereas holding numerous of their existing back-office frameworks</a:t>
            </a:r>
            <a:r>
              <a:rPr lang="en-IN" b="0" i="0" dirty="0">
                <a:solidFill>
                  <a:srgbClr val="273239"/>
                </a:solidFill>
                <a:effectLst/>
                <a:latin typeface="urw-din"/>
              </a:rPr>
              <a:t>.</a:t>
            </a:r>
            <a:endParaRPr lang="en-US" b="0" i="0" dirty="0">
              <a:solidFill>
                <a:srgbClr val="273239"/>
              </a:solidFill>
              <a:effectLst/>
              <a:latin typeface="urw-din"/>
            </a:endParaRPr>
          </a:p>
        </p:txBody>
      </p:sp>
    </p:spTree>
    <p:extLst>
      <p:ext uri="{BB962C8B-B14F-4D97-AF65-F5344CB8AC3E}">
        <p14:creationId xmlns:p14="http://schemas.microsoft.com/office/powerpoint/2010/main" val="1721640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AE86-BD97-7958-DF9A-409B2162C51C}"/>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CE762088-93FD-DB59-031E-A70CAC0F577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It is more expensive than GSM.</a:t>
            </a:r>
          </a:p>
          <a:p>
            <a:pPr algn="l" fontAlgn="base">
              <a:buFont typeface="Arial" panose="020B0604020202020204" pitchFamily="34" charset="0"/>
              <a:buChar char="•"/>
            </a:pPr>
            <a:r>
              <a:rPr lang="en-US" b="0" i="0" dirty="0">
                <a:solidFill>
                  <a:srgbClr val="273239"/>
                </a:solidFill>
                <a:effectLst/>
                <a:latin typeface="urw-din"/>
              </a:rPr>
              <a:t>Universal Mobile Telecommunication System has poor video experience.</a:t>
            </a:r>
          </a:p>
          <a:p>
            <a:pPr algn="l" fontAlgn="base">
              <a:buFont typeface="Arial" panose="020B0604020202020204" pitchFamily="34" charset="0"/>
              <a:buChar char="•"/>
            </a:pPr>
            <a:r>
              <a:rPr lang="en-US" b="0" i="0" dirty="0">
                <a:solidFill>
                  <a:srgbClr val="273239"/>
                </a:solidFill>
                <a:effectLst/>
                <a:latin typeface="urw-din"/>
              </a:rPr>
              <a:t>Universal Mobile Telecommunication System still not broadband.</a:t>
            </a:r>
          </a:p>
          <a:p>
            <a:endParaRPr lang="en-IN" dirty="0"/>
          </a:p>
        </p:txBody>
      </p:sp>
    </p:spTree>
    <p:extLst>
      <p:ext uri="{BB962C8B-B14F-4D97-AF65-F5344CB8AC3E}">
        <p14:creationId xmlns:p14="http://schemas.microsoft.com/office/powerpoint/2010/main" val="3186843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8C5F-E641-9FD1-3914-B0C768E559AC}"/>
              </a:ext>
            </a:extLst>
          </p:cNvPr>
          <p:cNvSpPr>
            <a:spLocks noGrp="1"/>
          </p:cNvSpPr>
          <p:nvPr>
            <p:ph type="ctrTitle"/>
          </p:nvPr>
        </p:nvSpPr>
        <p:spPr>
          <a:xfrm>
            <a:off x="1524000" y="2235200"/>
            <a:ext cx="9144000" cy="2387600"/>
          </a:xfrm>
        </p:spPr>
        <p:txBody>
          <a:bodyPr>
            <a:normAutofit/>
          </a:bodyPr>
          <a:lstStyle/>
          <a:p>
            <a:r>
              <a:rPr lang="en-IN" i="0" dirty="0">
                <a:solidFill>
                  <a:srgbClr val="273239"/>
                </a:solidFill>
                <a:effectLst/>
                <a:latin typeface="sofia-pro"/>
              </a:rPr>
              <a:t>Generations of wireless communication</a:t>
            </a:r>
            <a:endParaRPr lang="en-IN" dirty="0"/>
          </a:p>
        </p:txBody>
      </p:sp>
    </p:spTree>
    <p:extLst>
      <p:ext uri="{BB962C8B-B14F-4D97-AF65-F5344CB8AC3E}">
        <p14:creationId xmlns:p14="http://schemas.microsoft.com/office/powerpoint/2010/main" val="379621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8FB9-1C0E-153A-CD77-0E7B2ECBFC80}"/>
              </a:ext>
            </a:extLst>
          </p:cNvPr>
          <p:cNvSpPr>
            <a:spLocks noGrp="1"/>
          </p:cNvSpPr>
          <p:nvPr>
            <p:ph type="title"/>
          </p:nvPr>
        </p:nvSpPr>
        <p:spPr/>
        <p:txBody>
          <a:bodyPr/>
          <a:lstStyle/>
          <a:p>
            <a:r>
              <a:rPr lang="en-IN" dirty="0"/>
              <a:t>Cells</a:t>
            </a:r>
          </a:p>
        </p:txBody>
      </p:sp>
      <p:sp>
        <p:nvSpPr>
          <p:cNvPr id="3" name="Content Placeholder 2">
            <a:extLst>
              <a:ext uri="{FF2B5EF4-FFF2-40B4-BE49-F238E27FC236}">
                <a16:creationId xmlns:a16="http://schemas.microsoft.com/office/drawing/2014/main" id="{9998BA48-ACD7-C0A5-0F56-B119B3336D62}"/>
              </a:ext>
            </a:extLst>
          </p:cNvPr>
          <p:cNvSpPr>
            <a:spLocks noGrp="1"/>
          </p:cNvSpPr>
          <p:nvPr>
            <p:ph idx="1"/>
          </p:nvPr>
        </p:nvSpPr>
        <p:spPr/>
        <p:txBody>
          <a:bodyPr/>
          <a:lstStyle/>
          <a:p>
            <a:r>
              <a:rPr lang="en-US" b="0" i="0" dirty="0">
                <a:solidFill>
                  <a:srgbClr val="273239"/>
                </a:solidFill>
                <a:effectLst/>
                <a:latin typeface="urw-din"/>
              </a:rPr>
              <a:t>In practice cells are of arbitrary shape(close to a circle) because it has the same power on all sides and the same sensitivity on all sides, but putting up two or three circles together may result in interleaving gaps or may intersect each other.</a:t>
            </a:r>
          </a:p>
          <a:p>
            <a:r>
              <a:rPr lang="en-US" b="0" i="0" dirty="0">
                <a:solidFill>
                  <a:srgbClr val="273239"/>
                </a:solidFill>
                <a:effectLst/>
                <a:latin typeface="urw-din"/>
              </a:rPr>
              <a:t>In order to solve this problem we can use an equilateral triangle, square, or regular hexagon in which a hexagonal cell is close to a circle used for a system design.</a:t>
            </a:r>
            <a:endParaRPr lang="en-IN" dirty="0"/>
          </a:p>
        </p:txBody>
      </p:sp>
    </p:spTree>
    <p:extLst>
      <p:ext uri="{BB962C8B-B14F-4D97-AF65-F5344CB8AC3E}">
        <p14:creationId xmlns:p14="http://schemas.microsoft.com/office/powerpoint/2010/main" val="4233688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58B5-9678-3A49-7960-6D49C6224D61}"/>
              </a:ext>
            </a:extLst>
          </p:cNvPr>
          <p:cNvSpPr>
            <a:spLocks noGrp="1"/>
          </p:cNvSpPr>
          <p:nvPr>
            <p:ph type="title"/>
          </p:nvPr>
        </p:nvSpPr>
        <p:spPr/>
        <p:txBody>
          <a:bodyPr/>
          <a:lstStyle/>
          <a:p>
            <a:r>
              <a:rPr lang="en-IN" b="1" i="0" dirty="0">
                <a:solidFill>
                  <a:srgbClr val="273239"/>
                </a:solidFill>
                <a:effectLst/>
                <a:latin typeface="urw-din"/>
              </a:rPr>
              <a:t>0</a:t>
            </a:r>
            <a:r>
              <a:rPr lang="en-IN" b="1" i="0" baseline="30000" dirty="0">
                <a:solidFill>
                  <a:srgbClr val="273239"/>
                </a:solidFill>
                <a:effectLst/>
                <a:latin typeface="urw-din"/>
              </a:rPr>
              <a:t>th  </a:t>
            </a:r>
            <a:r>
              <a:rPr lang="en-IN" b="1" i="0" dirty="0">
                <a:solidFill>
                  <a:srgbClr val="273239"/>
                </a:solidFill>
                <a:effectLst/>
                <a:latin typeface="urw-din"/>
              </a:rPr>
              <a:t>Generation</a:t>
            </a:r>
            <a:endParaRPr lang="en-IN" dirty="0"/>
          </a:p>
        </p:txBody>
      </p:sp>
      <p:sp>
        <p:nvSpPr>
          <p:cNvPr id="3" name="Content Placeholder 2">
            <a:extLst>
              <a:ext uri="{FF2B5EF4-FFF2-40B4-BE49-F238E27FC236}">
                <a16:creationId xmlns:a16="http://schemas.microsoft.com/office/drawing/2014/main" id="{EEF569F1-E6B5-1CDE-5934-7890749683A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Pre-cell phone mobile telephony technology, such as radio-telephones some had in cars before the arrival of cell phones.</a:t>
            </a:r>
          </a:p>
          <a:p>
            <a:pPr algn="l" fontAlgn="base">
              <a:buFont typeface="Arial" panose="020B0604020202020204" pitchFamily="34" charset="0"/>
              <a:buChar char="•"/>
            </a:pPr>
            <a:r>
              <a:rPr lang="en-US" b="0" i="0" dirty="0">
                <a:solidFill>
                  <a:srgbClr val="273239"/>
                </a:solidFill>
                <a:effectLst/>
                <a:latin typeface="urw-din"/>
              </a:rPr>
              <a:t>Communication was possible through voice only.</a:t>
            </a:r>
          </a:p>
          <a:p>
            <a:pPr algn="l" fontAlgn="base">
              <a:buFont typeface="Arial" panose="020B0604020202020204" pitchFamily="34" charset="0"/>
              <a:buChar char="•"/>
            </a:pPr>
            <a:r>
              <a:rPr lang="en-US" b="0" i="0" dirty="0">
                <a:solidFill>
                  <a:srgbClr val="273239"/>
                </a:solidFill>
                <a:effectLst/>
                <a:latin typeface="urw-din"/>
              </a:rPr>
              <a:t>These mobile telephones were usually mounted in cars or trucks.</a:t>
            </a:r>
          </a:p>
          <a:p>
            <a:pPr marL="0" indent="0">
              <a:buNone/>
            </a:pPr>
            <a:endParaRPr lang="en-IN" dirty="0"/>
          </a:p>
        </p:txBody>
      </p:sp>
    </p:spTree>
    <p:extLst>
      <p:ext uri="{BB962C8B-B14F-4D97-AF65-F5344CB8AC3E}">
        <p14:creationId xmlns:p14="http://schemas.microsoft.com/office/powerpoint/2010/main" val="14041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B8F6-933D-A11C-477B-7C9DCA2A3E1A}"/>
              </a:ext>
            </a:extLst>
          </p:cNvPr>
          <p:cNvSpPr>
            <a:spLocks noGrp="1"/>
          </p:cNvSpPr>
          <p:nvPr>
            <p:ph type="title"/>
          </p:nvPr>
        </p:nvSpPr>
        <p:spPr/>
        <p:txBody>
          <a:bodyPr/>
          <a:lstStyle/>
          <a:p>
            <a:r>
              <a:rPr lang="en-IN" b="1" i="0" dirty="0">
                <a:solidFill>
                  <a:srgbClr val="273239"/>
                </a:solidFill>
                <a:effectLst/>
                <a:latin typeface="urw-din"/>
              </a:rPr>
              <a:t>1G (1st Generation)</a:t>
            </a:r>
            <a:endParaRPr lang="en-IN" dirty="0"/>
          </a:p>
        </p:txBody>
      </p:sp>
      <p:sp>
        <p:nvSpPr>
          <p:cNvPr id="3" name="Content Placeholder 2">
            <a:extLst>
              <a:ext uri="{FF2B5EF4-FFF2-40B4-BE49-F238E27FC236}">
                <a16:creationId xmlns:a16="http://schemas.microsoft.com/office/drawing/2014/main" id="{26FB3AE2-33FA-359F-8CEA-61904CAEAE5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First-time calling was introduced in mobile systems.</a:t>
            </a:r>
          </a:p>
          <a:p>
            <a:pPr algn="l" fontAlgn="base">
              <a:buFont typeface="Arial" panose="020B0604020202020204" pitchFamily="34" charset="0"/>
              <a:buChar char="•"/>
            </a:pPr>
            <a:r>
              <a:rPr lang="en-US" b="0" i="0" dirty="0">
                <a:solidFill>
                  <a:srgbClr val="273239"/>
                </a:solidFill>
                <a:effectLst/>
                <a:latin typeface="urw-din"/>
              </a:rPr>
              <a:t>It used analog signals.</a:t>
            </a:r>
          </a:p>
          <a:p>
            <a:pPr algn="l" fontAlgn="base">
              <a:buFont typeface="Arial" panose="020B0604020202020204" pitchFamily="34" charset="0"/>
              <a:buChar char="•"/>
            </a:pPr>
            <a:r>
              <a:rPr lang="en-US" b="0" i="0" dirty="0">
                <a:solidFill>
                  <a:srgbClr val="273239"/>
                </a:solidFill>
                <a:effectLst/>
                <a:latin typeface="urw-din"/>
              </a:rPr>
              <a:t>It used an FDD scheme and typically allocated a bandwidth of 25 Mhz.</a:t>
            </a:r>
          </a:p>
          <a:p>
            <a:pPr algn="l" fontAlgn="base">
              <a:buFont typeface="Arial" panose="020B0604020202020204" pitchFamily="34" charset="0"/>
              <a:buChar char="•"/>
            </a:pPr>
            <a:r>
              <a:rPr lang="en-US" b="0" i="0" dirty="0">
                <a:solidFill>
                  <a:srgbClr val="273239"/>
                </a:solidFill>
                <a:effectLst/>
                <a:latin typeface="urw-din"/>
              </a:rPr>
              <a:t>The coverage area was small.</a:t>
            </a:r>
          </a:p>
          <a:p>
            <a:pPr algn="l" fontAlgn="base">
              <a:buFont typeface="Arial" panose="020B0604020202020204" pitchFamily="34" charset="0"/>
              <a:buChar char="•"/>
            </a:pPr>
            <a:r>
              <a:rPr lang="en-US" b="0" i="0" dirty="0">
                <a:solidFill>
                  <a:srgbClr val="273239"/>
                </a:solidFill>
                <a:effectLst/>
                <a:latin typeface="urw-din"/>
              </a:rPr>
              <a:t>No roaming support between various operators.</a:t>
            </a:r>
          </a:p>
          <a:p>
            <a:pPr algn="l" fontAlgn="base">
              <a:buFont typeface="Arial" panose="020B0604020202020204" pitchFamily="34" charset="0"/>
              <a:buChar char="•"/>
            </a:pPr>
            <a:r>
              <a:rPr lang="en-US" b="0" i="0" dirty="0">
                <a:solidFill>
                  <a:srgbClr val="273239"/>
                </a:solidFill>
                <a:effectLst/>
                <a:latin typeface="urw-din"/>
              </a:rPr>
              <a:t>Low sound quality.</a:t>
            </a:r>
          </a:p>
          <a:p>
            <a:pPr algn="l" fontAlgn="base">
              <a:buFont typeface="Arial" panose="020B0604020202020204" pitchFamily="34" charset="0"/>
              <a:buChar char="•"/>
            </a:pPr>
            <a:r>
              <a:rPr lang="en-US" b="0" i="0" dirty="0">
                <a:solidFill>
                  <a:srgbClr val="273239"/>
                </a:solidFill>
                <a:effectLst/>
                <a:latin typeface="urw-din"/>
              </a:rPr>
              <a:t>Speed:- 2.4 kbps.</a:t>
            </a:r>
          </a:p>
        </p:txBody>
      </p:sp>
    </p:spTree>
    <p:extLst>
      <p:ext uri="{BB962C8B-B14F-4D97-AF65-F5344CB8AC3E}">
        <p14:creationId xmlns:p14="http://schemas.microsoft.com/office/powerpoint/2010/main" val="2745500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7194-2703-F3CD-1596-81BDA79A370A}"/>
              </a:ext>
            </a:extLst>
          </p:cNvPr>
          <p:cNvSpPr>
            <a:spLocks noGrp="1"/>
          </p:cNvSpPr>
          <p:nvPr>
            <p:ph type="title"/>
          </p:nvPr>
        </p:nvSpPr>
        <p:spPr/>
        <p:txBody>
          <a:bodyPr/>
          <a:lstStyle/>
          <a:p>
            <a:r>
              <a:rPr lang="en-IN" b="1" i="0" dirty="0">
                <a:solidFill>
                  <a:srgbClr val="273239"/>
                </a:solidFill>
                <a:effectLst/>
                <a:latin typeface="urw-din"/>
              </a:rPr>
              <a:t>2G (2nd Generation)</a:t>
            </a:r>
            <a:endParaRPr lang="en-IN" dirty="0"/>
          </a:p>
        </p:txBody>
      </p:sp>
      <p:sp>
        <p:nvSpPr>
          <p:cNvPr id="3" name="Content Placeholder 2">
            <a:extLst>
              <a:ext uri="{FF2B5EF4-FFF2-40B4-BE49-F238E27FC236}">
                <a16:creationId xmlns:a16="http://schemas.microsoft.com/office/drawing/2014/main" id="{513F0AF9-43E9-B351-7714-6C28968E4FFF}"/>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Shifted from analog to digital.</a:t>
            </a:r>
          </a:p>
          <a:p>
            <a:pPr algn="l" fontAlgn="base">
              <a:buFont typeface="Arial" panose="020B0604020202020204" pitchFamily="34" charset="0"/>
              <a:buChar char="•"/>
            </a:pPr>
            <a:r>
              <a:rPr lang="en-US" b="0" i="0" dirty="0">
                <a:solidFill>
                  <a:srgbClr val="273239"/>
                </a:solidFill>
                <a:effectLst/>
                <a:latin typeface="urw-din"/>
              </a:rPr>
              <a:t>It supported both voice and SMS.</a:t>
            </a:r>
          </a:p>
          <a:p>
            <a:pPr algn="l" fontAlgn="base">
              <a:buFont typeface="Arial" panose="020B0604020202020204" pitchFamily="34" charset="0"/>
              <a:buChar char="•"/>
            </a:pPr>
            <a:r>
              <a:rPr lang="en-US" b="0" i="0" dirty="0">
                <a:solidFill>
                  <a:srgbClr val="273239"/>
                </a:solidFill>
                <a:effectLst/>
                <a:latin typeface="urw-din"/>
              </a:rPr>
              <a:t>Supported all 4 sectors of the wireless industry namely Digital cellular, Mobile Data, PCS, WLAN,</a:t>
            </a:r>
          </a:p>
          <a:p>
            <a:pPr algn="l" fontAlgn="base">
              <a:buFont typeface="Arial" panose="020B0604020202020204" pitchFamily="34" charset="0"/>
              <a:buChar char="•"/>
            </a:pPr>
            <a:r>
              <a:rPr lang="en-US" b="0" i="0" dirty="0">
                <a:solidFill>
                  <a:srgbClr val="273239"/>
                </a:solidFill>
                <a:effectLst/>
                <a:latin typeface="urw-din"/>
              </a:rPr>
              <a:t>Moderate mobile data service.</a:t>
            </a:r>
          </a:p>
          <a:p>
            <a:pPr algn="l" fontAlgn="base">
              <a:buFont typeface="Arial" panose="020B0604020202020204" pitchFamily="34" charset="0"/>
              <a:buChar char="•"/>
            </a:pPr>
            <a:r>
              <a:rPr lang="en-US" b="0" i="0" dirty="0">
                <a:solidFill>
                  <a:srgbClr val="273239"/>
                </a:solidFill>
                <a:effectLst/>
                <a:latin typeface="urw-din"/>
              </a:rPr>
              <a:t>2G WLAN provided a high data rate &amp; large area coverage.</a:t>
            </a:r>
          </a:p>
          <a:p>
            <a:pPr algn="l" fontAlgn="base">
              <a:buFont typeface="Arial" panose="020B0604020202020204" pitchFamily="34" charset="0"/>
              <a:buChar char="•"/>
            </a:pPr>
            <a:r>
              <a:rPr lang="en-US" b="0" i="0" dirty="0">
                <a:solidFill>
                  <a:srgbClr val="273239"/>
                </a:solidFill>
                <a:effectLst/>
                <a:latin typeface="urw-din"/>
              </a:rPr>
              <a:t>Speed:- 64 kbps.</a:t>
            </a:r>
          </a:p>
        </p:txBody>
      </p:sp>
    </p:spTree>
    <p:extLst>
      <p:ext uri="{BB962C8B-B14F-4D97-AF65-F5344CB8AC3E}">
        <p14:creationId xmlns:p14="http://schemas.microsoft.com/office/powerpoint/2010/main" val="356876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1DAF-4A17-3FE6-FFAE-2FB806F73769}"/>
              </a:ext>
            </a:extLst>
          </p:cNvPr>
          <p:cNvSpPr>
            <a:spLocks noGrp="1"/>
          </p:cNvSpPr>
          <p:nvPr>
            <p:ph type="title"/>
          </p:nvPr>
        </p:nvSpPr>
        <p:spPr/>
        <p:txBody>
          <a:bodyPr/>
          <a:lstStyle/>
          <a:p>
            <a:r>
              <a:rPr lang="en-IN" b="1" i="0" dirty="0">
                <a:solidFill>
                  <a:srgbClr val="273239"/>
                </a:solidFill>
                <a:effectLst/>
                <a:latin typeface="urw-din"/>
              </a:rPr>
              <a:t>3G (3rd Generation)</a:t>
            </a:r>
            <a:endParaRPr lang="en-IN" dirty="0"/>
          </a:p>
        </p:txBody>
      </p:sp>
      <p:sp>
        <p:nvSpPr>
          <p:cNvPr id="3" name="Content Placeholder 2">
            <a:extLst>
              <a:ext uri="{FF2B5EF4-FFF2-40B4-BE49-F238E27FC236}">
                <a16:creationId xmlns:a16="http://schemas.microsoft.com/office/drawing/2014/main" id="{4691707A-1890-E78C-5A58-80E8BE145A8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The Internet system was improved.</a:t>
            </a:r>
          </a:p>
          <a:p>
            <a:pPr algn="l" fontAlgn="base">
              <a:buFont typeface="Arial" panose="020B0604020202020204" pitchFamily="34" charset="0"/>
              <a:buChar char="•"/>
            </a:pPr>
            <a:r>
              <a:rPr lang="en-US" b="0" i="0" dirty="0">
                <a:solidFill>
                  <a:srgbClr val="273239"/>
                </a:solidFill>
                <a:effectLst/>
                <a:latin typeface="urw-din"/>
              </a:rPr>
              <a:t>Better system and capacity.</a:t>
            </a:r>
          </a:p>
          <a:p>
            <a:pPr algn="l" fontAlgn="base">
              <a:buFont typeface="Arial" panose="020B0604020202020204" pitchFamily="34" charset="0"/>
              <a:buChar char="•"/>
            </a:pPr>
            <a:r>
              <a:rPr lang="en-US" b="0" i="0" dirty="0">
                <a:solidFill>
                  <a:srgbClr val="273239"/>
                </a:solidFill>
                <a:effectLst/>
                <a:latin typeface="urw-din"/>
              </a:rPr>
              <a:t>Offers high-speed wireless internet.</a:t>
            </a:r>
          </a:p>
          <a:p>
            <a:pPr algn="l" fontAlgn="base">
              <a:buFont typeface="Arial" panose="020B0604020202020204" pitchFamily="34" charset="0"/>
              <a:buChar char="•"/>
            </a:pPr>
            <a:r>
              <a:rPr lang="en-US" b="0" i="0" dirty="0">
                <a:solidFill>
                  <a:srgbClr val="273239"/>
                </a:solidFill>
                <a:effectLst/>
                <a:latin typeface="urw-din"/>
              </a:rPr>
              <a:t>The connection used was UMTS and WCMA.</a:t>
            </a:r>
          </a:p>
          <a:p>
            <a:pPr algn="l" fontAlgn="base">
              <a:buFont typeface="Arial" panose="020B0604020202020204" pitchFamily="34" charset="0"/>
              <a:buChar char="•"/>
            </a:pPr>
            <a:r>
              <a:rPr lang="en-US" b="0" i="0" dirty="0">
                <a:solidFill>
                  <a:srgbClr val="273239"/>
                </a:solidFill>
                <a:effectLst/>
                <a:latin typeface="urw-din"/>
              </a:rPr>
              <a:t>Speed:- 2mbps.</a:t>
            </a:r>
          </a:p>
        </p:txBody>
      </p:sp>
    </p:spTree>
    <p:extLst>
      <p:ext uri="{BB962C8B-B14F-4D97-AF65-F5344CB8AC3E}">
        <p14:creationId xmlns:p14="http://schemas.microsoft.com/office/powerpoint/2010/main" val="2005857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8039-F58F-C345-C765-171B433A3459}"/>
              </a:ext>
            </a:extLst>
          </p:cNvPr>
          <p:cNvSpPr>
            <a:spLocks noGrp="1"/>
          </p:cNvSpPr>
          <p:nvPr>
            <p:ph type="title"/>
          </p:nvPr>
        </p:nvSpPr>
        <p:spPr/>
        <p:txBody>
          <a:bodyPr/>
          <a:lstStyle/>
          <a:p>
            <a:r>
              <a:rPr lang="en-IN" b="1" i="0" dirty="0">
                <a:solidFill>
                  <a:srgbClr val="273239"/>
                </a:solidFill>
                <a:effectLst/>
                <a:latin typeface="urw-din"/>
              </a:rPr>
              <a:t>4G (4th Generation)</a:t>
            </a:r>
            <a:endParaRPr lang="en-IN" dirty="0"/>
          </a:p>
        </p:txBody>
      </p:sp>
      <p:sp>
        <p:nvSpPr>
          <p:cNvPr id="3" name="Content Placeholder 2">
            <a:extLst>
              <a:ext uri="{FF2B5EF4-FFF2-40B4-BE49-F238E27FC236}">
                <a16:creationId xmlns:a16="http://schemas.microsoft.com/office/drawing/2014/main" id="{EE15BC88-7B12-CA3A-DBBA-04D23017E78C}"/>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273239"/>
                </a:solidFill>
                <a:effectLst/>
                <a:latin typeface="urw-din"/>
              </a:rPr>
              <a:t>IP-based protocols.</a:t>
            </a:r>
          </a:p>
          <a:p>
            <a:pPr algn="l" fontAlgn="base">
              <a:buFont typeface="Arial" panose="020B0604020202020204" pitchFamily="34" charset="0"/>
              <a:buChar char="•"/>
            </a:pPr>
            <a:r>
              <a:rPr lang="en-US" b="0" i="0" dirty="0">
                <a:solidFill>
                  <a:srgbClr val="273239"/>
                </a:solidFill>
                <a:effectLst/>
                <a:latin typeface="urw-din"/>
              </a:rPr>
              <a:t>LTE (Long term evaluation) was mainly for the internet.</a:t>
            </a:r>
          </a:p>
          <a:p>
            <a:pPr algn="l" fontAlgn="base">
              <a:buFont typeface="Arial" panose="020B0604020202020204" pitchFamily="34" charset="0"/>
              <a:buChar char="•"/>
            </a:pPr>
            <a:r>
              <a:rPr lang="en-US" b="0" i="0" dirty="0">
                <a:solidFill>
                  <a:srgbClr val="273239"/>
                </a:solidFill>
                <a:effectLst/>
                <a:latin typeface="urw-din"/>
              </a:rPr>
              <a:t>Vo-LTE (Voice over LTE) is for both voice and the internet.</a:t>
            </a:r>
          </a:p>
          <a:p>
            <a:pPr algn="l" fontAlgn="base">
              <a:buFont typeface="Arial" panose="020B0604020202020204" pitchFamily="34" charset="0"/>
              <a:buChar char="•"/>
            </a:pPr>
            <a:r>
              <a:rPr lang="en-US" b="0" i="0" dirty="0">
                <a:solidFill>
                  <a:srgbClr val="273239"/>
                </a:solidFill>
                <a:effectLst/>
                <a:latin typeface="urw-din"/>
              </a:rPr>
              <a:t>Freedom and flexibility to select any desired service with reasonable QoS.</a:t>
            </a:r>
          </a:p>
          <a:p>
            <a:pPr algn="l" fontAlgn="base">
              <a:buFont typeface="Arial" panose="020B0604020202020204" pitchFamily="34" charset="0"/>
              <a:buChar char="•"/>
            </a:pPr>
            <a:r>
              <a:rPr lang="en-US" b="0" i="0" dirty="0">
                <a:solidFill>
                  <a:srgbClr val="273239"/>
                </a:solidFill>
                <a:effectLst/>
                <a:latin typeface="urw-din"/>
              </a:rPr>
              <a:t>High usability.</a:t>
            </a:r>
          </a:p>
          <a:p>
            <a:pPr algn="l" fontAlgn="base">
              <a:buFont typeface="Arial" panose="020B0604020202020204" pitchFamily="34" charset="0"/>
              <a:buChar char="•"/>
            </a:pPr>
            <a:r>
              <a:rPr lang="en-US" b="0" i="0" dirty="0">
                <a:solidFill>
                  <a:srgbClr val="273239"/>
                </a:solidFill>
                <a:effectLst/>
                <a:latin typeface="urw-din"/>
              </a:rPr>
              <a:t>Supports multimedia service at a low transmission cost.</a:t>
            </a:r>
          </a:p>
          <a:p>
            <a:pPr algn="l" fontAlgn="base">
              <a:buFont typeface="Arial" panose="020B0604020202020204" pitchFamily="34" charset="0"/>
              <a:buChar char="•"/>
            </a:pPr>
            <a:r>
              <a:rPr lang="en-US" b="0" i="0" dirty="0">
                <a:solidFill>
                  <a:srgbClr val="273239"/>
                </a:solidFill>
                <a:effectLst/>
                <a:latin typeface="urw-din"/>
              </a:rPr>
              <a:t>HD Quality Streaming.</a:t>
            </a:r>
          </a:p>
          <a:p>
            <a:pPr algn="l" fontAlgn="base">
              <a:buFont typeface="Arial" panose="020B0604020202020204" pitchFamily="34" charset="0"/>
              <a:buChar char="•"/>
            </a:pPr>
            <a:r>
              <a:rPr lang="en-US" b="0" i="0" dirty="0">
                <a:solidFill>
                  <a:srgbClr val="273239"/>
                </a:solidFill>
                <a:effectLst/>
                <a:latin typeface="urw-din"/>
              </a:rPr>
              <a:t>Speed:-100mbps.</a:t>
            </a:r>
          </a:p>
        </p:txBody>
      </p:sp>
    </p:spTree>
    <p:extLst>
      <p:ext uri="{BB962C8B-B14F-4D97-AF65-F5344CB8AC3E}">
        <p14:creationId xmlns:p14="http://schemas.microsoft.com/office/powerpoint/2010/main" val="204732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43AA-710F-6448-D0A5-FAFC3D87BFEE}"/>
              </a:ext>
            </a:extLst>
          </p:cNvPr>
          <p:cNvSpPr>
            <a:spLocks noGrp="1"/>
          </p:cNvSpPr>
          <p:nvPr>
            <p:ph type="title"/>
          </p:nvPr>
        </p:nvSpPr>
        <p:spPr/>
        <p:txBody>
          <a:bodyPr/>
          <a:lstStyle/>
          <a:p>
            <a:r>
              <a:rPr lang="en-IN" b="1" dirty="0">
                <a:latin typeface="urw-din"/>
              </a:rPr>
              <a:t>5G (5th Generation)</a:t>
            </a:r>
            <a:endParaRPr lang="en-IN" dirty="0"/>
          </a:p>
        </p:txBody>
      </p:sp>
      <p:sp>
        <p:nvSpPr>
          <p:cNvPr id="3" name="Content Placeholder 2">
            <a:extLst>
              <a:ext uri="{FF2B5EF4-FFF2-40B4-BE49-F238E27FC236}">
                <a16:creationId xmlns:a16="http://schemas.microsoft.com/office/drawing/2014/main" id="{9B7704B0-B27C-C501-6CBD-BFB882CE674E}"/>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Higher data rates.</a:t>
            </a:r>
          </a:p>
          <a:p>
            <a:pPr algn="l" fontAlgn="base">
              <a:buFont typeface="Arial" panose="020B0604020202020204" pitchFamily="34" charset="0"/>
              <a:buChar char="•"/>
            </a:pPr>
            <a:r>
              <a:rPr lang="en-US" b="0" i="0" dirty="0">
                <a:solidFill>
                  <a:srgbClr val="273239"/>
                </a:solidFill>
                <a:effectLst/>
                <a:latin typeface="urw-din"/>
              </a:rPr>
              <a:t>Connectivity will be faster and more secure,</a:t>
            </a:r>
          </a:p>
          <a:p>
            <a:pPr algn="l" fontAlgn="base">
              <a:buFont typeface="Arial" panose="020B0604020202020204" pitchFamily="34" charset="0"/>
              <a:buChar char="•"/>
            </a:pPr>
            <a:r>
              <a:rPr lang="en-US" b="0" i="0" dirty="0">
                <a:solidFill>
                  <a:srgbClr val="273239"/>
                </a:solidFill>
                <a:effectLst/>
                <a:latin typeface="urw-din"/>
              </a:rPr>
              <a:t>Data Latency will be reduced to a great level.</a:t>
            </a:r>
          </a:p>
          <a:p>
            <a:pPr algn="l" fontAlgn="base">
              <a:buFont typeface="Arial" panose="020B0604020202020204" pitchFamily="34" charset="0"/>
              <a:buChar char="•"/>
            </a:pPr>
            <a:r>
              <a:rPr lang="en-US" b="0" i="0" dirty="0">
                <a:solidFill>
                  <a:srgbClr val="273239"/>
                </a:solidFill>
                <a:effectLst/>
                <a:latin typeface="urw-din"/>
              </a:rPr>
              <a:t>Massive network capacity.</a:t>
            </a:r>
          </a:p>
          <a:p>
            <a:pPr algn="l" fontAlgn="base">
              <a:buFont typeface="Arial" panose="020B0604020202020204" pitchFamily="34" charset="0"/>
              <a:buChar char="•"/>
            </a:pPr>
            <a:r>
              <a:rPr lang="en-US" b="0" i="0" dirty="0">
                <a:solidFill>
                  <a:srgbClr val="273239"/>
                </a:solidFill>
                <a:effectLst/>
                <a:latin typeface="urw-din"/>
              </a:rPr>
              <a:t>It is 30 times faster than 4G.</a:t>
            </a:r>
          </a:p>
          <a:p>
            <a:pPr algn="l" fontAlgn="base">
              <a:buFont typeface="Arial" panose="020B0604020202020204" pitchFamily="34" charset="0"/>
              <a:buChar char="•"/>
            </a:pPr>
            <a:r>
              <a:rPr lang="en-US" b="0" i="0" dirty="0">
                <a:solidFill>
                  <a:srgbClr val="273239"/>
                </a:solidFill>
                <a:effectLst/>
                <a:latin typeface="urw-din"/>
              </a:rPr>
              <a:t>There would be more flexibility in the network.</a:t>
            </a:r>
          </a:p>
        </p:txBody>
      </p:sp>
    </p:spTree>
    <p:extLst>
      <p:ext uri="{BB962C8B-B14F-4D97-AF65-F5344CB8AC3E}">
        <p14:creationId xmlns:p14="http://schemas.microsoft.com/office/powerpoint/2010/main" val="1647967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F140-2F61-3AAD-CB3D-27B8DEC64420}"/>
              </a:ext>
            </a:extLst>
          </p:cNvPr>
          <p:cNvSpPr>
            <a:spLocks noGrp="1"/>
          </p:cNvSpPr>
          <p:nvPr>
            <p:ph type="title"/>
          </p:nvPr>
        </p:nvSpPr>
        <p:spPr/>
        <p:txBody>
          <a:bodyPr/>
          <a:lstStyle/>
          <a:p>
            <a:r>
              <a:rPr lang="en-IN" dirty="0"/>
              <a:t>5G (5</a:t>
            </a:r>
            <a:r>
              <a:rPr lang="en-IN" baseline="30000" dirty="0"/>
              <a:t>th</a:t>
            </a:r>
            <a:r>
              <a:rPr lang="en-IN" dirty="0"/>
              <a:t> Generation)</a:t>
            </a:r>
          </a:p>
        </p:txBody>
      </p:sp>
      <p:sp>
        <p:nvSpPr>
          <p:cNvPr id="3" name="Content Placeholder 2">
            <a:extLst>
              <a:ext uri="{FF2B5EF4-FFF2-40B4-BE49-F238E27FC236}">
                <a16:creationId xmlns:a16="http://schemas.microsoft.com/office/drawing/2014/main" id="{1C67AA4A-0FAE-AB5C-0213-195A8F989434}"/>
              </a:ext>
            </a:extLst>
          </p:cNvPr>
          <p:cNvSpPr>
            <a:spLocks noGrp="1"/>
          </p:cNvSpPr>
          <p:nvPr>
            <p:ph idx="1"/>
          </p:nvPr>
        </p:nvSpPr>
        <p:spPr/>
        <p:txBody>
          <a:bodyPr/>
          <a:lstStyle/>
          <a:p>
            <a:r>
              <a:rPr lang="en-US" b="0" i="0" dirty="0">
                <a:solidFill>
                  <a:srgbClr val="273239"/>
                </a:solidFill>
                <a:effectLst/>
                <a:latin typeface="urw-din"/>
              </a:rPr>
              <a:t>5G Wireless Technology is the 5th generation of mobile networks and an evolution from the current 4G LTE networks. </a:t>
            </a:r>
          </a:p>
          <a:p>
            <a:r>
              <a:rPr lang="en-US" b="0" i="0" dirty="0">
                <a:solidFill>
                  <a:srgbClr val="273239"/>
                </a:solidFill>
                <a:effectLst/>
                <a:latin typeface="urw-din"/>
              </a:rPr>
              <a:t>It is specially designed to fulfill the demands of current technological trends, which includes a large growth in data and almost global connectivity along with the increasing interest in the Internet of Things. </a:t>
            </a:r>
          </a:p>
          <a:p>
            <a:r>
              <a:rPr lang="en-US" b="0" i="0" dirty="0">
                <a:solidFill>
                  <a:srgbClr val="273239"/>
                </a:solidFill>
                <a:effectLst/>
                <a:latin typeface="urw-din"/>
              </a:rPr>
              <a:t>In its initial stages, 5G Technology will work in conjugation with the existing 4G Technology and then move on as a fully independent entity in subsequent releases.</a:t>
            </a:r>
            <a:endParaRPr lang="en-IN" dirty="0"/>
          </a:p>
        </p:txBody>
      </p:sp>
    </p:spTree>
    <p:extLst>
      <p:ext uri="{BB962C8B-B14F-4D97-AF65-F5344CB8AC3E}">
        <p14:creationId xmlns:p14="http://schemas.microsoft.com/office/powerpoint/2010/main" val="778932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B432-16DF-CE18-3296-8A099EADF593}"/>
              </a:ext>
            </a:extLst>
          </p:cNvPr>
          <p:cNvSpPr>
            <a:spLocks noGrp="1"/>
          </p:cNvSpPr>
          <p:nvPr>
            <p:ph type="title"/>
          </p:nvPr>
        </p:nvSpPr>
        <p:spPr/>
        <p:txBody>
          <a:bodyPr/>
          <a:lstStyle/>
          <a:p>
            <a:r>
              <a:rPr lang="en-IN" dirty="0"/>
              <a:t>5G (5</a:t>
            </a:r>
            <a:r>
              <a:rPr lang="en-IN" baseline="30000" dirty="0"/>
              <a:t>th</a:t>
            </a:r>
            <a:r>
              <a:rPr lang="en-IN" dirty="0"/>
              <a:t> Generation)</a:t>
            </a:r>
          </a:p>
        </p:txBody>
      </p:sp>
      <p:sp>
        <p:nvSpPr>
          <p:cNvPr id="3" name="Content Placeholder 2">
            <a:extLst>
              <a:ext uri="{FF2B5EF4-FFF2-40B4-BE49-F238E27FC236}">
                <a16:creationId xmlns:a16="http://schemas.microsoft.com/office/drawing/2014/main" id="{E6F8D999-CAA1-C4D6-4211-D2D4688920F7}"/>
              </a:ext>
            </a:extLst>
          </p:cNvPr>
          <p:cNvSpPr>
            <a:spLocks noGrp="1"/>
          </p:cNvSpPr>
          <p:nvPr>
            <p:ph idx="1"/>
          </p:nvPr>
        </p:nvSpPr>
        <p:spPr/>
        <p:txBody>
          <a:bodyPr>
            <a:normAutofit/>
          </a:bodyPr>
          <a:lstStyle/>
          <a:p>
            <a:pPr algn="l" fontAlgn="base"/>
            <a:r>
              <a:rPr lang="en-US" b="0" i="0" dirty="0">
                <a:solidFill>
                  <a:srgbClr val="273239"/>
                </a:solidFill>
                <a:effectLst/>
                <a:latin typeface="urw-din"/>
              </a:rPr>
              <a:t>5G Wireless Technology is the latest cellular technology that will greatly increase the speed of wireless networks among other things.</a:t>
            </a:r>
          </a:p>
          <a:p>
            <a:pPr algn="l" fontAlgn="base"/>
            <a:r>
              <a:rPr lang="en-US" b="0" i="0" dirty="0">
                <a:solidFill>
                  <a:srgbClr val="273239"/>
                </a:solidFill>
                <a:effectLst/>
                <a:latin typeface="urw-din"/>
              </a:rPr>
              <a:t>So the data speed for wireless broadband connections using 5G would be at a maximum of around </a:t>
            </a:r>
            <a:r>
              <a:rPr lang="en-US" b="1" i="0" dirty="0">
                <a:solidFill>
                  <a:srgbClr val="273239"/>
                </a:solidFill>
                <a:effectLst/>
                <a:latin typeface="urw-din"/>
              </a:rPr>
              <a:t>20 Gbps</a:t>
            </a:r>
            <a:r>
              <a:rPr lang="en-US" b="0" i="0" dirty="0">
                <a:solidFill>
                  <a:srgbClr val="273239"/>
                </a:solidFill>
                <a:effectLst/>
                <a:latin typeface="urw-din"/>
              </a:rPr>
              <a:t>. Contrasting that with the peak speed of 4G which is </a:t>
            </a:r>
            <a:r>
              <a:rPr lang="en-US" b="1" i="0" dirty="0">
                <a:solidFill>
                  <a:srgbClr val="273239"/>
                </a:solidFill>
                <a:effectLst/>
                <a:latin typeface="urw-din"/>
              </a:rPr>
              <a:t>60 Mbps</a:t>
            </a:r>
            <a:r>
              <a:rPr lang="en-US" dirty="0">
                <a:solidFill>
                  <a:srgbClr val="273239"/>
                </a:solidFill>
                <a:latin typeface="urw-din"/>
              </a:rPr>
              <a:t>.</a:t>
            </a:r>
          </a:p>
          <a:p>
            <a:pPr algn="l" fontAlgn="base"/>
            <a:r>
              <a:rPr lang="en-US" b="0" i="0" dirty="0">
                <a:solidFill>
                  <a:srgbClr val="273239"/>
                </a:solidFill>
                <a:effectLst/>
                <a:latin typeface="urw-din"/>
              </a:rPr>
              <a:t>Moreover, 5G will also provide more bandwidth and advanced antenna technology which will result in much more data transmitted over wireless systems.</a:t>
            </a:r>
          </a:p>
          <a:p>
            <a:pPr algn="l" fontAlgn="base"/>
            <a:r>
              <a:rPr lang="en-US" b="0" i="0" dirty="0">
                <a:solidFill>
                  <a:srgbClr val="273239"/>
                </a:solidFill>
                <a:effectLst/>
                <a:latin typeface="urw-din"/>
              </a:rPr>
              <a:t>It will also provide various network management features such as </a:t>
            </a:r>
            <a:r>
              <a:rPr lang="en-US" b="1" i="0" dirty="0">
                <a:solidFill>
                  <a:srgbClr val="273239"/>
                </a:solidFill>
                <a:effectLst/>
                <a:latin typeface="urw-din"/>
              </a:rPr>
              <a:t>Network Slicing.</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2492507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G Working">
            <a:extLst>
              <a:ext uri="{FF2B5EF4-FFF2-40B4-BE49-F238E27FC236}">
                <a16:creationId xmlns:a16="http://schemas.microsoft.com/office/drawing/2014/main" id="{1AE9B7BB-4CEB-A59C-86D3-270AE1DC3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33425"/>
            <a:ext cx="9525000"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22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BA82-45CE-CF37-4331-C6E2092BDCE1}"/>
              </a:ext>
            </a:extLst>
          </p:cNvPr>
          <p:cNvSpPr>
            <a:spLocks noGrp="1"/>
          </p:cNvSpPr>
          <p:nvPr>
            <p:ph type="title"/>
          </p:nvPr>
        </p:nvSpPr>
        <p:spPr/>
        <p:txBody>
          <a:bodyPr/>
          <a:lstStyle/>
          <a:p>
            <a:r>
              <a:rPr lang="en-IN" dirty="0"/>
              <a:t>Components of 5G</a:t>
            </a:r>
          </a:p>
        </p:txBody>
      </p:sp>
      <p:sp>
        <p:nvSpPr>
          <p:cNvPr id="3" name="Content Placeholder 2">
            <a:extLst>
              <a:ext uri="{FF2B5EF4-FFF2-40B4-BE49-F238E27FC236}">
                <a16:creationId xmlns:a16="http://schemas.microsoft.com/office/drawing/2014/main" id="{BDF61AC0-3BB2-388D-9304-88712263354E}"/>
              </a:ext>
            </a:extLst>
          </p:cNvPr>
          <p:cNvSpPr>
            <a:spLocks noGrp="1"/>
          </p:cNvSpPr>
          <p:nvPr>
            <p:ph idx="1"/>
          </p:nvPr>
        </p:nvSpPr>
        <p:spPr/>
        <p:txBody>
          <a:bodyPr>
            <a:normAutofit/>
          </a:bodyPr>
          <a:lstStyle/>
          <a:p>
            <a:r>
              <a:rPr lang="en-US" b="1" i="0" dirty="0">
                <a:solidFill>
                  <a:srgbClr val="273239"/>
                </a:solidFill>
                <a:effectLst/>
                <a:latin typeface="urw-din"/>
              </a:rPr>
              <a:t>Radio Access Network</a:t>
            </a:r>
          </a:p>
          <a:p>
            <a:pPr lvl="1"/>
            <a:r>
              <a:rPr lang="en-US" b="0" i="0" dirty="0">
                <a:solidFill>
                  <a:srgbClr val="273239"/>
                </a:solidFill>
                <a:effectLst/>
                <a:latin typeface="urw-din"/>
              </a:rPr>
              <a:t>The Radio Access Network mainly includes 5G </a:t>
            </a:r>
            <a:r>
              <a:rPr lang="en-US" b="1" i="0" dirty="0">
                <a:solidFill>
                  <a:srgbClr val="273239"/>
                </a:solidFill>
                <a:effectLst/>
                <a:latin typeface="urw-din"/>
              </a:rPr>
              <a:t>Small Cells</a:t>
            </a:r>
            <a:r>
              <a:rPr lang="en-US" b="0" i="0" dirty="0">
                <a:solidFill>
                  <a:srgbClr val="273239"/>
                </a:solidFill>
                <a:effectLst/>
                <a:latin typeface="urw-din"/>
              </a:rPr>
              <a:t> and </a:t>
            </a:r>
            <a:r>
              <a:rPr lang="en-US" b="1" i="0" dirty="0">
                <a:solidFill>
                  <a:srgbClr val="273239"/>
                </a:solidFill>
                <a:effectLst/>
                <a:latin typeface="urw-din"/>
              </a:rPr>
              <a:t>Macro Cells</a:t>
            </a:r>
            <a:r>
              <a:rPr lang="en-US" b="0" i="0" dirty="0">
                <a:solidFill>
                  <a:srgbClr val="273239"/>
                </a:solidFill>
                <a:effectLst/>
                <a:latin typeface="urw-din"/>
              </a:rPr>
              <a:t> that form the crux of 5G Wireless Technology as well as the systems that connect the mobile devices to the Core Network. </a:t>
            </a:r>
          </a:p>
          <a:p>
            <a:pPr lvl="1"/>
            <a:r>
              <a:rPr lang="en-US" b="0" i="0" dirty="0">
                <a:solidFill>
                  <a:srgbClr val="273239"/>
                </a:solidFill>
                <a:effectLst/>
                <a:latin typeface="urw-din"/>
              </a:rPr>
              <a:t>The 5G Small Cells are located in big clusters because the millimeter wave spectrum (that 5G uses for insanely high speeds!) can only travel over short distances. These Small Cells complement the Macro Cells that are used to provide more wide-area coverage.</a:t>
            </a:r>
          </a:p>
          <a:p>
            <a:pPr lvl="1"/>
            <a:r>
              <a:rPr lang="en-US" b="0" i="0" dirty="0">
                <a:solidFill>
                  <a:srgbClr val="273239"/>
                </a:solidFill>
                <a:effectLst/>
                <a:latin typeface="urw-din"/>
              </a:rPr>
              <a:t>Macro Cells use </a:t>
            </a:r>
            <a:r>
              <a:rPr lang="en-US" b="1" i="0" dirty="0">
                <a:solidFill>
                  <a:srgbClr val="273239"/>
                </a:solidFill>
                <a:effectLst/>
                <a:latin typeface="urw-din"/>
              </a:rPr>
              <a:t>MIMO</a:t>
            </a:r>
            <a:r>
              <a:rPr lang="en-US" b="0" i="0" dirty="0">
                <a:solidFill>
                  <a:srgbClr val="273239"/>
                </a:solidFill>
                <a:effectLst/>
                <a:latin typeface="urw-din"/>
              </a:rPr>
              <a:t> (Multiple Inputs, Multiple Outputs) antennas which have multiple connections to send and receive large amounts of data simultaneously. This means that more users can connect to the network simultaneously.</a:t>
            </a:r>
            <a:endParaRPr lang="en-IN" dirty="0"/>
          </a:p>
        </p:txBody>
      </p:sp>
    </p:spTree>
    <p:extLst>
      <p:ext uri="{BB962C8B-B14F-4D97-AF65-F5344CB8AC3E}">
        <p14:creationId xmlns:p14="http://schemas.microsoft.com/office/powerpoint/2010/main" val="336212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74A1-3D9A-E916-9F9A-7D038778E9B9}"/>
              </a:ext>
            </a:extLst>
          </p:cNvPr>
          <p:cNvSpPr>
            <a:spLocks noGrp="1"/>
          </p:cNvSpPr>
          <p:nvPr>
            <p:ph type="title"/>
          </p:nvPr>
        </p:nvSpPr>
        <p:spPr/>
        <p:txBody>
          <a:bodyPr/>
          <a:lstStyle/>
          <a:p>
            <a:r>
              <a:rPr lang="en-IN" dirty="0"/>
              <a:t>Cell Splitting and Needs</a:t>
            </a:r>
          </a:p>
        </p:txBody>
      </p:sp>
      <p:sp>
        <p:nvSpPr>
          <p:cNvPr id="3" name="Content Placeholder 2">
            <a:extLst>
              <a:ext uri="{FF2B5EF4-FFF2-40B4-BE49-F238E27FC236}">
                <a16:creationId xmlns:a16="http://schemas.microsoft.com/office/drawing/2014/main" id="{FE548A7C-8E10-EE2C-0718-F7013D0537C4}"/>
              </a:ext>
            </a:extLst>
          </p:cNvPr>
          <p:cNvSpPr>
            <a:spLocks noGrp="1"/>
          </p:cNvSpPr>
          <p:nvPr>
            <p:ph idx="1"/>
          </p:nvPr>
        </p:nvSpPr>
        <p:spPr/>
        <p:txBody>
          <a:bodyPr/>
          <a:lstStyle/>
          <a:p>
            <a:r>
              <a:rPr lang="en-IN" b="1" i="0" dirty="0">
                <a:solidFill>
                  <a:srgbClr val="273239"/>
                </a:solidFill>
                <a:effectLst/>
                <a:latin typeface="urw-din"/>
              </a:rPr>
              <a:t>Cell Splitting</a:t>
            </a:r>
          </a:p>
          <a:p>
            <a:pPr lvl="1"/>
            <a:r>
              <a:rPr lang="en-US" b="0" i="0" dirty="0">
                <a:solidFill>
                  <a:srgbClr val="273239"/>
                </a:solidFill>
                <a:effectLst/>
                <a:latin typeface="urw-din"/>
              </a:rPr>
              <a:t>When the number of subscribers in a given area increases allocation of more channels covered by that channel is necessary, which is done by cell splitting. A single small cell midway between two co-channel cells is introduced.</a:t>
            </a:r>
            <a:endParaRPr lang="en-IN" b="1" i="0" dirty="0">
              <a:solidFill>
                <a:srgbClr val="273239"/>
              </a:solidFill>
              <a:effectLst/>
              <a:latin typeface="urw-din"/>
            </a:endParaRPr>
          </a:p>
          <a:p>
            <a:r>
              <a:rPr lang="en-IN" b="1" i="0" dirty="0">
                <a:solidFill>
                  <a:srgbClr val="273239"/>
                </a:solidFill>
                <a:effectLst/>
                <a:latin typeface="urw-din"/>
              </a:rPr>
              <a:t>Need for Cellular Hierarchy</a:t>
            </a:r>
          </a:p>
          <a:p>
            <a:pPr lvl="1"/>
            <a:r>
              <a:rPr lang="en-US" b="0" i="0" dirty="0">
                <a:solidFill>
                  <a:srgbClr val="273239"/>
                </a:solidFill>
                <a:effectLst/>
                <a:latin typeface="urw-din"/>
              </a:rPr>
              <a:t>Extending the coverage to the areas that are difficult to cover by a large cell. Increasing the capacity of the network for those areas that have a higher density of users. An increasing number of wireless devices and the communication between them.</a:t>
            </a:r>
            <a:endParaRPr lang="en-IN" dirty="0"/>
          </a:p>
        </p:txBody>
      </p:sp>
    </p:spTree>
    <p:extLst>
      <p:ext uri="{BB962C8B-B14F-4D97-AF65-F5344CB8AC3E}">
        <p14:creationId xmlns:p14="http://schemas.microsoft.com/office/powerpoint/2010/main" val="3138865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6D23-EE3D-D9E6-1EA7-3EC86678A92B}"/>
              </a:ext>
            </a:extLst>
          </p:cNvPr>
          <p:cNvSpPr>
            <a:spLocks noGrp="1"/>
          </p:cNvSpPr>
          <p:nvPr>
            <p:ph type="title"/>
          </p:nvPr>
        </p:nvSpPr>
        <p:spPr/>
        <p:txBody>
          <a:bodyPr/>
          <a:lstStyle/>
          <a:p>
            <a:r>
              <a:rPr lang="en-IN" dirty="0"/>
              <a:t>Components of 5G</a:t>
            </a:r>
          </a:p>
        </p:txBody>
      </p:sp>
      <p:sp>
        <p:nvSpPr>
          <p:cNvPr id="3" name="Content Placeholder 2">
            <a:extLst>
              <a:ext uri="{FF2B5EF4-FFF2-40B4-BE49-F238E27FC236}">
                <a16:creationId xmlns:a16="http://schemas.microsoft.com/office/drawing/2014/main" id="{BFF12FFA-4EF3-32EA-7257-E36FD1DA4483}"/>
              </a:ext>
            </a:extLst>
          </p:cNvPr>
          <p:cNvSpPr>
            <a:spLocks noGrp="1"/>
          </p:cNvSpPr>
          <p:nvPr>
            <p:ph idx="1"/>
          </p:nvPr>
        </p:nvSpPr>
        <p:spPr/>
        <p:txBody>
          <a:bodyPr/>
          <a:lstStyle/>
          <a:p>
            <a:r>
              <a:rPr lang="en-US" b="1" i="0" dirty="0">
                <a:solidFill>
                  <a:srgbClr val="273239"/>
                </a:solidFill>
                <a:effectLst/>
                <a:latin typeface="urw-din"/>
              </a:rPr>
              <a:t>Core Network</a:t>
            </a:r>
          </a:p>
          <a:p>
            <a:pPr lvl="1"/>
            <a:r>
              <a:rPr lang="en-US" b="0" i="0" dirty="0">
                <a:solidFill>
                  <a:srgbClr val="273239"/>
                </a:solidFill>
                <a:effectLst/>
                <a:latin typeface="urw-din"/>
              </a:rPr>
              <a:t>The Core Network manages all the data and internet connections for the 5G Wireless Technology. </a:t>
            </a:r>
          </a:p>
          <a:p>
            <a:pPr lvl="1"/>
            <a:r>
              <a:rPr lang="en-US" b="0" i="0" dirty="0">
                <a:solidFill>
                  <a:srgbClr val="273239"/>
                </a:solidFill>
                <a:effectLst/>
                <a:latin typeface="urw-din"/>
              </a:rPr>
              <a:t>And a big advantage of the 5G Core Network is that it can integrate with the internet much more efficiently and it also provides additional services like </a:t>
            </a:r>
            <a:r>
              <a:rPr lang="en-US" b="0" i="1" dirty="0">
                <a:solidFill>
                  <a:srgbClr val="273239"/>
                </a:solidFill>
                <a:effectLst/>
                <a:latin typeface="urw-din"/>
              </a:rPr>
              <a:t>cloud-based services, distributed servers</a:t>
            </a:r>
            <a:r>
              <a:rPr lang="en-US" b="0" i="0" dirty="0">
                <a:solidFill>
                  <a:srgbClr val="273239"/>
                </a:solidFill>
                <a:effectLst/>
                <a:latin typeface="urw-din"/>
              </a:rPr>
              <a:t> that improve response times, etc. </a:t>
            </a:r>
          </a:p>
          <a:p>
            <a:pPr lvl="1"/>
            <a:r>
              <a:rPr lang="en-US" b="0" i="0" dirty="0">
                <a:solidFill>
                  <a:srgbClr val="273239"/>
                </a:solidFill>
                <a:effectLst/>
                <a:latin typeface="urw-din"/>
              </a:rPr>
              <a:t>Another advanced feature of the Core Network is </a:t>
            </a:r>
            <a:r>
              <a:rPr lang="en-US" b="0" i="1" dirty="0">
                <a:solidFill>
                  <a:srgbClr val="273239"/>
                </a:solidFill>
                <a:effectLst/>
                <a:latin typeface="urw-din"/>
              </a:rPr>
              <a:t>network slicing</a:t>
            </a:r>
            <a:endParaRPr lang="en-IN" dirty="0"/>
          </a:p>
        </p:txBody>
      </p:sp>
    </p:spTree>
    <p:extLst>
      <p:ext uri="{BB962C8B-B14F-4D97-AF65-F5344CB8AC3E}">
        <p14:creationId xmlns:p14="http://schemas.microsoft.com/office/powerpoint/2010/main" val="1046714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9FC82-42D5-9DAD-2F08-0654D99FE9EC}"/>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6AABA0C-F25C-1EE0-2D3E-4CF6ABF93E37}"/>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US" b="0" i="0" dirty="0">
                <a:solidFill>
                  <a:srgbClr val="273239"/>
                </a:solidFill>
                <a:effectLst/>
                <a:latin typeface="urw-din"/>
              </a:rPr>
              <a:t>5G will make our smartphones much smarter with faster and more </a:t>
            </a:r>
            <a:r>
              <a:rPr lang="en-US" b="1" i="0" dirty="0">
                <a:solidFill>
                  <a:srgbClr val="273239"/>
                </a:solidFill>
                <a:effectLst/>
                <a:latin typeface="urw-din"/>
              </a:rPr>
              <a:t>uniform data rates, lower latency</a:t>
            </a:r>
            <a:r>
              <a:rPr lang="en-US" b="0" i="0" dirty="0">
                <a:solidFill>
                  <a:srgbClr val="273239"/>
                </a:solidFill>
                <a:effectLst/>
                <a:latin typeface="urw-din"/>
              </a:rPr>
              <a:t>, and </a:t>
            </a:r>
            <a:r>
              <a:rPr lang="en-US" b="1" i="0" dirty="0">
                <a:solidFill>
                  <a:srgbClr val="273239"/>
                </a:solidFill>
                <a:effectLst/>
                <a:latin typeface="urw-din"/>
              </a:rPr>
              <a:t>cost-per-bit</a:t>
            </a:r>
            <a:r>
              <a:rPr lang="en-US" b="0" i="0" dirty="0">
                <a:solidFill>
                  <a:srgbClr val="273239"/>
                </a:solidFill>
                <a:effectLst/>
                <a:latin typeface="urw-din"/>
              </a:rPr>
              <a:t> and this, in turn, will lead to the common acceptance of new immersive technologies like Virtual Reality or Augmented Reality.</a:t>
            </a:r>
          </a:p>
          <a:p>
            <a:pPr algn="l" fontAlgn="base">
              <a:buFont typeface="Arial" panose="020B0604020202020204" pitchFamily="34" charset="0"/>
              <a:buChar char="•"/>
            </a:pPr>
            <a:r>
              <a:rPr lang="en-US" b="0" i="0" dirty="0">
                <a:solidFill>
                  <a:srgbClr val="273239"/>
                </a:solidFill>
                <a:effectLst/>
                <a:latin typeface="urw-din"/>
              </a:rPr>
              <a:t>5G will have the convenience of </a:t>
            </a:r>
            <a:r>
              <a:rPr lang="en-US" b="1" i="0" dirty="0">
                <a:solidFill>
                  <a:srgbClr val="273239"/>
                </a:solidFill>
                <a:effectLst/>
                <a:latin typeface="urw-din"/>
              </a:rPr>
              <a:t>ultra-reliable, low-latency links</a:t>
            </a:r>
            <a:r>
              <a:rPr lang="en-US" b="0" i="0" dirty="0">
                <a:solidFill>
                  <a:srgbClr val="273239"/>
                </a:solidFill>
                <a:effectLst/>
                <a:latin typeface="urw-din"/>
              </a:rPr>
              <a:t> that will empower industries to invest in more projects which require remote control of critical infrastructure in various fields like medicine, aviation, etc.</a:t>
            </a:r>
          </a:p>
          <a:p>
            <a:pPr algn="l" fontAlgn="base">
              <a:buFont typeface="Arial" panose="020B0604020202020204" pitchFamily="34" charset="0"/>
              <a:buChar char="•"/>
            </a:pPr>
            <a:r>
              <a:rPr lang="en-US" b="0" i="0" dirty="0">
                <a:solidFill>
                  <a:srgbClr val="273239"/>
                </a:solidFill>
                <a:effectLst/>
                <a:latin typeface="urw-din"/>
              </a:rPr>
              <a:t>5G will lead to an </a:t>
            </a:r>
            <a:r>
              <a:rPr lang="en-US" b="1" i="0" dirty="0">
                <a:solidFill>
                  <a:srgbClr val="273239"/>
                </a:solidFill>
                <a:effectLst/>
                <a:latin typeface="urw-din"/>
              </a:rPr>
              <a:t>Internet of Things revolution</a:t>
            </a:r>
            <a:r>
              <a:rPr lang="en-US" b="0" i="0" dirty="0">
                <a:solidFill>
                  <a:srgbClr val="273239"/>
                </a:solidFill>
                <a:effectLst/>
                <a:latin typeface="urw-din"/>
              </a:rPr>
              <a:t> as it has the ability to scale up or down in features like data rates, power, and mobility which is perfect for an application like connecting multiple embedded sensors in almost all devices!</a:t>
            </a:r>
          </a:p>
        </p:txBody>
      </p:sp>
    </p:spTree>
    <p:extLst>
      <p:ext uri="{BB962C8B-B14F-4D97-AF65-F5344CB8AC3E}">
        <p14:creationId xmlns:p14="http://schemas.microsoft.com/office/powerpoint/2010/main" val="393746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1AED-E434-39ED-36A9-7CA3F559C44C}"/>
              </a:ext>
            </a:extLst>
          </p:cNvPr>
          <p:cNvSpPr>
            <a:spLocks noGrp="1"/>
          </p:cNvSpPr>
          <p:nvPr>
            <p:ph type="title"/>
          </p:nvPr>
        </p:nvSpPr>
        <p:spPr/>
        <p:txBody>
          <a:bodyPr/>
          <a:lstStyle/>
          <a:p>
            <a:r>
              <a:rPr lang="en-IN" dirty="0"/>
              <a:t>Parameters</a:t>
            </a:r>
          </a:p>
        </p:txBody>
      </p:sp>
      <p:graphicFrame>
        <p:nvGraphicFramePr>
          <p:cNvPr id="4" name="Content Placeholder 3">
            <a:extLst>
              <a:ext uri="{FF2B5EF4-FFF2-40B4-BE49-F238E27FC236}">
                <a16:creationId xmlns:a16="http://schemas.microsoft.com/office/drawing/2014/main" id="{67FFC551-F348-93C2-81A1-11C7B6F55DCC}"/>
              </a:ext>
            </a:extLst>
          </p:cNvPr>
          <p:cNvGraphicFramePr>
            <a:graphicFrameLocks noGrp="1"/>
          </p:cNvGraphicFramePr>
          <p:nvPr>
            <p:ph idx="1"/>
            <p:extLst>
              <p:ext uri="{D42A27DB-BD31-4B8C-83A1-F6EECF244321}">
                <p14:modId xmlns:p14="http://schemas.microsoft.com/office/powerpoint/2010/main" val="2915409811"/>
              </p:ext>
            </p:extLst>
          </p:nvPr>
        </p:nvGraphicFramePr>
        <p:xfrm>
          <a:off x="931653" y="1690688"/>
          <a:ext cx="10422147" cy="4609715"/>
        </p:xfrm>
        <a:graphic>
          <a:graphicData uri="http://schemas.openxmlformats.org/drawingml/2006/table">
            <a:tbl>
              <a:tblPr/>
              <a:tblGrid>
                <a:gridCol w="5164347">
                  <a:extLst>
                    <a:ext uri="{9D8B030D-6E8A-4147-A177-3AD203B41FA5}">
                      <a16:colId xmlns:a16="http://schemas.microsoft.com/office/drawing/2014/main" val="1101484777"/>
                    </a:ext>
                  </a:extLst>
                </a:gridCol>
                <a:gridCol w="5257800">
                  <a:extLst>
                    <a:ext uri="{9D8B030D-6E8A-4147-A177-3AD203B41FA5}">
                      <a16:colId xmlns:a16="http://schemas.microsoft.com/office/drawing/2014/main" val="1505945541"/>
                    </a:ext>
                  </a:extLst>
                </a:gridCol>
              </a:tblGrid>
              <a:tr h="850521">
                <a:tc>
                  <a:txBody>
                    <a:bodyPr/>
                    <a:lstStyle/>
                    <a:p>
                      <a:pPr algn="l" fontAlgn="ctr"/>
                      <a:r>
                        <a:rPr lang="en-IN" sz="2000" b="0" dirty="0">
                          <a:effectLst/>
                        </a:rPr>
                        <a:t>Peak data rate</a:t>
                      </a:r>
                    </a:p>
                  </a:txBody>
                  <a:tcPr marL="50800" marR="50800" marT="50800" marB="508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2000" b="0">
                          <a:effectLst/>
                        </a:rPr>
                        <a:t>At least 20Gbps downlink and 10Gbps uplink per mobile base station.</a:t>
                      </a:r>
                    </a:p>
                  </a:txBody>
                  <a:tcPr marL="63500" marR="63500" marT="88900" marB="889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009586362"/>
                  </a:ext>
                </a:extLst>
              </a:tr>
              <a:tr h="850521">
                <a:tc>
                  <a:txBody>
                    <a:bodyPr/>
                    <a:lstStyle/>
                    <a:p>
                      <a:pPr algn="l" fontAlgn="ctr"/>
                      <a:r>
                        <a:rPr lang="en-IN" sz="2000" b="0">
                          <a:effectLst/>
                        </a:rPr>
                        <a:t>Real-world data rate</a:t>
                      </a:r>
                    </a:p>
                  </a:txBody>
                  <a:tcPr marL="50800" marR="50800" marT="50800" marB="508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2000" b="0">
                          <a:effectLst/>
                        </a:rPr>
                        <a:t>Download speed of 100Mbps and upload speed of 50Mbps.</a:t>
                      </a:r>
                    </a:p>
                  </a:txBody>
                  <a:tcPr marL="63500" marR="63500" marT="88900" marB="889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531808813"/>
                  </a:ext>
                </a:extLst>
              </a:tr>
              <a:tr h="850521">
                <a:tc>
                  <a:txBody>
                    <a:bodyPr/>
                    <a:lstStyle/>
                    <a:p>
                      <a:pPr algn="l" fontAlgn="ctr"/>
                      <a:r>
                        <a:rPr lang="en-IN" sz="2000" b="0">
                          <a:effectLst/>
                        </a:rPr>
                        <a:t>Spectral efficiency</a:t>
                      </a:r>
                    </a:p>
                  </a:txBody>
                  <a:tcPr marL="50800" marR="50800" marT="50800" marB="508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2000" b="0">
                          <a:effectLst/>
                        </a:rPr>
                        <a:t>30bits/Hz downlink and 15 bits/Hz uplink. This assumes 8×4 MIMO</a:t>
                      </a:r>
                    </a:p>
                  </a:txBody>
                  <a:tcPr marL="63500" marR="63500" marT="88900" marB="889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57995281"/>
                  </a:ext>
                </a:extLst>
              </a:tr>
              <a:tr h="850521">
                <a:tc>
                  <a:txBody>
                    <a:bodyPr/>
                    <a:lstStyle/>
                    <a:p>
                      <a:pPr algn="l" fontAlgn="ctr"/>
                      <a:r>
                        <a:rPr lang="en-IN" sz="2000" b="0">
                          <a:effectLst/>
                        </a:rPr>
                        <a:t>Latency</a:t>
                      </a:r>
                    </a:p>
                  </a:txBody>
                  <a:tcPr marL="50800" marR="50800" marT="50800" marB="508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2000" b="0">
                          <a:effectLst/>
                        </a:rPr>
                        <a:t>Maximum latency of just 4ms (compared to 20ms for LTE)</a:t>
                      </a:r>
                    </a:p>
                  </a:txBody>
                  <a:tcPr marL="63500" marR="63500" marT="88900" marB="889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073664887"/>
                  </a:ext>
                </a:extLst>
              </a:tr>
              <a:tr h="1207631">
                <a:tc>
                  <a:txBody>
                    <a:bodyPr/>
                    <a:lstStyle/>
                    <a:p>
                      <a:pPr algn="l" fontAlgn="ctr"/>
                      <a:r>
                        <a:rPr lang="en-IN" sz="2000" b="0">
                          <a:effectLst/>
                        </a:rPr>
                        <a:t>Connection density</a:t>
                      </a:r>
                    </a:p>
                  </a:txBody>
                  <a:tcPr marL="50800" marR="50800" marT="50800" marB="508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2000" b="0" dirty="0">
                          <a:effectLst/>
                        </a:rPr>
                        <a:t>At least 1 million connected devices per square km (to enable IoT support)</a:t>
                      </a:r>
                    </a:p>
                  </a:txBody>
                  <a:tcPr marL="63500" marR="63500" marT="88900" marB="88900" anchor="ctr">
                    <a:lnL w="6350" cap="flat" cmpd="sng" algn="ctr">
                      <a:solidFill>
                        <a:srgbClr val="5FB962"/>
                      </a:solidFill>
                      <a:prstDash val="solid"/>
                      <a:round/>
                      <a:headEnd type="none" w="med" len="med"/>
                      <a:tailEnd type="none" w="med" len="med"/>
                    </a:lnL>
                    <a:lnR w="6350" cap="flat" cmpd="sng" algn="ctr">
                      <a:solidFill>
                        <a:srgbClr val="5FB962"/>
                      </a:solidFill>
                      <a:prstDash val="solid"/>
                      <a:round/>
                      <a:headEnd type="none" w="med" len="med"/>
                      <a:tailEnd type="none" w="med" len="med"/>
                    </a:lnR>
                    <a:lnT w="6350" cap="flat" cmpd="sng" algn="ctr">
                      <a:solidFill>
                        <a:srgbClr val="5FB962"/>
                      </a:solidFill>
                      <a:prstDash val="solid"/>
                      <a:round/>
                      <a:headEnd type="none" w="med" len="med"/>
                      <a:tailEnd type="none" w="med" len="med"/>
                    </a:lnT>
                    <a:lnB w="6350"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84142083"/>
                  </a:ext>
                </a:extLst>
              </a:tr>
            </a:tbl>
          </a:graphicData>
        </a:graphic>
      </p:graphicFrame>
    </p:spTree>
    <p:extLst>
      <p:ext uri="{BB962C8B-B14F-4D97-AF65-F5344CB8AC3E}">
        <p14:creationId xmlns:p14="http://schemas.microsoft.com/office/powerpoint/2010/main" val="411162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48F2-B663-D9D1-63CC-6AA7551A7DA5}"/>
              </a:ext>
            </a:extLst>
          </p:cNvPr>
          <p:cNvSpPr>
            <a:spLocks noGrp="1"/>
          </p:cNvSpPr>
          <p:nvPr>
            <p:ph type="title"/>
          </p:nvPr>
        </p:nvSpPr>
        <p:spPr/>
        <p:txBody>
          <a:bodyPr/>
          <a:lstStyle/>
          <a:p>
            <a:r>
              <a:rPr lang="en-IN" i="0" dirty="0">
                <a:solidFill>
                  <a:srgbClr val="273239"/>
                </a:solidFill>
                <a:effectLst/>
                <a:latin typeface="urw-din"/>
              </a:rPr>
              <a:t>Cellular Hierarchy</a:t>
            </a:r>
            <a:endParaRPr lang="en-IN" dirty="0"/>
          </a:p>
        </p:txBody>
      </p:sp>
      <p:sp>
        <p:nvSpPr>
          <p:cNvPr id="3" name="Content Placeholder 2">
            <a:extLst>
              <a:ext uri="{FF2B5EF4-FFF2-40B4-BE49-F238E27FC236}">
                <a16:creationId xmlns:a16="http://schemas.microsoft.com/office/drawing/2014/main" id="{4F6A125E-AD60-8228-A122-42665442879E}"/>
              </a:ext>
            </a:extLst>
          </p:cNvPr>
          <p:cNvSpPr>
            <a:spLocks noGrp="1"/>
          </p:cNvSpPr>
          <p:nvPr>
            <p:ph idx="1"/>
          </p:nvPr>
        </p:nvSpPr>
        <p:spPr/>
        <p:txBody>
          <a:bodyPr>
            <a:normAutofit lnSpcReduction="10000"/>
          </a:bodyPr>
          <a:lstStyle/>
          <a:p>
            <a:r>
              <a:rPr lang="en-IN" b="1" i="0" dirty="0">
                <a:solidFill>
                  <a:srgbClr val="273239"/>
                </a:solidFill>
                <a:effectLst/>
                <a:latin typeface="urw-din"/>
              </a:rPr>
              <a:t>Femtocells</a:t>
            </a:r>
          </a:p>
          <a:p>
            <a:pPr lvl="1"/>
            <a:r>
              <a:rPr lang="en-US" b="0" i="0" dirty="0">
                <a:solidFill>
                  <a:srgbClr val="273239"/>
                </a:solidFill>
                <a:effectLst/>
                <a:latin typeface="urw-din"/>
              </a:rPr>
              <a:t>Smallest unit of the hierarchy, these cells need to cover only a few meters where all devices are in the physical range of the uses.</a:t>
            </a:r>
            <a:endParaRPr lang="en-IN" b="1" i="0" dirty="0">
              <a:solidFill>
                <a:srgbClr val="273239"/>
              </a:solidFill>
              <a:effectLst/>
              <a:latin typeface="urw-din"/>
            </a:endParaRPr>
          </a:p>
          <a:p>
            <a:endParaRPr lang="en-IN" b="1" i="0" dirty="0">
              <a:solidFill>
                <a:srgbClr val="273239"/>
              </a:solidFill>
              <a:effectLst/>
              <a:latin typeface="urw-din"/>
            </a:endParaRPr>
          </a:p>
          <a:p>
            <a:r>
              <a:rPr lang="en-IN" b="1" i="0" dirty="0">
                <a:solidFill>
                  <a:srgbClr val="273239"/>
                </a:solidFill>
                <a:effectLst/>
                <a:latin typeface="urw-din"/>
              </a:rPr>
              <a:t>Picocells</a:t>
            </a:r>
          </a:p>
          <a:p>
            <a:pPr lvl="1"/>
            <a:r>
              <a:rPr lang="en-US" b="0" i="0" dirty="0">
                <a:solidFill>
                  <a:srgbClr val="273239"/>
                </a:solidFill>
                <a:effectLst/>
                <a:latin typeface="urw-din"/>
              </a:rPr>
              <a:t>Size of these networks is in the range of a few tens of meters, e.g., WLANs.</a:t>
            </a:r>
            <a:endParaRPr lang="en-IN" b="1" dirty="0">
              <a:solidFill>
                <a:srgbClr val="273239"/>
              </a:solidFill>
              <a:latin typeface="urw-din"/>
            </a:endParaRPr>
          </a:p>
          <a:p>
            <a:endParaRPr lang="en-IN" b="1" i="0" dirty="0">
              <a:solidFill>
                <a:srgbClr val="273239"/>
              </a:solidFill>
              <a:effectLst/>
              <a:latin typeface="urw-din"/>
            </a:endParaRPr>
          </a:p>
          <a:p>
            <a:r>
              <a:rPr lang="en-IN" b="1" i="0" dirty="0">
                <a:solidFill>
                  <a:srgbClr val="273239"/>
                </a:solidFill>
                <a:effectLst/>
                <a:latin typeface="urw-din"/>
              </a:rPr>
              <a:t>Microcells</a:t>
            </a:r>
          </a:p>
          <a:p>
            <a:pPr lvl="1"/>
            <a:r>
              <a:rPr lang="en-US" b="0" i="0" dirty="0">
                <a:solidFill>
                  <a:srgbClr val="273239"/>
                </a:solidFill>
                <a:effectLst/>
                <a:latin typeface="urw-din"/>
              </a:rPr>
              <a:t>Cover a range of hundreds of meters e.g. in urban areas to support PCS which is another kind of mobile technology.</a:t>
            </a:r>
            <a:endParaRPr lang="en-IN" dirty="0"/>
          </a:p>
        </p:txBody>
      </p:sp>
    </p:spTree>
    <p:extLst>
      <p:ext uri="{BB962C8B-B14F-4D97-AF65-F5344CB8AC3E}">
        <p14:creationId xmlns:p14="http://schemas.microsoft.com/office/powerpoint/2010/main" val="15996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4C78-EBFF-8727-5FE7-F7529F2E0315}"/>
              </a:ext>
            </a:extLst>
          </p:cNvPr>
          <p:cNvSpPr>
            <a:spLocks noGrp="1"/>
          </p:cNvSpPr>
          <p:nvPr>
            <p:ph type="title"/>
          </p:nvPr>
        </p:nvSpPr>
        <p:spPr/>
        <p:txBody>
          <a:bodyPr/>
          <a:lstStyle/>
          <a:p>
            <a:r>
              <a:rPr lang="en-IN" i="0" dirty="0">
                <a:solidFill>
                  <a:srgbClr val="273239"/>
                </a:solidFill>
                <a:effectLst/>
                <a:latin typeface="urw-din"/>
              </a:rPr>
              <a:t>Cellular Hierarchy</a:t>
            </a:r>
            <a:endParaRPr lang="en-IN" dirty="0"/>
          </a:p>
        </p:txBody>
      </p:sp>
      <p:sp>
        <p:nvSpPr>
          <p:cNvPr id="3" name="Content Placeholder 2">
            <a:extLst>
              <a:ext uri="{FF2B5EF4-FFF2-40B4-BE49-F238E27FC236}">
                <a16:creationId xmlns:a16="http://schemas.microsoft.com/office/drawing/2014/main" id="{20C7C2F4-85E8-0A2A-3E56-A95991E858E0}"/>
              </a:ext>
            </a:extLst>
          </p:cNvPr>
          <p:cNvSpPr>
            <a:spLocks noGrp="1"/>
          </p:cNvSpPr>
          <p:nvPr>
            <p:ph idx="1"/>
          </p:nvPr>
        </p:nvSpPr>
        <p:spPr/>
        <p:txBody>
          <a:bodyPr/>
          <a:lstStyle/>
          <a:p>
            <a:r>
              <a:rPr lang="en-IN" b="1" i="0" dirty="0">
                <a:solidFill>
                  <a:srgbClr val="273239"/>
                </a:solidFill>
                <a:effectLst/>
                <a:latin typeface="urw-din"/>
              </a:rPr>
              <a:t>Macro cells</a:t>
            </a:r>
          </a:p>
          <a:p>
            <a:pPr lvl="1"/>
            <a:r>
              <a:rPr lang="en-US" b="0" i="0" dirty="0">
                <a:solidFill>
                  <a:srgbClr val="273239"/>
                </a:solidFill>
                <a:effectLst/>
                <a:latin typeface="urw-din"/>
              </a:rPr>
              <a:t>Cover areas in the order of several kilometers, e.g., cover metropolitan areas.</a:t>
            </a:r>
            <a:endParaRPr lang="en-IN" b="1" i="0" dirty="0">
              <a:solidFill>
                <a:srgbClr val="273239"/>
              </a:solidFill>
              <a:effectLst/>
              <a:latin typeface="urw-din"/>
            </a:endParaRPr>
          </a:p>
          <a:p>
            <a:endParaRPr lang="en-IN" b="1" i="0" dirty="0">
              <a:solidFill>
                <a:srgbClr val="273239"/>
              </a:solidFill>
              <a:effectLst/>
              <a:latin typeface="urw-din"/>
            </a:endParaRPr>
          </a:p>
          <a:p>
            <a:r>
              <a:rPr lang="en-IN" b="1" i="0" dirty="0">
                <a:solidFill>
                  <a:srgbClr val="273239"/>
                </a:solidFill>
                <a:effectLst/>
                <a:latin typeface="urw-din"/>
              </a:rPr>
              <a:t>Mega cells</a:t>
            </a:r>
          </a:p>
          <a:p>
            <a:pPr lvl="1"/>
            <a:r>
              <a:rPr lang="en-US" b="0" i="0" dirty="0">
                <a:solidFill>
                  <a:srgbClr val="273239"/>
                </a:solidFill>
                <a:effectLst/>
                <a:latin typeface="urw-din"/>
              </a:rPr>
              <a:t>Cover nationwide areas with ranges of hundreds of kilometers, e.g., used with satellites.</a:t>
            </a:r>
            <a:endParaRPr lang="en-IN" dirty="0"/>
          </a:p>
        </p:txBody>
      </p:sp>
    </p:spTree>
    <p:extLst>
      <p:ext uri="{BB962C8B-B14F-4D97-AF65-F5344CB8AC3E}">
        <p14:creationId xmlns:p14="http://schemas.microsoft.com/office/powerpoint/2010/main" val="90897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0235-5E6A-0A1F-A881-97C000B0E92F}"/>
              </a:ext>
            </a:extLst>
          </p:cNvPr>
          <p:cNvSpPr>
            <a:spLocks noGrp="1"/>
          </p:cNvSpPr>
          <p:nvPr>
            <p:ph type="title"/>
          </p:nvPr>
        </p:nvSpPr>
        <p:spPr/>
        <p:txBody>
          <a:bodyPr/>
          <a:lstStyle/>
          <a:p>
            <a:r>
              <a:rPr lang="en-IN" i="0" dirty="0">
                <a:solidFill>
                  <a:srgbClr val="273239"/>
                </a:solidFill>
                <a:effectLst/>
                <a:latin typeface="urw-din"/>
              </a:rPr>
              <a:t>Global System for Mobile (GSM)</a:t>
            </a:r>
            <a:endParaRPr lang="en-IN" dirty="0"/>
          </a:p>
        </p:txBody>
      </p:sp>
      <p:sp>
        <p:nvSpPr>
          <p:cNvPr id="3" name="Content Placeholder 2">
            <a:extLst>
              <a:ext uri="{FF2B5EF4-FFF2-40B4-BE49-F238E27FC236}">
                <a16:creationId xmlns:a16="http://schemas.microsoft.com/office/drawing/2014/main" id="{E2A62ABB-200A-FA5A-80E2-3C21594C47C9}"/>
              </a:ext>
            </a:extLst>
          </p:cNvPr>
          <p:cNvSpPr>
            <a:spLocks noGrp="1"/>
          </p:cNvSpPr>
          <p:nvPr>
            <p:ph idx="1"/>
          </p:nvPr>
        </p:nvSpPr>
        <p:spPr/>
        <p:txBody>
          <a:bodyPr>
            <a:normAutofit lnSpcReduction="10000"/>
          </a:bodyPr>
          <a:lstStyle/>
          <a:p>
            <a:r>
              <a:rPr lang="en-US" b="0" i="0" dirty="0">
                <a:solidFill>
                  <a:srgbClr val="273239"/>
                </a:solidFill>
                <a:effectLst/>
                <a:latin typeface="urw-din"/>
              </a:rPr>
              <a:t>GSM uses 124 frequency channels, each of which uses an 8-slot Time Division Multiplexing (TDM) system. There is a frequency band which is also fixed. </a:t>
            </a:r>
          </a:p>
          <a:p>
            <a:r>
              <a:rPr lang="en-US" b="0" i="0" dirty="0">
                <a:solidFill>
                  <a:srgbClr val="273239"/>
                </a:solidFill>
                <a:effectLst/>
                <a:latin typeface="urw-din"/>
              </a:rPr>
              <a:t>Transmitting and receiving do not happen in the same time slot because the GSM radios cannot transmit and receive at the same time and it takes time to switch from one to the other. </a:t>
            </a:r>
          </a:p>
          <a:p>
            <a:r>
              <a:rPr lang="en-US" b="0" i="0" dirty="0">
                <a:solidFill>
                  <a:srgbClr val="273239"/>
                </a:solidFill>
                <a:effectLst/>
                <a:latin typeface="urw-din"/>
              </a:rPr>
              <a:t>A data frame is transmitted in 547 microseconds, but a transmitter is only allowed to send one data frame every 4.615 microseconds since it is sharing the channel with seven other stations. The gross rate of each channel is 270, 833 bps divided among eight users, which gives 33.854 kbps gross.</a:t>
            </a:r>
            <a:endParaRPr lang="en-IN" dirty="0"/>
          </a:p>
        </p:txBody>
      </p:sp>
    </p:spTree>
    <p:extLst>
      <p:ext uri="{BB962C8B-B14F-4D97-AF65-F5344CB8AC3E}">
        <p14:creationId xmlns:p14="http://schemas.microsoft.com/office/powerpoint/2010/main" val="3891403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90F56-1167-3328-5CDC-26D04387C30F}"/>
              </a:ext>
            </a:extLst>
          </p:cNvPr>
          <p:cNvSpPr>
            <a:spLocks noGrp="1"/>
          </p:cNvSpPr>
          <p:nvPr>
            <p:ph type="title"/>
          </p:nvPr>
        </p:nvSpPr>
        <p:spPr/>
        <p:txBody>
          <a:bodyPr/>
          <a:lstStyle/>
          <a:p>
            <a:r>
              <a:rPr lang="en-IN" i="0" dirty="0">
                <a:solidFill>
                  <a:srgbClr val="273239"/>
                </a:solidFill>
                <a:effectLst/>
                <a:latin typeface="urw-din"/>
              </a:rPr>
              <a:t>Control Channel (CC)</a:t>
            </a:r>
            <a:endParaRPr lang="en-IN" dirty="0"/>
          </a:p>
        </p:txBody>
      </p:sp>
      <p:sp>
        <p:nvSpPr>
          <p:cNvPr id="3" name="Content Placeholder 2">
            <a:extLst>
              <a:ext uri="{FF2B5EF4-FFF2-40B4-BE49-F238E27FC236}">
                <a16:creationId xmlns:a16="http://schemas.microsoft.com/office/drawing/2014/main" id="{F3045870-76CB-DF59-7D3E-5AB84B7233FF}"/>
              </a:ext>
            </a:extLst>
          </p:cNvPr>
          <p:cNvSpPr>
            <a:spLocks noGrp="1"/>
          </p:cNvSpPr>
          <p:nvPr>
            <p:ph idx="1"/>
          </p:nvPr>
        </p:nvSpPr>
        <p:spPr/>
        <p:txBody>
          <a:bodyPr/>
          <a:lstStyle/>
          <a:p>
            <a:pPr fontAlgn="base"/>
            <a:r>
              <a:rPr lang="en-US" b="1" i="0" dirty="0">
                <a:solidFill>
                  <a:srgbClr val="273239"/>
                </a:solidFill>
                <a:effectLst/>
                <a:latin typeface="urw-din"/>
              </a:rPr>
              <a:t>The broadcast control channel (BCC):</a:t>
            </a:r>
            <a:endParaRPr lang="en-US" dirty="0">
              <a:solidFill>
                <a:srgbClr val="273239"/>
              </a:solidFill>
              <a:latin typeface="urw-din"/>
            </a:endParaRPr>
          </a:p>
          <a:p>
            <a:pPr lvl="1" fontAlgn="base"/>
            <a:r>
              <a:rPr lang="en-US" b="0" i="0" dirty="0">
                <a:solidFill>
                  <a:srgbClr val="273239"/>
                </a:solidFill>
                <a:effectLst/>
                <a:latin typeface="urw-din"/>
              </a:rPr>
              <a:t>It is a continuous stream of output from the base station’s identity and the channel status. All mobile stations monitor their signal strength to see when they moved into a new cell.</a:t>
            </a:r>
          </a:p>
          <a:p>
            <a:pPr fontAlgn="base"/>
            <a:endParaRPr lang="en-US" b="1" i="0" dirty="0">
              <a:solidFill>
                <a:srgbClr val="273239"/>
              </a:solidFill>
              <a:effectLst/>
              <a:latin typeface="urw-din"/>
            </a:endParaRPr>
          </a:p>
          <a:p>
            <a:pPr fontAlgn="base"/>
            <a:r>
              <a:rPr lang="en-US" b="1" i="0" dirty="0">
                <a:solidFill>
                  <a:srgbClr val="273239"/>
                </a:solidFill>
                <a:effectLst/>
                <a:latin typeface="urw-din"/>
              </a:rPr>
              <a:t>The dedicated control channel (DCC):</a:t>
            </a:r>
            <a:endParaRPr lang="en-US" dirty="0">
              <a:solidFill>
                <a:srgbClr val="273239"/>
              </a:solidFill>
              <a:latin typeface="urw-din"/>
            </a:endParaRPr>
          </a:p>
          <a:p>
            <a:pPr lvl="1" fontAlgn="base"/>
            <a:r>
              <a:rPr lang="en-US" b="0" i="0" dirty="0">
                <a:solidFill>
                  <a:srgbClr val="273239"/>
                </a:solidFill>
                <a:effectLst/>
                <a:latin typeface="urw-din"/>
              </a:rPr>
              <a:t>It is used for location updating, registration, and call setup. In particular, each base station maintains a database of mobile stations. Information needed to maintain this database is sent to the dedicated control channel.</a:t>
            </a:r>
          </a:p>
          <a:p>
            <a:endParaRPr lang="en-IN" dirty="0"/>
          </a:p>
        </p:txBody>
      </p:sp>
    </p:spTree>
    <p:extLst>
      <p:ext uri="{BB962C8B-B14F-4D97-AF65-F5344CB8AC3E}">
        <p14:creationId xmlns:p14="http://schemas.microsoft.com/office/powerpoint/2010/main" val="105154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3032</Words>
  <Application>Microsoft Office PowerPoint</Application>
  <PresentationFormat>Widescreen</PresentationFormat>
  <Paragraphs>263</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sofia-pro</vt:lpstr>
      <vt:lpstr>urw-din</vt:lpstr>
      <vt:lpstr>Office Theme</vt:lpstr>
      <vt:lpstr>CELLULAR NETWORKS</vt:lpstr>
      <vt:lpstr>Cellular Technology</vt:lpstr>
      <vt:lpstr>Cellular Technology</vt:lpstr>
      <vt:lpstr>Cells</vt:lpstr>
      <vt:lpstr>Cell Splitting and Needs</vt:lpstr>
      <vt:lpstr>Cellular Hierarchy</vt:lpstr>
      <vt:lpstr>Cellular Hierarchy</vt:lpstr>
      <vt:lpstr>Global System for Mobile (GSM)</vt:lpstr>
      <vt:lpstr>Control Channel (CC)</vt:lpstr>
      <vt:lpstr>Common Control Channel</vt:lpstr>
      <vt:lpstr>Global System for Mobile Communication</vt:lpstr>
      <vt:lpstr>GSM</vt:lpstr>
      <vt:lpstr>Cells in GSM</vt:lpstr>
      <vt:lpstr>Features of GSM</vt:lpstr>
      <vt:lpstr>Sub-Systems in GSM</vt:lpstr>
      <vt:lpstr>PowerPoint Presentation</vt:lpstr>
      <vt:lpstr>Interfaces in GSM</vt:lpstr>
      <vt:lpstr>Function of Components</vt:lpstr>
      <vt:lpstr>Function of Components</vt:lpstr>
      <vt:lpstr>General Packet Radio Service (GPRS)</vt:lpstr>
      <vt:lpstr>GPRS</vt:lpstr>
      <vt:lpstr>GPRS</vt:lpstr>
      <vt:lpstr>Goals of GPRS</vt:lpstr>
      <vt:lpstr>Services Offered by GPRS</vt:lpstr>
      <vt:lpstr>Benefits of GPRS</vt:lpstr>
      <vt:lpstr>GPRS</vt:lpstr>
      <vt:lpstr>Code Division Multiple Access (CDMA)</vt:lpstr>
      <vt:lpstr>Characteristics of CDMA</vt:lpstr>
      <vt:lpstr>Characteristics of CDMA</vt:lpstr>
      <vt:lpstr>Advantages</vt:lpstr>
      <vt:lpstr>Advantages</vt:lpstr>
      <vt:lpstr>Disadvantages</vt:lpstr>
      <vt:lpstr>Universal Mobile Telecommunications Framework (UMTS)</vt:lpstr>
      <vt:lpstr>UMTS</vt:lpstr>
      <vt:lpstr>Applications</vt:lpstr>
      <vt:lpstr>Features of UMTS</vt:lpstr>
      <vt:lpstr>Advantages</vt:lpstr>
      <vt:lpstr>Disadvantages</vt:lpstr>
      <vt:lpstr>Generations of wireless communication</vt:lpstr>
      <vt:lpstr>0th  Generation</vt:lpstr>
      <vt:lpstr>1G (1st Generation)</vt:lpstr>
      <vt:lpstr>2G (2nd Generation)</vt:lpstr>
      <vt:lpstr>3G (3rd Generation)</vt:lpstr>
      <vt:lpstr>4G (4th Generation)</vt:lpstr>
      <vt:lpstr>5G (5th Generation)</vt:lpstr>
      <vt:lpstr>5G (5th Generation)</vt:lpstr>
      <vt:lpstr>5G (5th Generation)</vt:lpstr>
      <vt:lpstr>PowerPoint Presentation</vt:lpstr>
      <vt:lpstr>Components of 5G</vt:lpstr>
      <vt:lpstr>Components of 5G</vt:lpstr>
      <vt:lpstr>Advantages</vt:lpstr>
      <vt:lpst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CELLULAR NETWORKS</dc:title>
  <dc:creator>Abu Turab Kazmi</dc:creator>
  <cp:lastModifiedBy>Abu Turab Kazmi</cp:lastModifiedBy>
  <cp:revision>1</cp:revision>
  <dcterms:created xsi:type="dcterms:W3CDTF">2022-12-25T16:19:02Z</dcterms:created>
  <dcterms:modified xsi:type="dcterms:W3CDTF">2022-12-25T18:59:53Z</dcterms:modified>
</cp:coreProperties>
</file>