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85" r:id="rId5"/>
    <p:sldId id="288" r:id="rId6"/>
    <p:sldId id="289" r:id="rId7"/>
    <p:sldId id="287" r:id="rId8"/>
    <p:sldId id="260" r:id="rId9"/>
    <p:sldId id="269" r:id="rId10"/>
    <p:sldId id="273" r:id="rId11"/>
    <p:sldId id="270" r:id="rId12"/>
    <p:sldId id="276" r:id="rId13"/>
    <p:sldId id="277" r:id="rId14"/>
    <p:sldId id="262" r:id="rId15"/>
    <p:sldId id="278" r:id="rId16"/>
    <p:sldId id="279" r:id="rId17"/>
    <p:sldId id="264" r:id="rId18"/>
    <p:sldId id="280" r:id="rId19"/>
    <p:sldId id="281" r:id="rId20"/>
    <p:sldId id="293" r:id="rId21"/>
    <p:sldId id="282" r:id="rId22"/>
    <p:sldId id="294" r:id="rId23"/>
    <p:sldId id="266" r:id="rId24"/>
    <p:sldId id="295" r:id="rId25"/>
    <p:sldId id="296" r:id="rId26"/>
    <p:sldId id="297" r:id="rId27"/>
    <p:sldId id="298"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57604" autoAdjust="0"/>
  </p:normalViewPr>
  <p:slideViewPr>
    <p:cSldViewPr snapToGrid="0">
      <p:cViewPr varScale="1">
        <p:scale>
          <a:sx n="39" d="100"/>
          <a:sy n="39" d="100"/>
        </p:scale>
        <p:origin x="920"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E38B4-B69C-4A8E-88EA-AD71FC9925DD}" type="datetimeFigureOut">
              <a:rPr lang="zh-TW" altLang="en-US" smtClean="0"/>
              <a:t>2018/6/21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01E2D-BD7C-4576-AE82-9CCA728C5FFB}" type="slidenum">
              <a:rPr lang="zh-TW" altLang="en-US" smtClean="0"/>
              <a:t>‹#›</a:t>
            </a:fld>
            <a:endParaRPr lang="zh-TW" altLang="en-US"/>
          </a:p>
        </p:txBody>
      </p:sp>
    </p:spTree>
    <p:extLst>
      <p:ext uri="{BB962C8B-B14F-4D97-AF65-F5344CB8AC3E}">
        <p14:creationId xmlns:p14="http://schemas.microsoft.com/office/powerpoint/2010/main" val="171287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7C01E2D-BD7C-4576-AE82-9CCA728C5FFB}" type="slidenum">
              <a:rPr lang="zh-TW" altLang="en-US" smtClean="0"/>
              <a:t>2</a:t>
            </a:fld>
            <a:endParaRPr lang="zh-TW" altLang="en-US"/>
          </a:p>
        </p:txBody>
      </p:sp>
    </p:spTree>
    <p:extLst>
      <p:ext uri="{BB962C8B-B14F-4D97-AF65-F5344CB8AC3E}">
        <p14:creationId xmlns:p14="http://schemas.microsoft.com/office/powerpoint/2010/main" val="57481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1E2D-BD7C-4576-AE82-9CCA728C5FFB}" type="slidenum">
              <a:rPr lang="zh-TW" altLang="en-US" smtClean="0"/>
              <a:t>27</a:t>
            </a:fld>
            <a:endParaRPr lang="zh-TW" altLang="en-US"/>
          </a:p>
        </p:txBody>
      </p:sp>
    </p:spTree>
    <p:extLst>
      <p:ext uri="{BB962C8B-B14F-4D97-AF65-F5344CB8AC3E}">
        <p14:creationId xmlns:p14="http://schemas.microsoft.com/office/powerpoint/2010/main" val="157180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recent years, WSN has become an important and challenging field of research.</a:t>
            </a:r>
          </a:p>
          <a:p>
            <a:endParaRPr lang="zh-TW" altLang="en-US" dirty="0"/>
          </a:p>
        </p:txBody>
      </p:sp>
      <p:sp>
        <p:nvSpPr>
          <p:cNvPr id="4" name="投影片編號版面配置區 3"/>
          <p:cNvSpPr>
            <a:spLocks noGrp="1"/>
          </p:cNvSpPr>
          <p:nvPr>
            <p:ph type="sldNum" sz="quarter" idx="10"/>
          </p:nvPr>
        </p:nvSpPr>
        <p:spPr/>
        <p:txBody>
          <a:bodyPr/>
          <a:lstStyle/>
          <a:p>
            <a:fld id="{67C01E2D-BD7C-4576-AE82-9CCA728C5FFB}" type="slidenum">
              <a:rPr lang="zh-TW" altLang="en-US" smtClean="0"/>
              <a:t>3</a:t>
            </a:fld>
            <a:endParaRPr lang="zh-TW" altLang="en-US"/>
          </a:p>
        </p:txBody>
      </p:sp>
    </p:spTree>
    <p:extLst>
      <p:ext uri="{BB962C8B-B14F-4D97-AF65-F5344CB8AC3E}">
        <p14:creationId xmlns:p14="http://schemas.microsoft.com/office/powerpoint/2010/main" val="358602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DAG: Directed Acyclic Graph.</a:t>
            </a:r>
          </a:p>
          <a:p>
            <a:r>
              <a:rPr lang="en-US" altLang="zh-TW" sz="1200" b="0" i="0" u="none" strike="noStrike" kern="1200" baseline="0" dirty="0">
                <a:solidFill>
                  <a:schemeClr val="tx1"/>
                </a:solidFill>
                <a:latin typeface="+mn-lt"/>
                <a:ea typeface="+mn-ea"/>
                <a:cs typeface="+mn-cs"/>
              </a:rPr>
              <a:t>	A directed graph having the property that all edges are oriented in such a way that no cycles exist. All edges are contained in paths oriented toward and terminating at one or more root nodes.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DAG root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	A DAG root is a node within the DAG that has no outgoing edge.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DODAG(Destination-Oriented DAG)</a:t>
            </a:r>
          </a:p>
          <a:p>
            <a:r>
              <a:rPr lang="en-US" altLang="zh-TW" dirty="0"/>
              <a:t>	There is only one root DAG</a:t>
            </a:r>
          </a:p>
          <a:p>
            <a:r>
              <a:rPr lang="en-US" altLang="zh-TW" sz="1200" b="0" i="0" u="none" strike="noStrike" kern="1200" baseline="0" dirty="0">
                <a:solidFill>
                  <a:schemeClr val="tx1"/>
                </a:solidFill>
                <a:latin typeface="+mn-lt"/>
                <a:ea typeface="+mn-ea"/>
                <a:cs typeface="+mn-cs"/>
              </a:rPr>
              <a:t>DODAG root:</a:t>
            </a:r>
          </a:p>
          <a:p>
            <a:r>
              <a:rPr lang="en-US" altLang="zh-TW" sz="1200" b="0" i="0" u="none" strike="noStrike" kern="1200" baseline="0" dirty="0">
                <a:solidFill>
                  <a:schemeClr val="tx1"/>
                </a:solidFill>
                <a:latin typeface="+mn-lt"/>
                <a:ea typeface="+mn-ea"/>
                <a:cs typeface="+mn-cs"/>
              </a:rPr>
              <a:t>	The above root</a:t>
            </a:r>
          </a:p>
          <a:p>
            <a:r>
              <a:rPr lang="en-US" altLang="zh-TW" sz="1200" b="0" i="0" u="none" strike="noStrike" kern="1200" baseline="0" dirty="0">
                <a:solidFill>
                  <a:schemeClr val="tx1"/>
                </a:solidFill>
                <a:latin typeface="+mn-lt"/>
                <a:ea typeface="+mn-ea"/>
                <a:cs typeface="+mn-cs"/>
              </a:rPr>
              <a:t>Rank: </a:t>
            </a:r>
          </a:p>
          <a:p>
            <a:r>
              <a:rPr lang="en-US" altLang="zh-TW" sz="1200" b="0" i="0" u="none" strike="noStrike" kern="1200" baseline="0" dirty="0">
                <a:solidFill>
                  <a:schemeClr val="tx1"/>
                </a:solidFill>
                <a:latin typeface="+mn-lt"/>
                <a:ea typeface="+mn-ea"/>
                <a:cs typeface="+mn-cs"/>
              </a:rPr>
              <a:t>	This node relative to other nodes and the root of the gap, the value of the detailed method of calculation, the need to define through the OF</a:t>
            </a:r>
          </a:p>
          <a:p>
            <a:r>
              <a:rPr lang="en-US" altLang="zh-TW" sz="1200" b="0" i="0" u="none" strike="noStrike" kern="1200" baseline="0" dirty="0">
                <a:solidFill>
                  <a:schemeClr val="tx1"/>
                </a:solidFill>
                <a:latin typeface="+mn-lt"/>
                <a:ea typeface="+mn-ea"/>
                <a:cs typeface="+mn-cs"/>
              </a:rPr>
              <a:t>Objective Function (OF): </a:t>
            </a:r>
          </a:p>
          <a:p>
            <a:r>
              <a:rPr lang="en-US" altLang="zh-TW" sz="1200" b="0" i="0" u="none" strike="noStrike" kern="1200" baseline="0" dirty="0">
                <a:solidFill>
                  <a:schemeClr val="tx1"/>
                </a:solidFill>
                <a:latin typeface="+mn-lt"/>
                <a:ea typeface="+mn-ea"/>
                <a:cs typeface="+mn-cs"/>
              </a:rPr>
              <a:t>	An OF defines how routing metrics,</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optimization objectives, and related functions are used to</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compute Rank.</a:t>
            </a:r>
          </a:p>
          <a:p>
            <a:r>
              <a:rPr lang="en-US" altLang="zh-TW" sz="1200" b="0" i="0" u="none" strike="noStrike" kern="1200" baseline="0" dirty="0">
                <a:solidFill>
                  <a:schemeClr val="tx1"/>
                </a:solidFill>
                <a:latin typeface="+mn-lt"/>
                <a:ea typeface="+mn-ea"/>
                <a:cs typeface="+mn-cs"/>
              </a:rPr>
              <a:t>	Define the routing metric and whether the node is suitable for the selection of the evaluation method and the RANK calculation method</a:t>
            </a:r>
          </a:p>
          <a:p>
            <a:r>
              <a:rPr lang="en-US" altLang="zh-TW" sz="1200" b="0" i="0" u="none" strike="noStrike" kern="1200" baseline="0" dirty="0">
                <a:solidFill>
                  <a:schemeClr val="tx1"/>
                </a:solidFill>
                <a:latin typeface="+mn-lt"/>
                <a:ea typeface="+mn-ea"/>
                <a:cs typeface="+mn-cs"/>
              </a:rPr>
              <a:t>RPL Instance:</a:t>
            </a:r>
          </a:p>
          <a:p>
            <a:r>
              <a:rPr lang="en-US" altLang="zh-TW" sz="1200" b="0" i="0" u="none" strike="noStrike" kern="1200" baseline="0" dirty="0">
                <a:solidFill>
                  <a:schemeClr val="tx1"/>
                </a:solidFill>
                <a:latin typeface="+mn-lt"/>
                <a:ea typeface="+mn-ea"/>
                <a:cs typeface="+mn-cs"/>
              </a:rPr>
              <a:t>	A collection of multiple DODAGs that share the same </a:t>
            </a:r>
            <a:r>
              <a:rPr lang="en-US" altLang="zh-TW" sz="1200" b="0" i="0" u="none" strike="noStrike" kern="1200" baseline="0" dirty="0" err="1">
                <a:solidFill>
                  <a:schemeClr val="tx1"/>
                </a:solidFill>
                <a:latin typeface="+mn-lt"/>
                <a:ea typeface="+mn-ea"/>
                <a:cs typeface="+mn-cs"/>
              </a:rPr>
              <a:t>RPLInstanceID</a:t>
            </a:r>
            <a:r>
              <a:rPr lang="en-US" altLang="zh-TW" sz="1200" b="0" i="0" u="none" strike="noStrike" kern="1200" baseline="0" dirty="0">
                <a:solidFill>
                  <a:schemeClr val="tx1"/>
                </a:solidFill>
                <a:latin typeface="+mn-lt"/>
                <a:ea typeface="+mn-ea"/>
                <a:cs typeface="+mn-cs"/>
              </a:rPr>
              <a:t>. One RPL node, at most one belonging to a DODAG in one </a:t>
            </a:r>
            <a:r>
              <a:rPr lang="en-US" altLang="zh-TW" sz="1200" b="0" i="0" u="none" strike="noStrike" kern="1200" baseline="0" dirty="0" err="1">
                <a:solidFill>
                  <a:schemeClr val="tx1"/>
                </a:solidFill>
                <a:latin typeface="+mn-lt"/>
                <a:ea typeface="+mn-ea"/>
                <a:cs typeface="+mn-cs"/>
              </a:rPr>
              <a:t>RPL</a:t>
            </a:r>
            <a:r>
              <a:rPr lang="en-US" altLang="zh-TW" dirty="0" err="1"/>
              <a:t>Instance</a:t>
            </a:r>
            <a:endParaRPr lang="en-US" altLang="zh-TW" dirty="0"/>
          </a:p>
          <a:p>
            <a:r>
              <a:rPr lang="en-US" altLang="zh-TW" dirty="0"/>
              <a:t>RPLInstanceID:</a:t>
            </a:r>
          </a:p>
          <a:p>
            <a:r>
              <a:rPr lang="en-US" altLang="zh-TW" dirty="0"/>
              <a:t>	A RPLInstanceID is a unique identifier within a network.</a:t>
            </a:r>
          </a:p>
          <a:p>
            <a:r>
              <a:rPr lang="en-US" altLang="zh-TW" dirty="0"/>
              <a:t>	DODAG shares the same OF with the other DODAGs of the same </a:t>
            </a:r>
            <a:r>
              <a:rPr lang="en-US" altLang="zh-TW" dirty="0" err="1"/>
              <a:t>RPLInstanceID</a:t>
            </a:r>
            <a:endParaRPr lang="zh-TW" altLang="en-US" dirty="0"/>
          </a:p>
        </p:txBody>
      </p:sp>
      <p:sp>
        <p:nvSpPr>
          <p:cNvPr id="4" name="投影片編號版面配置區 3"/>
          <p:cNvSpPr>
            <a:spLocks noGrp="1"/>
          </p:cNvSpPr>
          <p:nvPr>
            <p:ph type="sldNum" sz="quarter" idx="10"/>
          </p:nvPr>
        </p:nvSpPr>
        <p:spPr/>
        <p:txBody>
          <a:bodyPr/>
          <a:lstStyle/>
          <a:p>
            <a:fld id="{67C01E2D-BD7C-4576-AE82-9CCA728C5FFB}" type="slidenum">
              <a:rPr lang="zh-TW" altLang="en-US" smtClean="0"/>
              <a:t>5</a:t>
            </a:fld>
            <a:endParaRPr lang="zh-TW" altLang="en-US"/>
          </a:p>
        </p:txBody>
      </p:sp>
    </p:spTree>
    <p:extLst>
      <p:ext uri="{BB962C8B-B14F-4D97-AF65-F5344CB8AC3E}">
        <p14:creationId xmlns:p14="http://schemas.microsoft.com/office/powerpoint/2010/main" val="421988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DODAGID</a:t>
            </a:r>
          </a:p>
          <a:p>
            <a:r>
              <a:rPr lang="en-US" altLang="zh-TW" dirty="0"/>
              <a:t>	</a:t>
            </a:r>
            <a:r>
              <a:rPr lang="en-US" altLang="zh-TW" sz="1200" b="0" i="0" u="none" strike="noStrike" kern="1200" baseline="0" dirty="0">
                <a:solidFill>
                  <a:schemeClr val="tx1"/>
                </a:solidFill>
                <a:latin typeface="+mn-lt"/>
                <a:ea typeface="+mn-ea"/>
                <a:cs typeface="+mn-cs"/>
              </a:rPr>
              <a:t>A DODAGID is the identifier of a DODAG root. The DODAGID is unique within the scope of a RPL Instance in the LLN. The tuple (RPLInstanceID, DODAGID) uniquely identifies a DODAG.</a:t>
            </a:r>
          </a:p>
          <a:p>
            <a:r>
              <a:rPr lang="en-US" altLang="zh-TW" sz="1200" b="0" i="0" u="none" strike="noStrike" kern="1200" baseline="0" dirty="0">
                <a:solidFill>
                  <a:schemeClr val="tx1"/>
                </a:solidFill>
                <a:latin typeface="+mn-lt"/>
                <a:ea typeface="+mn-ea"/>
                <a:cs typeface="+mn-cs"/>
              </a:rPr>
              <a:t>	Usually the root ipv6 address</a:t>
            </a:r>
          </a:p>
          <a:p>
            <a:r>
              <a:rPr lang="en-US" altLang="zh-TW" dirty="0"/>
              <a:t>Sub-DODAG</a:t>
            </a:r>
          </a:p>
          <a:p>
            <a:r>
              <a:rPr lang="en-US" altLang="zh-TW" sz="1200" b="0" i="0" u="none" strike="noStrike" kern="1200" baseline="0" dirty="0">
                <a:solidFill>
                  <a:schemeClr val="tx1"/>
                </a:solidFill>
                <a:latin typeface="+mn-lt"/>
                <a:ea typeface="+mn-ea"/>
                <a:cs typeface="+mn-cs"/>
              </a:rPr>
              <a:t>	The sub-DODAG of a node is the set of other nodes whose paths to the DODAG root pass through that node.</a:t>
            </a:r>
          </a:p>
          <a:p>
            <a:r>
              <a:rPr lang="en-US" altLang="zh-TW" dirty="0"/>
              <a:t>DIO</a:t>
            </a:r>
          </a:p>
          <a:p>
            <a:r>
              <a:rPr lang="en-US" altLang="zh-TW" dirty="0"/>
              <a:t>	</a:t>
            </a:r>
            <a:endParaRPr lang="zh-TW" altLang="en-US" dirty="0"/>
          </a:p>
        </p:txBody>
      </p:sp>
      <p:sp>
        <p:nvSpPr>
          <p:cNvPr id="4" name="投影片編號版面配置區 3"/>
          <p:cNvSpPr>
            <a:spLocks noGrp="1"/>
          </p:cNvSpPr>
          <p:nvPr>
            <p:ph type="sldNum" sz="quarter" idx="10"/>
          </p:nvPr>
        </p:nvSpPr>
        <p:spPr/>
        <p:txBody>
          <a:bodyPr/>
          <a:lstStyle/>
          <a:p>
            <a:fld id="{67C01E2D-BD7C-4576-AE82-9CCA728C5FFB}" type="slidenum">
              <a:rPr lang="zh-TW" altLang="en-US" smtClean="0"/>
              <a:t>6</a:t>
            </a:fld>
            <a:endParaRPr lang="zh-TW" altLang="en-US"/>
          </a:p>
        </p:txBody>
      </p:sp>
    </p:spTree>
    <p:extLst>
      <p:ext uri="{BB962C8B-B14F-4D97-AF65-F5344CB8AC3E}">
        <p14:creationId xmlns:p14="http://schemas.microsoft.com/office/powerpoint/2010/main" val="3869120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Upward routing Is a standard handler that enables a network device to send data back to root</a:t>
            </a:r>
          </a:p>
          <a:p>
            <a:endParaRPr lang="en-US" altLang="zh-TW" dirty="0"/>
          </a:p>
          <a:p>
            <a:r>
              <a:rPr lang="en-US" altLang="zh-TW" dirty="0"/>
              <a:t>In a typical WSN environment, a node periodically generates data and needs to find a path in the network to pass the data back to the root</a:t>
            </a:r>
          </a:p>
          <a:p>
            <a:r>
              <a:rPr lang="en-US" altLang="zh-TW" dirty="0"/>
              <a:t>This section will refer to two parts, namely DIO message Structure, Construction</a:t>
            </a:r>
            <a:r>
              <a:rPr lang="en-US" altLang="zh-TW" baseline="0" dirty="0"/>
              <a:t> Topologies</a:t>
            </a:r>
            <a:endParaRPr lang="zh-TW" altLang="en-US" dirty="0"/>
          </a:p>
        </p:txBody>
      </p:sp>
      <p:sp>
        <p:nvSpPr>
          <p:cNvPr id="4" name="投影片編號版面配置區 3"/>
          <p:cNvSpPr>
            <a:spLocks noGrp="1"/>
          </p:cNvSpPr>
          <p:nvPr>
            <p:ph type="sldNum" sz="quarter" idx="10"/>
          </p:nvPr>
        </p:nvSpPr>
        <p:spPr/>
        <p:txBody>
          <a:bodyPr/>
          <a:lstStyle/>
          <a:p>
            <a:fld id="{67C01E2D-BD7C-4576-AE82-9CCA728C5FFB}" type="slidenum">
              <a:rPr lang="zh-TW" altLang="en-US" smtClean="0"/>
              <a:t>8</a:t>
            </a:fld>
            <a:endParaRPr lang="zh-TW" altLang="en-US"/>
          </a:p>
        </p:txBody>
      </p:sp>
    </p:spTree>
    <p:extLst>
      <p:ext uri="{BB962C8B-B14F-4D97-AF65-F5344CB8AC3E}">
        <p14:creationId xmlns:p14="http://schemas.microsoft.com/office/powerpoint/2010/main" val="29104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DIO</a:t>
            </a:r>
            <a:r>
              <a:rPr lang="zh-TW" altLang="en-US" dirty="0"/>
              <a:t> </a:t>
            </a:r>
            <a:r>
              <a:rPr lang="en-US" altLang="zh-TW" dirty="0"/>
              <a:t>message Is the main source of information in the process of topology building.</a:t>
            </a:r>
          </a:p>
          <a:p>
            <a:r>
              <a:rPr lang="en-US" altLang="zh-TW" dirty="0"/>
              <a:t>The picture shows</a:t>
            </a:r>
            <a:r>
              <a:rPr lang="zh-TW" altLang="en-US" dirty="0"/>
              <a:t> </a:t>
            </a:r>
            <a:r>
              <a:rPr lang="en-US" altLang="zh-TW" dirty="0"/>
              <a:t>DIO</a:t>
            </a:r>
            <a:r>
              <a:rPr lang="zh-TW" altLang="en-US" dirty="0"/>
              <a:t> </a:t>
            </a:r>
            <a:r>
              <a:rPr lang="en-US" altLang="zh-TW" dirty="0"/>
              <a:t>Message</a:t>
            </a:r>
            <a:r>
              <a:rPr lang="en-US" altLang="zh-TW" baseline="0" dirty="0"/>
              <a:t> Structure</a:t>
            </a:r>
          </a:p>
          <a:p>
            <a:endParaRPr lang="en-US" altLang="zh-TW" baseline="0" dirty="0"/>
          </a:p>
          <a:p>
            <a:r>
              <a:rPr lang="en-US" altLang="zh-TW" dirty="0"/>
              <a:t>The first field is RPL instance ID</a:t>
            </a:r>
          </a:p>
          <a:p>
            <a:endParaRPr lang="en-US" altLang="zh-TW" dirty="0"/>
          </a:p>
          <a:p>
            <a:r>
              <a:rPr lang="en-US" altLang="zh-TW" sz="1200" b="0" i="0" u="none" strike="noStrike" kern="1200" baseline="0" dirty="0">
                <a:solidFill>
                  <a:schemeClr val="tx1"/>
                </a:solidFill>
                <a:latin typeface="+mn-lt"/>
                <a:ea typeface="+mn-ea"/>
                <a:cs typeface="+mn-cs"/>
              </a:rPr>
              <a:t>RPLInstanceID: A RPLInstanceID is a unique identifier within a</a:t>
            </a:r>
          </a:p>
          <a:p>
            <a:r>
              <a:rPr lang="en-US" altLang="zh-TW" sz="1200" b="0" i="0" u="none" strike="noStrike" kern="1200" baseline="0" dirty="0">
                <a:solidFill>
                  <a:schemeClr val="tx1"/>
                </a:solidFill>
                <a:latin typeface="+mn-lt"/>
                <a:ea typeface="+mn-ea"/>
                <a:cs typeface="+mn-cs"/>
              </a:rPr>
              <a:t>network. DODAGs with the same RPLInstanceID share the same</a:t>
            </a:r>
          </a:p>
          <a:p>
            <a:r>
              <a:rPr lang="en-US" altLang="zh-TW" sz="1200" b="0" i="0" u="none" strike="noStrike" kern="1200" baseline="0" dirty="0">
                <a:solidFill>
                  <a:schemeClr val="tx1"/>
                </a:solidFill>
                <a:latin typeface="+mn-lt"/>
                <a:ea typeface="+mn-ea"/>
                <a:cs typeface="+mn-cs"/>
              </a:rPr>
              <a:t>Objective Function.</a:t>
            </a:r>
            <a:endParaRPr lang="en-US" altLang="zh-TW" dirty="0"/>
          </a:p>
          <a:p>
            <a:endParaRPr lang="en-US" altLang="zh-TW" dirty="0"/>
          </a:p>
          <a:p>
            <a:r>
              <a:rPr lang="en-US" altLang="zh-TW" dirty="0"/>
              <a:t>The second and third fields store the sender's DODAG Version (8bit </a:t>
            </a:r>
            <a:r>
              <a:rPr lang="en-US" altLang="zh-TW" dirty="0" err="1"/>
              <a:t>u_int</a:t>
            </a:r>
            <a:r>
              <a:rPr lang="en-US" altLang="zh-TW" dirty="0"/>
              <a:t> set by root) and Rank (16bit </a:t>
            </a:r>
            <a:r>
              <a:rPr lang="en-US" altLang="zh-TW" dirty="0" err="1"/>
              <a:t>u_int</a:t>
            </a:r>
            <a:r>
              <a:rPr lang="en-US" altLang="zh-TW" dirty="0"/>
              <a:t> for the rank of the node sending this DIO message)</a:t>
            </a:r>
          </a:p>
          <a:p>
            <a:endParaRPr lang="en-US" altLang="zh-TW" dirty="0"/>
          </a:p>
          <a:p>
            <a:r>
              <a:rPr lang="en-US" altLang="zh-TW" dirty="0"/>
              <a:t>Flag G is used to define whether DODAG is grounded, if it is a grounded, if it is 0 floating? DODAG can be divided into grounded or floating</a:t>
            </a:r>
          </a:p>
          <a:p>
            <a:r>
              <a:rPr lang="en-US" altLang="zh-TW" sz="1200" b="0" i="0" u="none" strike="noStrike" kern="1200" baseline="0" dirty="0">
                <a:solidFill>
                  <a:schemeClr val="tx1"/>
                </a:solidFill>
                <a:latin typeface="+mn-lt"/>
                <a:ea typeface="+mn-ea"/>
                <a:cs typeface="+mn-cs"/>
              </a:rPr>
              <a:t>DODAGs can be grounded or floating: the DODAG root advertises which</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is the case. </a:t>
            </a:r>
          </a:p>
          <a:p>
            <a:r>
              <a:rPr lang="en-US" altLang="zh-TW" sz="1200" b="0" i="0" u="none" strike="noStrike" kern="1200" baseline="0" dirty="0">
                <a:solidFill>
                  <a:schemeClr val="tx1"/>
                </a:solidFill>
                <a:latin typeface="+mn-lt"/>
                <a:ea typeface="+mn-ea"/>
                <a:cs typeface="+mn-cs"/>
              </a:rPr>
              <a:t>A grounded DODAG offers connectivity to hosts that are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required for satisfying the application-defined goal. </a:t>
            </a:r>
          </a:p>
          <a:p>
            <a:r>
              <a:rPr lang="en-US" altLang="zh-TW" sz="1200" b="0" i="0" u="none" strike="noStrike" kern="1200" baseline="0" dirty="0">
                <a:solidFill>
                  <a:schemeClr val="tx1"/>
                </a:solidFill>
                <a:latin typeface="+mn-lt"/>
                <a:ea typeface="+mn-ea"/>
                <a:cs typeface="+mn-cs"/>
              </a:rPr>
              <a:t>A floating</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DODAG is not expected to satisfy the goal; in most cases, it only</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provides routes to nodes within the DODAG. </a:t>
            </a:r>
          </a:p>
          <a:p>
            <a:r>
              <a:rPr lang="en-US" altLang="zh-TW" sz="1200" b="0" i="0" u="none" strike="noStrike" kern="1200" baseline="0" dirty="0">
                <a:solidFill>
                  <a:schemeClr val="tx1"/>
                </a:solidFill>
                <a:latin typeface="+mn-lt"/>
                <a:ea typeface="+mn-ea"/>
                <a:cs typeface="+mn-cs"/>
              </a:rPr>
              <a:t>Floating DODAGs may be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used, for example, to preserve interconnectivity during repair.</a:t>
            </a:r>
          </a:p>
          <a:p>
            <a:endParaRPr lang="en-US" altLang="zh-TW" sz="1200" b="0" i="0" u="none" strike="noStrike" kern="1200" baseline="0" dirty="0">
              <a:solidFill>
                <a:schemeClr val="tx1"/>
              </a:solidFill>
              <a:latin typeface="+mn-lt"/>
              <a:ea typeface="+mn-ea"/>
              <a:cs typeface="+mn-cs"/>
            </a:endParaRPr>
          </a:p>
          <a:p>
            <a:r>
              <a:rPr lang="en-US" altLang="zh-TW" dirty="0"/>
              <a:t>mode of </a:t>
            </a:r>
            <a:r>
              <a:rPr lang="en-US" altLang="zh-TW" dirty="0" err="1"/>
              <a:t>operationMOP</a:t>
            </a:r>
            <a:endParaRPr lang="en-US" altLang="zh-TW" dirty="0"/>
          </a:p>
          <a:p>
            <a:r>
              <a:rPr lang="en-US" altLang="zh-TW" dirty="0"/>
              <a:t>Used to determine the downward routing related settings, and each join the DODAG node if you can meet this configuration, you can join the identity of the router, if not, you can only join the identity of the leaf.</a:t>
            </a:r>
          </a:p>
          <a:p>
            <a:endParaRPr lang="en-US" altLang="zh-TW" dirty="0"/>
          </a:p>
          <a:p>
            <a:r>
              <a:rPr lang="en-US" altLang="zh-TW" dirty="0"/>
              <a:t>The </a:t>
            </a:r>
            <a:r>
              <a:rPr lang="en-US" altLang="zh-TW" dirty="0" err="1"/>
              <a:t>Prf</a:t>
            </a:r>
            <a:r>
              <a:rPr lang="en-US" altLang="zh-TW" dirty="0"/>
              <a:t> (</a:t>
            </a:r>
            <a:r>
              <a:rPr lang="en-US" altLang="zh-TW" dirty="0" err="1"/>
              <a:t>DAGPreference</a:t>
            </a:r>
            <a:r>
              <a:rPr lang="en-US" altLang="zh-TW" dirty="0"/>
              <a:t>) is used to compare the best between the root nodes, 7 is the best; 0 the other hand. The initial value is 0</a:t>
            </a:r>
          </a:p>
          <a:p>
            <a:endParaRPr lang="en-US" altLang="zh-TW" dirty="0"/>
          </a:p>
          <a:p>
            <a:r>
              <a:rPr lang="en-US" altLang="zh-TW" dirty="0"/>
              <a:t>DTSN (Destination Advertisement Trigger Sequence Number): 8-bit unsigned </a:t>
            </a:r>
            <a:r>
              <a:rPr lang="en-US" altLang="zh-TW" dirty="0" err="1"/>
              <a:t>int</a:t>
            </a:r>
            <a:r>
              <a:rPr lang="en-US" altLang="zh-TW" dirty="0"/>
              <a:t> placed by the node sent to this DIO message</a:t>
            </a:r>
            <a:endParaRPr lang="en-US" altLang="zh-TW" baseline="0" dirty="0"/>
          </a:p>
        </p:txBody>
      </p:sp>
      <p:sp>
        <p:nvSpPr>
          <p:cNvPr id="4" name="投影片編號版面配置區 3"/>
          <p:cNvSpPr>
            <a:spLocks noGrp="1"/>
          </p:cNvSpPr>
          <p:nvPr>
            <p:ph type="sldNum" sz="quarter" idx="10"/>
          </p:nvPr>
        </p:nvSpPr>
        <p:spPr/>
        <p:txBody>
          <a:bodyPr/>
          <a:lstStyle/>
          <a:p>
            <a:fld id="{67C01E2D-BD7C-4576-AE82-9CCA728C5FFB}" type="slidenum">
              <a:rPr lang="zh-TW" altLang="en-US" smtClean="0"/>
              <a:t>9</a:t>
            </a:fld>
            <a:endParaRPr lang="zh-TW" altLang="en-US"/>
          </a:p>
        </p:txBody>
      </p:sp>
    </p:spTree>
    <p:extLst>
      <p:ext uri="{BB962C8B-B14F-4D97-AF65-F5344CB8AC3E}">
        <p14:creationId xmlns:p14="http://schemas.microsoft.com/office/powerpoint/2010/main" val="300300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7C01E2D-BD7C-4576-AE82-9CCA728C5FFB}" type="slidenum">
              <a:rPr lang="zh-TW" altLang="en-US" smtClean="0"/>
              <a:t>10</a:t>
            </a:fld>
            <a:endParaRPr lang="zh-TW" altLang="en-US"/>
          </a:p>
        </p:txBody>
      </p:sp>
    </p:spTree>
    <p:extLst>
      <p:ext uri="{BB962C8B-B14F-4D97-AF65-F5344CB8AC3E}">
        <p14:creationId xmlns:p14="http://schemas.microsoft.com/office/powerpoint/2010/main" val="211186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order to achieve the RPL dynamic control DIO transmission green, two jobs were used</a:t>
            </a:r>
          </a:p>
          <a:p>
            <a:r>
              <a:rPr lang="en-US" altLang="zh-TW" dirty="0"/>
              <a:t>Minimum transmission time interval</a:t>
            </a:r>
          </a:p>
          <a:p>
            <a:r>
              <a:rPr lang="en-US" altLang="zh-TW" dirty="0"/>
              <a:t>Maximum transmission time interval</a:t>
            </a:r>
          </a:p>
          <a:p>
            <a:endParaRPr lang="en-US" altLang="zh-TW" dirty="0"/>
          </a:p>
          <a:p>
            <a:r>
              <a:rPr lang="en-US" altLang="zh-TW" dirty="0"/>
              <a:t>Each time the transmit timer expires, RPL doubles it to a maximum value </a:t>
            </a:r>
            <a:r>
              <a:rPr lang="en-US" altLang="zh-TW" dirty="0" err="1"/>
              <a:t>Tmax</a:t>
            </a:r>
            <a:r>
              <a:rPr lang="en-US" altLang="zh-TW" dirty="0"/>
              <a:t>.</a:t>
            </a:r>
          </a:p>
          <a:p>
            <a:endParaRPr lang="en-US" altLang="zh-TW" dirty="0"/>
          </a:p>
          <a:p>
            <a:r>
              <a:rPr lang="en-US" altLang="zh-TW" dirty="0"/>
              <a:t>Whenever RPL detects an event indicating that the topology needs to be maintained effectively, it sets the timer </a:t>
            </a:r>
            <a:r>
              <a:rPr lang="en-US" altLang="zh-TW" dirty="0" err="1"/>
              <a:t>Tmin</a:t>
            </a:r>
            <a:r>
              <a:rPr lang="en-US" altLang="zh-TW" dirty="0"/>
              <a:t>.</a:t>
            </a:r>
          </a:p>
        </p:txBody>
      </p:sp>
      <p:sp>
        <p:nvSpPr>
          <p:cNvPr id="4" name="投影片編號版面配置區 3"/>
          <p:cNvSpPr>
            <a:spLocks noGrp="1"/>
          </p:cNvSpPr>
          <p:nvPr>
            <p:ph type="sldNum" sz="quarter" idx="10"/>
          </p:nvPr>
        </p:nvSpPr>
        <p:spPr/>
        <p:txBody>
          <a:bodyPr/>
          <a:lstStyle/>
          <a:p>
            <a:fld id="{67C01E2D-BD7C-4576-AE82-9CCA728C5FFB}" type="slidenum">
              <a:rPr lang="zh-TW" altLang="en-US" smtClean="0"/>
              <a:t>13</a:t>
            </a:fld>
            <a:endParaRPr lang="zh-TW" altLang="en-US"/>
          </a:p>
        </p:txBody>
      </p:sp>
    </p:spTree>
    <p:extLst>
      <p:ext uri="{BB962C8B-B14F-4D97-AF65-F5344CB8AC3E}">
        <p14:creationId xmlns:p14="http://schemas.microsoft.com/office/powerpoint/2010/main" val="2541458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1E2D-BD7C-4576-AE82-9CCA728C5FFB}" type="slidenum">
              <a:rPr lang="zh-TW" altLang="en-US" smtClean="0"/>
              <a:t>24</a:t>
            </a:fld>
            <a:endParaRPr lang="zh-TW" altLang="en-US"/>
          </a:p>
        </p:txBody>
      </p:sp>
    </p:spTree>
    <p:extLst>
      <p:ext uri="{BB962C8B-B14F-4D97-AF65-F5344CB8AC3E}">
        <p14:creationId xmlns:p14="http://schemas.microsoft.com/office/powerpoint/2010/main" val="80963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28E52140-40D9-40E7-A8BC-129EF3EAF4BC}" type="datetime1">
              <a:rPr lang="zh-TW" altLang="en-US" smtClean="0"/>
              <a:t>2018/6/21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268137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C3F5BEC-4B27-4308-86BD-6F24ED4ED9AA}" type="datetime1">
              <a:rPr lang="zh-TW" altLang="en-US" smtClean="0"/>
              <a:t>2018/6/21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12093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F2FFAC0-5383-4E6B-AE91-FCF7076DF0E7}" type="datetime1">
              <a:rPr lang="zh-TW" altLang="en-US" smtClean="0"/>
              <a:t>2018/6/21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62677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27998FD-E570-44F0-8B76-FB81643E15BE}" type="datetime1">
              <a:rPr lang="zh-TW" altLang="en-US" smtClean="0"/>
              <a:t>2018/6/21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17815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84D1F83D-6610-449B-B763-1840EF22EBB5}" type="datetime1">
              <a:rPr lang="zh-TW" altLang="en-US" smtClean="0"/>
              <a:t>2018/6/21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14760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C388CF3-60D3-4A7F-84AA-50428C94A505}" type="datetime1">
              <a:rPr lang="zh-TW" altLang="en-US" smtClean="0"/>
              <a:t>2018/6/21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272231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2F4B633A-C400-4B80-9D37-57770C2B8396}" type="datetime1">
              <a:rPr lang="zh-TW" altLang="en-US" smtClean="0"/>
              <a:t>2018/6/21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329684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22899286-E2F9-4118-B5E1-A6B6608F2CE2}" type="datetime1">
              <a:rPr lang="zh-TW" altLang="en-US" smtClean="0"/>
              <a:t>2018/6/21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265879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98D2E3B-EE2D-482B-AD8D-E8B408EEE4CC}" type="datetime1">
              <a:rPr lang="zh-TW" altLang="en-US" smtClean="0"/>
              <a:t>2018/6/21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242850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A5CE486-0F67-4320-8974-EA1443FF9331}" type="datetime1">
              <a:rPr lang="zh-TW" altLang="en-US" smtClean="0"/>
              <a:t>2018/6/21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163574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66576384-3756-489B-B08B-61B511E9A744}" type="datetime1">
              <a:rPr lang="zh-TW" altLang="en-US" smtClean="0"/>
              <a:t>2018/6/21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FF2ECF-92C5-4B30-8C79-754BA6B78795}" type="slidenum">
              <a:rPr lang="zh-TW" altLang="en-US" smtClean="0"/>
              <a:t>‹#›</a:t>
            </a:fld>
            <a:endParaRPr lang="zh-TW" altLang="en-US"/>
          </a:p>
        </p:txBody>
      </p:sp>
    </p:spTree>
    <p:extLst>
      <p:ext uri="{BB962C8B-B14F-4D97-AF65-F5344CB8AC3E}">
        <p14:creationId xmlns:p14="http://schemas.microsoft.com/office/powerpoint/2010/main" val="288552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95B2E-76C4-4680-A3CE-5C4B97B33F36}" type="datetime1">
              <a:rPr lang="zh-TW" altLang="en-US" smtClean="0"/>
              <a:t>2018/6/21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solidFill>
              </a:defRPr>
            </a:lvl1pPr>
          </a:lstStyle>
          <a:p>
            <a:fld id="{73FF2ECF-92C5-4B30-8C79-754BA6B78795}" type="slidenum">
              <a:rPr lang="zh-TW" altLang="en-US" smtClean="0"/>
              <a:pPr/>
              <a:t>‹#›</a:t>
            </a:fld>
            <a:endParaRPr lang="zh-TW" altLang="en-US" dirty="0"/>
          </a:p>
        </p:txBody>
      </p:sp>
    </p:spTree>
    <p:extLst>
      <p:ext uri="{BB962C8B-B14F-4D97-AF65-F5344CB8AC3E}">
        <p14:creationId xmlns:p14="http://schemas.microsoft.com/office/powerpoint/2010/main" val="1752965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t>RPL:IPv6 Routing Protocol for Low Power and Lossy Networks</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a:t>
            </a:fld>
            <a:endParaRPr lang="zh-TW" altLang="en-US"/>
          </a:p>
        </p:txBody>
      </p:sp>
    </p:spTree>
    <p:extLst>
      <p:ext uri="{BB962C8B-B14F-4D97-AF65-F5344CB8AC3E}">
        <p14:creationId xmlns:p14="http://schemas.microsoft.com/office/powerpoint/2010/main" val="376404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DODAG</a:t>
            </a:r>
            <a:r>
              <a:rPr lang="zh-TW" altLang="en-US" dirty="0"/>
              <a:t> </a:t>
            </a:r>
            <a:r>
              <a:rPr lang="en-US" altLang="zh-TW" dirty="0"/>
              <a:t>Configuration Option</a:t>
            </a:r>
            <a:endParaRPr lang="zh-TW" altLang="en-US" dirty="0"/>
          </a:p>
        </p:txBody>
      </p:sp>
      <p:sp>
        <p:nvSpPr>
          <p:cNvPr id="3" name="內容版面配置區 2"/>
          <p:cNvSpPr>
            <a:spLocks noGrp="1"/>
          </p:cNvSpPr>
          <p:nvPr>
            <p:ph idx="1"/>
          </p:nvPr>
        </p:nvSpPr>
        <p:spPr>
          <a:xfrm>
            <a:off x="838200" y="1825625"/>
            <a:ext cx="10515600" cy="4351338"/>
          </a:xfrm>
        </p:spPr>
        <p:txBody>
          <a:bodyPr/>
          <a:lstStyle/>
          <a:p>
            <a:r>
              <a:rPr lang="en-US" altLang="zh-TW" dirty="0"/>
              <a:t>A DIO message may be extended by the use of options.</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10</a:t>
            </a:fld>
            <a:endParaRPr lang="zh-TW" altLang="en-US"/>
          </a:p>
        </p:txBody>
      </p:sp>
      <p:pic>
        <p:nvPicPr>
          <p:cNvPr id="3074" name="Picture 2" descr="https://i.gyazo.com/dbc7615e424a0d2303b4e26607b744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410308"/>
            <a:ext cx="6176167" cy="375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65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Construction Topologies</a:t>
            </a:r>
            <a:endParaRPr lang="zh-TW" altLang="en-US" dirty="0"/>
          </a:p>
        </p:txBody>
      </p:sp>
      <p:sp>
        <p:nvSpPr>
          <p:cNvPr id="3" name="內容版面配置區 2"/>
          <p:cNvSpPr>
            <a:spLocks noGrp="1"/>
          </p:cNvSpPr>
          <p:nvPr>
            <p:ph idx="1"/>
          </p:nvPr>
        </p:nvSpPr>
        <p:spPr/>
        <p:txBody>
          <a:bodyPr>
            <a:normAutofit/>
          </a:bodyPr>
          <a:lstStyle/>
          <a:p>
            <a:r>
              <a:rPr lang="en-US" altLang="zh-TW" dirty="0"/>
              <a:t>In a RPL network, node have three type:</a:t>
            </a:r>
          </a:p>
          <a:p>
            <a:pPr marL="914400" lvl="1" indent="-457200">
              <a:buFont typeface="+mj-lt"/>
              <a:buAutoNum type="arabicParenR"/>
            </a:pPr>
            <a:r>
              <a:rPr lang="en-US" altLang="zh-TW" dirty="0"/>
              <a:t>root node</a:t>
            </a:r>
          </a:p>
          <a:p>
            <a:pPr marL="914400" lvl="1" indent="-457200">
              <a:buFont typeface="+mj-lt"/>
              <a:buAutoNum type="arabicParenR"/>
            </a:pPr>
            <a:r>
              <a:rPr lang="en-US" altLang="zh-TW" dirty="0"/>
              <a:t>routers</a:t>
            </a:r>
          </a:p>
          <a:p>
            <a:pPr marL="914400" lvl="1" indent="-457200">
              <a:buFont typeface="+mj-lt"/>
              <a:buAutoNum type="arabicParenR"/>
            </a:pPr>
            <a:r>
              <a:rPr lang="en-US" altLang="zh-TW" dirty="0"/>
              <a:t>leaf</a:t>
            </a:r>
          </a:p>
          <a:p>
            <a:r>
              <a:rPr lang="en-US" altLang="zh-TW" dirty="0"/>
              <a:t>Step1. Construction topology starts at a root node begins to send DIO messages.</a:t>
            </a:r>
          </a:p>
          <a:p>
            <a:r>
              <a:rPr lang="en-US" altLang="zh-TW" dirty="0"/>
              <a:t>Step2. Each node that receives the message runs an algorithm to choose an appropriate parent.</a:t>
            </a:r>
          </a:p>
          <a:p>
            <a:pPr>
              <a:buFont typeface="Wingdings" panose="05000000000000000000" pitchFamily="2" charset="2"/>
              <a:buChar char="u"/>
            </a:pPr>
            <a:r>
              <a:rPr lang="en-US" altLang="zh-TW" dirty="0"/>
              <a:t>The choice is based on the used metric and constraints defined by the OF.</a:t>
            </a:r>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11</a:t>
            </a:fld>
            <a:endParaRPr lang="zh-TW" altLang="en-US"/>
          </a:p>
        </p:txBody>
      </p:sp>
    </p:spTree>
    <p:extLst>
      <p:ext uri="{BB962C8B-B14F-4D97-AF65-F5344CB8AC3E}">
        <p14:creationId xmlns:p14="http://schemas.microsoft.com/office/powerpoint/2010/main" val="402565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Construction Topologies(Cont.)</a:t>
            </a:r>
            <a:endParaRPr lang="zh-TW" altLang="en-US" dirty="0"/>
          </a:p>
        </p:txBody>
      </p:sp>
      <p:sp>
        <p:nvSpPr>
          <p:cNvPr id="3" name="內容版面配置區 2"/>
          <p:cNvSpPr>
            <a:spLocks noGrp="1"/>
          </p:cNvSpPr>
          <p:nvPr>
            <p:ph idx="1"/>
          </p:nvPr>
        </p:nvSpPr>
        <p:spPr/>
        <p:txBody>
          <a:bodyPr>
            <a:normAutofit/>
          </a:bodyPr>
          <a:lstStyle/>
          <a:p>
            <a:r>
              <a:rPr lang="en-US" altLang="zh-TW" dirty="0"/>
              <a:t>Step3. Each of them computes its own Rank and in case a node is a router, it updates the Rank in the DIO message and sends it to all neighboring peers.</a:t>
            </a:r>
          </a:p>
          <a:p>
            <a:r>
              <a:rPr lang="en-US" altLang="zh-TW" dirty="0"/>
              <a:t>Step4. Repeat Step.2 and Step3. the process terminates when a DIO message hits a leaf or when no more nodes are left in range.</a:t>
            </a:r>
          </a:p>
          <a:p>
            <a:r>
              <a:rPr lang="en-US" altLang="zh-TW" dirty="0"/>
              <a:t>Three values have to be considered in order to uniquely identify a DODAG:</a:t>
            </a:r>
          </a:p>
          <a:p>
            <a:pPr marL="914400" lvl="1" indent="-457200">
              <a:buFont typeface="+mj-lt"/>
              <a:buAutoNum type="arabicParenR"/>
            </a:pPr>
            <a:r>
              <a:rPr lang="en-US" altLang="zh-TW" dirty="0"/>
              <a:t>RPL Instance ID: identification of an independent set of DODAG.</a:t>
            </a:r>
          </a:p>
          <a:p>
            <a:pPr marL="914400" lvl="1" indent="-457200">
              <a:buFont typeface="+mj-lt"/>
              <a:buAutoNum type="arabicParenR"/>
            </a:pPr>
            <a:r>
              <a:rPr lang="en-US" altLang="zh-TW" dirty="0"/>
              <a:t>DODAG ID: is a routable IPv6 address belonging to the root	</a:t>
            </a:r>
          </a:p>
          <a:p>
            <a:pPr marL="914400" lvl="1" indent="-457200">
              <a:buFont typeface="+mj-lt"/>
              <a:buAutoNum type="arabicParenR"/>
            </a:pPr>
            <a:r>
              <a:rPr lang="en-US" altLang="zh-TW" dirty="0"/>
              <a:t>DODAG version number: is incremented each time a DODAG reconstruction.</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12</a:t>
            </a:fld>
            <a:endParaRPr lang="zh-TW" altLang="en-US"/>
          </a:p>
        </p:txBody>
      </p:sp>
    </p:spTree>
    <p:extLst>
      <p:ext uri="{BB962C8B-B14F-4D97-AF65-F5344CB8AC3E}">
        <p14:creationId xmlns:p14="http://schemas.microsoft.com/office/powerpoint/2010/main" val="286057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Construction Topologies(Cont.)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To achieve RPL dynamically adapts the sending rate of DIO, two values need to be used.</a:t>
                </a:r>
              </a:p>
              <a:p>
                <a:pPr marL="914400" lvl="1" indent="-457200">
                  <a:buFont typeface="+mj-lt"/>
                  <a:buAutoNum type="arabicParenR"/>
                </a:pPr>
                <a:r>
                  <a:rPr lang="en-US" altLang="zh-TW" dirty="0"/>
                  <a:t>the minimum sending time interval,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𝑚𝑖𝑛</m:t>
                        </m:r>
                      </m:sub>
                    </m:sSub>
                  </m:oMath>
                </a14:m>
                <a:endParaRPr lang="en-US" altLang="zh-TW" dirty="0"/>
              </a:p>
              <a:p>
                <a:pPr marL="914400" lvl="1" indent="-457200">
                  <a:buFont typeface="+mj-lt"/>
                  <a:buAutoNum type="arabicParenR"/>
                </a:pPr>
                <a:r>
                  <a:rPr lang="en-US" altLang="zh-TW" dirty="0"/>
                  <a:t>the maximum sending interval,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𝑚𝑎𝑥</m:t>
                        </m:r>
                      </m:sub>
                    </m:sSub>
                  </m:oMath>
                </a14:m>
                <a:endParaRPr lang="en-US" altLang="zh-TW" dirty="0"/>
              </a:p>
              <a:p>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043" t="-2241" r="-1855"/>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73FF2ECF-92C5-4B30-8C79-754BA6B78795}" type="slidenum">
              <a:rPr lang="zh-TW" altLang="en-US" smtClean="0"/>
              <a:t>13</a:t>
            </a:fld>
            <a:endParaRPr lang="zh-TW" altLang="en-US"/>
          </a:p>
        </p:txBody>
      </p:sp>
    </p:spTree>
    <p:extLst>
      <p:ext uri="{BB962C8B-B14F-4D97-AF65-F5344CB8AC3E}">
        <p14:creationId xmlns:p14="http://schemas.microsoft.com/office/powerpoint/2010/main" val="305383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gyazo.com/96f86e135e12fc2dbed80c4a3cd191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219" y="3194048"/>
            <a:ext cx="6368581" cy="3527427"/>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ROUTING LOOPS</a:t>
            </a:r>
            <a:endParaRPr lang="zh-TW" altLang="en-US" dirty="0"/>
          </a:p>
        </p:txBody>
      </p:sp>
      <p:sp>
        <p:nvSpPr>
          <p:cNvPr id="3" name="內容版面配置區 2"/>
          <p:cNvSpPr>
            <a:spLocks noGrp="1"/>
          </p:cNvSpPr>
          <p:nvPr>
            <p:ph idx="1"/>
          </p:nvPr>
        </p:nvSpPr>
        <p:spPr/>
        <p:txBody>
          <a:bodyPr/>
          <a:lstStyle/>
          <a:p>
            <a:r>
              <a:rPr lang="en-US" altLang="zh-TW" dirty="0"/>
              <a:t>The formation of routing loops is a common problem in all</a:t>
            </a:r>
            <a:r>
              <a:rPr lang="zh-TW" altLang="en-US" dirty="0"/>
              <a:t> </a:t>
            </a:r>
            <a:r>
              <a:rPr lang="en-US" altLang="zh-TW" dirty="0"/>
              <a:t>kinds of networks.</a:t>
            </a:r>
          </a:p>
          <a:p>
            <a:r>
              <a:rPr lang="en-US" altLang="zh-TW" dirty="0"/>
              <a:t>RPL</a:t>
            </a:r>
            <a:r>
              <a:rPr lang="zh-TW" altLang="en-US" dirty="0"/>
              <a:t> </a:t>
            </a:r>
            <a:r>
              <a:rPr lang="en-US" altLang="zh-TW" dirty="0"/>
              <a:t>define two mechanisms to solve this problem.</a:t>
            </a:r>
          </a:p>
          <a:p>
            <a:pPr marL="914400" lvl="1" indent="-457200">
              <a:buFont typeface="+mj-lt"/>
              <a:buAutoNum type="arabicParenR"/>
            </a:pPr>
            <a:r>
              <a:rPr lang="en-US" altLang="zh-TW" dirty="0"/>
              <a:t>Avoidance Mechanisms</a:t>
            </a:r>
          </a:p>
          <a:p>
            <a:pPr marL="914400" lvl="1" indent="-457200">
              <a:buFont typeface="+mj-lt"/>
              <a:buAutoNum type="arabicParenR"/>
            </a:pPr>
            <a:r>
              <a:rPr lang="en-US" altLang="zh-TW" dirty="0"/>
              <a:t>Detection Mechanisms</a:t>
            </a:r>
          </a:p>
          <a:p>
            <a:pPr lvl="1"/>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14</a:t>
            </a:fld>
            <a:endParaRPr lang="zh-TW" altLang="en-US"/>
          </a:p>
        </p:txBody>
      </p:sp>
    </p:spTree>
    <p:extLst>
      <p:ext uri="{BB962C8B-B14F-4D97-AF65-F5344CB8AC3E}">
        <p14:creationId xmlns:p14="http://schemas.microsoft.com/office/powerpoint/2010/main" val="113093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gyazo.com/293e5c43f73e112de48dc8d1f494dbd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00" y="2813844"/>
            <a:ext cx="5486400" cy="318135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Avoidance Mechanisms</a:t>
            </a:r>
            <a:endParaRPr lang="zh-TW" altLang="en-US" dirty="0"/>
          </a:p>
        </p:txBody>
      </p:sp>
      <p:sp>
        <p:nvSpPr>
          <p:cNvPr id="3" name="內容版面配置區 2"/>
          <p:cNvSpPr>
            <a:spLocks noGrp="1"/>
          </p:cNvSpPr>
          <p:nvPr>
            <p:ph idx="1"/>
          </p:nvPr>
        </p:nvSpPr>
        <p:spPr>
          <a:xfrm>
            <a:off x="838200" y="1825625"/>
            <a:ext cx="6731000" cy="4351338"/>
          </a:xfrm>
        </p:spPr>
        <p:txBody>
          <a:bodyPr>
            <a:normAutofit lnSpcReduction="10000"/>
          </a:bodyPr>
          <a:lstStyle/>
          <a:p>
            <a:pPr marL="514350" indent="-514350">
              <a:buFont typeface="+mj-lt"/>
              <a:buAutoNum type="arabicPeriod"/>
            </a:pPr>
            <a:r>
              <a:rPr lang="en-US" altLang="zh-TW" dirty="0"/>
              <a:t>RPL node does not process DIO messages from nodes deeper (higher Rank) than itself.</a:t>
            </a:r>
          </a:p>
          <a:p>
            <a:pPr marL="514350" indent="-514350">
              <a:buFont typeface="+mj-lt"/>
              <a:buAutoNum type="arabicPeriod"/>
            </a:pPr>
            <a:r>
              <a:rPr lang="en-US" altLang="zh-TW" dirty="0"/>
              <a:t>RPL specification suggests that a node must never advertise within a DODAG Version a Rank higher than </a:t>
            </a:r>
            <a:r>
              <a:rPr lang="en-US" altLang="zh-TW" dirty="0" err="1"/>
              <a:t>RankLowest</a:t>
            </a:r>
            <a:r>
              <a:rPr lang="en-US" altLang="zh-TW" dirty="0"/>
              <a:t> + </a:t>
            </a:r>
            <a:r>
              <a:rPr lang="en-US" altLang="zh-TW" dirty="0" err="1"/>
              <a:t>RankMaxInc</a:t>
            </a:r>
            <a:r>
              <a:rPr lang="en-US" altLang="zh-TW" dirty="0"/>
              <a:t>.</a:t>
            </a:r>
          </a:p>
          <a:p>
            <a:r>
              <a:rPr lang="en-US" altLang="zh-TW" dirty="0" err="1"/>
              <a:t>RankLowest</a:t>
            </a:r>
            <a:r>
              <a:rPr lang="en-US" altLang="zh-TW" dirty="0"/>
              <a:t> is the lowest Rank the node has advertised within a DODAG Version.</a:t>
            </a:r>
          </a:p>
          <a:p>
            <a:r>
              <a:rPr lang="en-US" altLang="zh-TW" dirty="0" err="1"/>
              <a:t>RankMaxInc</a:t>
            </a:r>
            <a:r>
              <a:rPr lang="en-US" altLang="zh-TW" dirty="0"/>
              <a:t> is a predefined constant received via a DIO.</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15</a:t>
            </a:fld>
            <a:endParaRPr lang="zh-TW" altLang="en-US"/>
          </a:p>
        </p:txBody>
      </p:sp>
    </p:spTree>
    <p:extLst>
      <p:ext uri="{BB962C8B-B14F-4D97-AF65-F5344CB8AC3E}">
        <p14:creationId xmlns:p14="http://schemas.microsoft.com/office/powerpoint/2010/main" val="2743175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Detection Mechanisms</a:t>
            </a:r>
            <a:endParaRPr lang="zh-TW" altLang="en-US" dirty="0"/>
          </a:p>
        </p:txBody>
      </p:sp>
      <p:sp>
        <p:nvSpPr>
          <p:cNvPr id="3" name="內容版面配置區 2"/>
          <p:cNvSpPr>
            <a:spLocks noGrp="1"/>
          </p:cNvSpPr>
          <p:nvPr>
            <p:ph idx="1"/>
          </p:nvPr>
        </p:nvSpPr>
        <p:spPr/>
        <p:txBody>
          <a:bodyPr/>
          <a:lstStyle/>
          <a:p>
            <a:r>
              <a:rPr lang="en-US" altLang="zh-TW" dirty="0"/>
              <a:t>RPL loop detection uses additional information that is transported in the data packets.</a:t>
            </a:r>
          </a:p>
          <a:p>
            <a:r>
              <a:rPr lang="en-US" altLang="zh-TW" dirty="0"/>
              <a:t>It places a RPL Packet Information in the IPv6 option field which is updated and examined on each hop.</a:t>
            </a:r>
          </a:p>
          <a:p>
            <a:r>
              <a:rPr lang="en-US" altLang="zh-TW" dirty="0"/>
              <a:t>There are five control fields within the RPL Packet Information.</a:t>
            </a:r>
          </a:p>
          <a:p>
            <a:pPr marL="914400" lvl="1" indent="-457200">
              <a:buFont typeface="+mj-lt"/>
              <a:buAutoNum type="arabicPeriod"/>
            </a:pPr>
            <a:r>
              <a:rPr lang="en-US" altLang="zh-TW" dirty="0"/>
              <a:t>The packet is sent in a upward or downward direction.</a:t>
            </a:r>
          </a:p>
          <a:p>
            <a:pPr marL="914400" lvl="1" indent="-457200">
              <a:buFont typeface="+mj-lt"/>
              <a:buAutoNum type="arabicPeriod"/>
            </a:pPr>
            <a:r>
              <a:rPr lang="en-US" altLang="zh-TW" dirty="0"/>
              <a:t>Reports if a Rank mismatch has been detected.</a:t>
            </a:r>
          </a:p>
          <a:p>
            <a:pPr marL="914400" lvl="1" indent="-457200">
              <a:buFont typeface="+mj-lt"/>
              <a:buAutoNum type="arabicPeriod"/>
            </a:pPr>
            <a:r>
              <a:rPr lang="en-US" altLang="zh-TW" dirty="0"/>
              <a:t>Report a error field by a child node.</a:t>
            </a:r>
          </a:p>
          <a:p>
            <a:pPr marL="914400" lvl="1" indent="-457200">
              <a:buFont typeface="+mj-lt"/>
              <a:buAutoNum type="arabicPeriod"/>
            </a:pPr>
            <a:r>
              <a:rPr lang="en-US" altLang="zh-TW" dirty="0"/>
              <a:t>The Rank of the sender.</a:t>
            </a:r>
          </a:p>
          <a:p>
            <a:pPr marL="914400" lvl="1" indent="-457200">
              <a:buFont typeface="+mj-lt"/>
              <a:buAutoNum type="arabicPeriod"/>
            </a:pPr>
            <a:r>
              <a:rPr lang="en-US" altLang="zh-TW" dirty="0"/>
              <a:t>The RPL Instance ID.</a:t>
            </a:r>
          </a:p>
          <a:p>
            <a:pPr marL="914400" lvl="1" indent="-457200">
              <a:buFont typeface="+mj-lt"/>
              <a:buAutoNum type="arabicPeriod"/>
            </a:pPr>
            <a:endParaRPr lang="en-US" altLang="zh-TW" dirty="0"/>
          </a:p>
          <a:p>
            <a:pPr marL="914400" lvl="1" indent="-457200">
              <a:buFont typeface="+mj-lt"/>
              <a:buAutoNum type="arabicPeriod"/>
            </a:pP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16</a:t>
            </a:fld>
            <a:endParaRPr lang="zh-TW" altLang="en-US"/>
          </a:p>
        </p:txBody>
      </p:sp>
    </p:spTree>
    <p:extLst>
      <p:ext uri="{BB962C8B-B14F-4D97-AF65-F5344CB8AC3E}">
        <p14:creationId xmlns:p14="http://schemas.microsoft.com/office/powerpoint/2010/main" val="36569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DOWNWARD ROUTING</a:t>
            </a:r>
            <a:endParaRPr lang="zh-TW" altLang="en-US" dirty="0"/>
          </a:p>
        </p:txBody>
      </p:sp>
      <p:sp>
        <p:nvSpPr>
          <p:cNvPr id="3" name="內容版面配置區 2"/>
          <p:cNvSpPr>
            <a:spLocks noGrp="1"/>
          </p:cNvSpPr>
          <p:nvPr>
            <p:ph idx="1"/>
          </p:nvPr>
        </p:nvSpPr>
        <p:spPr/>
        <p:txBody>
          <a:bodyPr>
            <a:normAutofit/>
          </a:bodyPr>
          <a:lstStyle/>
          <a:p>
            <a:r>
              <a:rPr lang="en-US" altLang="zh-TW" dirty="0"/>
              <a:t>The support of downward routing is another important feature of RPL.</a:t>
            </a:r>
          </a:p>
          <a:p>
            <a:r>
              <a:rPr lang="en-US" altLang="zh-TW" dirty="0"/>
              <a:t>The RPL specification defines two modes of operation for supporting P2MP.</a:t>
            </a:r>
          </a:p>
          <a:p>
            <a:pPr lvl="1"/>
            <a:r>
              <a:rPr lang="en-US" altLang="zh-TW" dirty="0"/>
              <a:t>Non-storing mode</a:t>
            </a:r>
          </a:p>
          <a:p>
            <a:pPr lvl="1"/>
            <a:r>
              <a:rPr lang="en-US" altLang="zh-TW" dirty="0"/>
              <a:t>Storing mode</a:t>
            </a:r>
          </a:p>
          <a:p>
            <a:r>
              <a:rPr lang="en-US" altLang="zh-TW" dirty="0"/>
              <a:t>In this section:</a:t>
            </a:r>
          </a:p>
          <a:p>
            <a:pPr lvl="1"/>
            <a:r>
              <a:rPr lang="en-US" altLang="zh-TW" dirty="0"/>
              <a:t>DAO Message Structure</a:t>
            </a:r>
          </a:p>
          <a:p>
            <a:pPr lvl="1"/>
            <a:r>
              <a:rPr lang="en-US" altLang="zh-TW" dirty="0"/>
              <a:t>Non-Storing Mode</a:t>
            </a:r>
          </a:p>
          <a:p>
            <a:pPr lvl="1"/>
            <a:r>
              <a:rPr lang="en-US" altLang="zh-TW" dirty="0"/>
              <a:t>Storing Mode</a:t>
            </a:r>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17</a:t>
            </a:fld>
            <a:endParaRPr lang="zh-TW" altLang="en-US"/>
          </a:p>
        </p:txBody>
      </p:sp>
    </p:spTree>
    <p:extLst>
      <p:ext uri="{BB962C8B-B14F-4D97-AF65-F5344CB8AC3E}">
        <p14:creationId xmlns:p14="http://schemas.microsoft.com/office/powerpoint/2010/main" val="409896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DAO Message Structure</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18</a:t>
            </a:fld>
            <a:endParaRPr lang="zh-TW" altLang="en-US"/>
          </a:p>
        </p:txBody>
      </p:sp>
      <p:pic>
        <p:nvPicPr>
          <p:cNvPr id="7170" name="Picture 2" descr="https://i.gyazo.com/b053128ea904a3155397901a88fe5ef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946900" cy="43700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i.gyazo.com/489492c48e08c788f640a55f6117924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075" y="4784407"/>
            <a:ext cx="3524250" cy="1276350"/>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10382250" y="4784407"/>
            <a:ext cx="2724150" cy="369332"/>
          </a:xfrm>
          <a:prstGeom prst="rect">
            <a:avLst/>
          </a:prstGeom>
          <a:noFill/>
        </p:spPr>
        <p:txBody>
          <a:bodyPr wrap="square" rtlCol="0">
            <a:spAutoFit/>
          </a:bodyPr>
          <a:lstStyle/>
          <a:p>
            <a:r>
              <a:rPr lang="en-US" altLang="zh-TW" dirty="0">
                <a:solidFill>
                  <a:srgbClr val="0070C0"/>
                </a:solidFill>
              </a:rPr>
              <a:t>DAO</a:t>
            </a:r>
            <a:r>
              <a:rPr lang="zh-TW" altLang="en-US" dirty="0">
                <a:solidFill>
                  <a:srgbClr val="0070C0"/>
                </a:solidFill>
              </a:rPr>
              <a:t> </a:t>
            </a:r>
            <a:r>
              <a:rPr lang="en-US" altLang="zh-TW" dirty="0">
                <a:solidFill>
                  <a:srgbClr val="0070C0"/>
                </a:solidFill>
              </a:rPr>
              <a:t>Option</a:t>
            </a:r>
            <a:endParaRPr lang="zh-TW" altLang="en-US" dirty="0">
              <a:solidFill>
                <a:srgbClr val="0070C0"/>
              </a:solidFill>
            </a:endParaRPr>
          </a:p>
        </p:txBody>
      </p:sp>
    </p:spTree>
    <p:extLst>
      <p:ext uri="{BB962C8B-B14F-4D97-AF65-F5344CB8AC3E}">
        <p14:creationId xmlns:p14="http://schemas.microsoft.com/office/powerpoint/2010/main" val="2575921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Non-Storing Mode</a:t>
            </a:r>
            <a:endParaRPr lang="zh-TW" altLang="en-US" dirty="0"/>
          </a:p>
        </p:txBody>
      </p:sp>
      <p:sp>
        <p:nvSpPr>
          <p:cNvPr id="3" name="內容版面配置區 2"/>
          <p:cNvSpPr>
            <a:spLocks noGrp="1"/>
          </p:cNvSpPr>
          <p:nvPr>
            <p:ph idx="1"/>
          </p:nvPr>
        </p:nvSpPr>
        <p:spPr/>
        <p:txBody>
          <a:bodyPr/>
          <a:lstStyle/>
          <a:p>
            <a:r>
              <a:rPr lang="en-US" altLang="zh-TW" dirty="0"/>
              <a:t>In the non-storing mode each node generates a DAO message and sends it to the DODAG root.</a:t>
            </a:r>
          </a:p>
          <a:p>
            <a:r>
              <a:rPr lang="en-US" altLang="zh-TW" dirty="0"/>
              <a:t>The RPL specification suggests that the delay between two DAO sending operations may be inversely proportional to the Rank.</a:t>
            </a:r>
          </a:p>
          <a:p>
            <a:r>
              <a:rPr lang="en-US" altLang="zh-TW" dirty="0"/>
              <a:t>The resulting DAO message is sent directly to the DODAG root along the default route created during parent selection.</a:t>
            </a:r>
          </a:p>
          <a:p>
            <a:r>
              <a:rPr lang="en-US" altLang="zh-TW" dirty="0"/>
              <a:t>The DODAG root can piece together a Downward route to a node by using DAO parent sets from each node in the route.</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19</a:t>
            </a:fld>
            <a:endParaRPr lang="zh-TW" altLang="en-US"/>
          </a:p>
        </p:txBody>
      </p:sp>
    </p:spTree>
    <p:extLst>
      <p:ext uri="{BB962C8B-B14F-4D97-AF65-F5344CB8AC3E}">
        <p14:creationId xmlns:p14="http://schemas.microsoft.com/office/powerpoint/2010/main" val="112527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838200" y="1803400"/>
            <a:ext cx="10515600" cy="4918076"/>
          </a:xfrm>
        </p:spPr>
        <p:txBody>
          <a:bodyPr>
            <a:normAutofit/>
          </a:bodyPr>
          <a:lstStyle/>
          <a:p>
            <a:r>
              <a:rPr lang="en-US" altLang="zh-TW" dirty="0"/>
              <a:t>INTRODUCTION</a:t>
            </a:r>
          </a:p>
          <a:p>
            <a:r>
              <a:rPr lang="en-US" altLang="zh-TW" dirty="0"/>
              <a:t>TERMINOLOGY</a:t>
            </a:r>
          </a:p>
          <a:p>
            <a:r>
              <a:rPr lang="en-US" altLang="zh-TW" dirty="0"/>
              <a:t>RPL DESIGN OVERVIEW</a:t>
            </a:r>
          </a:p>
          <a:p>
            <a:r>
              <a:rPr lang="en-US" altLang="zh-TW" dirty="0"/>
              <a:t>UPWARD ROUTING</a:t>
            </a:r>
          </a:p>
          <a:p>
            <a:r>
              <a:rPr lang="en-US" altLang="zh-TW" dirty="0"/>
              <a:t>ROUTING LOOPS</a:t>
            </a:r>
          </a:p>
          <a:p>
            <a:r>
              <a:rPr lang="en-US" altLang="zh-TW" dirty="0"/>
              <a:t>RPL METRICS</a:t>
            </a:r>
          </a:p>
          <a:p>
            <a:r>
              <a:rPr lang="en-US" altLang="zh-TW" dirty="0"/>
              <a:t>DOWNWARD ROUTING</a:t>
            </a:r>
          </a:p>
          <a:p>
            <a:r>
              <a:rPr lang="en-US" altLang="zh-TW" dirty="0"/>
              <a:t>CONCLUSION</a:t>
            </a:r>
          </a:p>
          <a:p>
            <a:r>
              <a:rPr lang="en-US" altLang="zh-TW" dirty="0"/>
              <a:t>REFERENCE</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2</a:t>
            </a:fld>
            <a:endParaRPr lang="zh-TW" altLang="en-US"/>
          </a:p>
        </p:txBody>
      </p:sp>
    </p:spTree>
    <p:extLst>
      <p:ext uri="{BB962C8B-B14F-4D97-AF65-F5344CB8AC3E}">
        <p14:creationId xmlns:p14="http://schemas.microsoft.com/office/powerpoint/2010/main" val="297770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Non-Storing Mode(Cont.)</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20</a:t>
            </a:fld>
            <a:endParaRPr lang="zh-TW" altLang="en-US"/>
          </a:p>
        </p:txBody>
      </p:sp>
      <p:pic>
        <p:nvPicPr>
          <p:cNvPr id="5" name="Picture 2" descr="https://i.gyazo.com/914cd046a7a9a5f9a1737b6444397f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808582"/>
            <a:ext cx="6400800" cy="436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44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Storing Mode</a:t>
            </a:r>
            <a:endParaRPr lang="zh-TW" altLang="en-US" dirty="0"/>
          </a:p>
        </p:txBody>
      </p:sp>
      <p:sp>
        <p:nvSpPr>
          <p:cNvPr id="3" name="內容版面配置區 2"/>
          <p:cNvSpPr>
            <a:spLocks noGrp="1"/>
          </p:cNvSpPr>
          <p:nvPr>
            <p:ph idx="1"/>
          </p:nvPr>
        </p:nvSpPr>
        <p:spPr/>
        <p:txBody>
          <a:bodyPr/>
          <a:lstStyle/>
          <a:p>
            <a:r>
              <a:rPr lang="en-US" altLang="zh-TW" dirty="0"/>
              <a:t>Similar to the non-storing mode, the storing mode also requires the generation of DAO messages. </a:t>
            </a:r>
          </a:p>
          <a:p>
            <a:r>
              <a:rPr lang="en-US" altLang="zh-TW" dirty="0"/>
              <a:t>However, a DAO is no longer propagated to the DODAG root. </a:t>
            </a:r>
          </a:p>
          <a:p>
            <a:r>
              <a:rPr lang="en-US" altLang="zh-TW" dirty="0"/>
              <a:t>Instead, it is sent as unicast to all parent nodes which maintain additional downward routing tables.</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21</a:t>
            </a:fld>
            <a:endParaRPr lang="zh-TW" altLang="en-US"/>
          </a:p>
        </p:txBody>
      </p:sp>
    </p:spTree>
    <p:extLst>
      <p:ext uri="{BB962C8B-B14F-4D97-AF65-F5344CB8AC3E}">
        <p14:creationId xmlns:p14="http://schemas.microsoft.com/office/powerpoint/2010/main" val="324814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Storing Mode(Cont.)</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22</a:t>
            </a:fld>
            <a:endParaRPr lang="zh-TW" altLang="en-US"/>
          </a:p>
        </p:txBody>
      </p:sp>
      <p:pic>
        <p:nvPicPr>
          <p:cNvPr id="5" name="Picture 2" descr="https://i.gyazo.com/99f608dcd3842cc39df36fa07c2551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1814930"/>
            <a:ext cx="5105400" cy="436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20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endParaRPr lang="zh-TW" altLang="en-US" dirty="0"/>
          </a:p>
        </p:txBody>
      </p:sp>
      <p:sp>
        <p:nvSpPr>
          <p:cNvPr id="3" name="內容版面配置區 2"/>
          <p:cNvSpPr>
            <a:spLocks noGrp="1"/>
          </p:cNvSpPr>
          <p:nvPr>
            <p:ph idx="1"/>
          </p:nvPr>
        </p:nvSpPr>
        <p:spPr/>
        <p:txBody>
          <a:bodyPr/>
          <a:lstStyle/>
          <a:p>
            <a:r>
              <a:rPr lang="en-US" altLang="zh-TW" dirty="0"/>
              <a:t>LLNs and WSNs are rapidly emerging as a new type of distributed systems.</a:t>
            </a:r>
          </a:p>
          <a:p>
            <a:r>
              <a:rPr lang="en-US" altLang="zh-TW" dirty="0"/>
              <a:t>RPL was specified and developed in order to overcome these requirements about high delivery ratio and energy efficient at same time.</a:t>
            </a:r>
          </a:p>
          <a:p>
            <a:r>
              <a:rPr lang="en-US" altLang="zh-TW" dirty="0"/>
              <a:t>RPL also allows optimization of the network for different application scenarios and deployments.</a:t>
            </a:r>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23</a:t>
            </a:fld>
            <a:endParaRPr lang="zh-TW" altLang="en-US"/>
          </a:p>
        </p:txBody>
      </p:sp>
    </p:spTree>
    <p:extLst>
      <p:ext uri="{BB962C8B-B14F-4D97-AF65-F5344CB8AC3E}">
        <p14:creationId xmlns:p14="http://schemas.microsoft.com/office/powerpoint/2010/main" val="715314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F9FF-6783-4AA0-ADCF-9507754AF3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2C5EA0-B539-4EDD-B3F5-D369EFDE90A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52ABBA8-7A9A-498A-8DAA-4BCFFE777B6E}"/>
              </a:ext>
            </a:extLst>
          </p:cNvPr>
          <p:cNvSpPr>
            <a:spLocks noGrp="1"/>
          </p:cNvSpPr>
          <p:nvPr>
            <p:ph type="sldNum" sz="quarter" idx="12"/>
          </p:nvPr>
        </p:nvSpPr>
        <p:spPr/>
        <p:txBody>
          <a:bodyPr/>
          <a:lstStyle/>
          <a:p>
            <a:fld id="{73FF2ECF-92C5-4B30-8C79-754BA6B78795}" type="slidenum">
              <a:rPr lang="zh-TW" altLang="en-US" smtClean="0"/>
              <a:t>24</a:t>
            </a:fld>
            <a:endParaRPr lang="zh-TW" altLang="en-US"/>
          </a:p>
        </p:txBody>
      </p:sp>
      <p:pic>
        <p:nvPicPr>
          <p:cNvPr id="5" name="Picture 4">
            <a:extLst>
              <a:ext uri="{FF2B5EF4-FFF2-40B4-BE49-F238E27FC236}">
                <a16:creationId xmlns:a16="http://schemas.microsoft.com/office/drawing/2014/main" id="{4A2F04C2-DDF7-4354-B504-C784487F19B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648701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4DAB-CF5D-47A5-A991-D481669A94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CC3169-3EC0-4138-A32F-69FD2DE5F82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C752E00-9EE2-452C-9937-F29B6A87B9D9}"/>
              </a:ext>
            </a:extLst>
          </p:cNvPr>
          <p:cNvSpPr>
            <a:spLocks noGrp="1"/>
          </p:cNvSpPr>
          <p:nvPr>
            <p:ph type="sldNum" sz="quarter" idx="12"/>
          </p:nvPr>
        </p:nvSpPr>
        <p:spPr/>
        <p:txBody>
          <a:bodyPr/>
          <a:lstStyle/>
          <a:p>
            <a:fld id="{73FF2ECF-92C5-4B30-8C79-754BA6B78795}" type="slidenum">
              <a:rPr lang="zh-TW" altLang="en-US" smtClean="0"/>
              <a:t>25</a:t>
            </a:fld>
            <a:endParaRPr lang="zh-TW" altLang="en-US"/>
          </a:p>
        </p:txBody>
      </p:sp>
      <p:pic>
        <p:nvPicPr>
          <p:cNvPr id="5" name="Picture 4">
            <a:extLst>
              <a:ext uri="{FF2B5EF4-FFF2-40B4-BE49-F238E27FC236}">
                <a16:creationId xmlns:a16="http://schemas.microsoft.com/office/drawing/2014/main" id="{452948F0-161E-4A41-A093-D009D28106D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3583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C051-853B-4107-97B3-B55C9E649E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4CA2B4-4213-4040-A7FC-C6C3DCFBD08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E3787ED-6A11-4177-AEAB-8C2276902D74}"/>
              </a:ext>
            </a:extLst>
          </p:cNvPr>
          <p:cNvSpPr>
            <a:spLocks noGrp="1"/>
          </p:cNvSpPr>
          <p:nvPr>
            <p:ph type="sldNum" sz="quarter" idx="12"/>
          </p:nvPr>
        </p:nvSpPr>
        <p:spPr/>
        <p:txBody>
          <a:bodyPr/>
          <a:lstStyle/>
          <a:p>
            <a:fld id="{73FF2ECF-92C5-4B30-8C79-754BA6B78795}" type="slidenum">
              <a:rPr lang="zh-TW" altLang="en-US" smtClean="0"/>
              <a:t>26</a:t>
            </a:fld>
            <a:endParaRPr lang="zh-TW" altLang="en-US"/>
          </a:p>
        </p:txBody>
      </p:sp>
      <p:pic>
        <p:nvPicPr>
          <p:cNvPr id="5" name="Picture 4">
            <a:extLst>
              <a:ext uri="{FF2B5EF4-FFF2-40B4-BE49-F238E27FC236}">
                <a16:creationId xmlns:a16="http://schemas.microsoft.com/office/drawing/2014/main" id="{969F5254-FD49-4794-BFE3-27473CF58AE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33393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A42C-5201-4985-AB8D-DC2704FF4D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2E7330-3EBD-4239-A84A-38184AD34EF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24353F6-3F0E-467C-850C-BBA320C19533}"/>
              </a:ext>
            </a:extLst>
          </p:cNvPr>
          <p:cNvSpPr>
            <a:spLocks noGrp="1"/>
          </p:cNvSpPr>
          <p:nvPr>
            <p:ph type="sldNum" sz="quarter" idx="12"/>
          </p:nvPr>
        </p:nvSpPr>
        <p:spPr/>
        <p:txBody>
          <a:bodyPr/>
          <a:lstStyle/>
          <a:p>
            <a:fld id="{73FF2ECF-92C5-4B30-8C79-754BA6B78795}" type="slidenum">
              <a:rPr lang="zh-TW" altLang="en-US" smtClean="0"/>
              <a:t>27</a:t>
            </a:fld>
            <a:endParaRPr lang="zh-TW" altLang="en-US"/>
          </a:p>
        </p:txBody>
      </p:sp>
      <p:pic>
        <p:nvPicPr>
          <p:cNvPr id="5" name="Picture 4">
            <a:extLst>
              <a:ext uri="{FF2B5EF4-FFF2-40B4-BE49-F238E27FC236}">
                <a16:creationId xmlns:a16="http://schemas.microsoft.com/office/drawing/2014/main" id="{5E763B32-C9BD-4A87-93BE-F3EA31903A8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51028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normAutofit/>
          </a:bodyPr>
          <a:lstStyle/>
          <a:p>
            <a:r>
              <a:rPr lang="en-US" altLang="zh-TW" dirty="0"/>
              <a:t>Over the last years WSNs have become a very important and challenging research field.</a:t>
            </a:r>
          </a:p>
          <a:p>
            <a:endParaRPr lang="en-US" altLang="zh-TW" dirty="0"/>
          </a:p>
          <a:p>
            <a:r>
              <a:rPr lang="en-US" altLang="zh-TW" dirty="0"/>
              <a:t>There are cases where a network can only achieve approximately the half of the throughput of the corresponding lossless network.</a:t>
            </a:r>
          </a:p>
          <a:p>
            <a:endParaRPr lang="en-US" altLang="zh-TW" dirty="0"/>
          </a:p>
          <a:p>
            <a:r>
              <a:rPr lang="en-US" altLang="zh-TW" dirty="0" err="1"/>
              <a:t>Lossy</a:t>
            </a:r>
            <a:r>
              <a:rPr lang="en-US" altLang="zh-TW" dirty="0"/>
              <a:t> links effect the power consumption due to packet retransmissions and broadcasting.</a:t>
            </a:r>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3</a:t>
            </a:fld>
            <a:endParaRPr lang="zh-TW" altLang="en-US"/>
          </a:p>
        </p:txBody>
      </p:sp>
    </p:spTree>
    <p:extLst>
      <p:ext uri="{BB962C8B-B14F-4D97-AF65-F5344CB8AC3E}">
        <p14:creationId xmlns:p14="http://schemas.microsoft.com/office/powerpoint/2010/main" val="156162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INTRODUCTION(Cont.)</a:t>
            </a:r>
            <a:endParaRPr lang="zh-TW" altLang="en-US" dirty="0"/>
          </a:p>
        </p:txBody>
      </p:sp>
      <p:sp>
        <p:nvSpPr>
          <p:cNvPr id="3" name="內容版面配置區 2"/>
          <p:cNvSpPr>
            <a:spLocks noGrp="1"/>
          </p:cNvSpPr>
          <p:nvPr>
            <p:ph idx="1"/>
          </p:nvPr>
        </p:nvSpPr>
        <p:spPr/>
        <p:txBody>
          <a:bodyPr/>
          <a:lstStyle/>
          <a:p>
            <a:r>
              <a:rPr lang="en-US" altLang="zh-TW" dirty="0"/>
              <a:t>Such LLNs are additionally characterized by connections that are not restricted to two endpoints.</a:t>
            </a:r>
          </a:p>
          <a:p>
            <a:endParaRPr lang="en-US" altLang="zh-TW" dirty="0"/>
          </a:p>
          <a:p>
            <a:r>
              <a:rPr lang="en-US" altLang="zh-TW" dirty="0"/>
              <a:t>The Internet Engineering Task Force (IETF) ROLL Working Group designed a new routing protocol, called RPL.</a:t>
            </a:r>
          </a:p>
          <a:p>
            <a:endParaRPr lang="en-US" altLang="zh-TW" dirty="0"/>
          </a:p>
          <a:p>
            <a:r>
              <a:rPr lang="en-US" altLang="zh-TW" dirty="0"/>
              <a:t>The highest goal of RPL is to provide efficient routing paths for P2MP and MP2P traffic patters in LLNs.</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4</a:t>
            </a:fld>
            <a:endParaRPr lang="zh-TW" altLang="en-US"/>
          </a:p>
        </p:txBody>
      </p:sp>
    </p:spTree>
    <p:extLst>
      <p:ext uri="{BB962C8B-B14F-4D97-AF65-F5344CB8AC3E}">
        <p14:creationId xmlns:p14="http://schemas.microsoft.com/office/powerpoint/2010/main" val="284335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TERMINOLOGY</a:t>
            </a:r>
            <a:endParaRPr lang="zh-TW" altLang="en-US" dirty="0"/>
          </a:p>
        </p:txBody>
      </p:sp>
      <p:sp>
        <p:nvSpPr>
          <p:cNvPr id="3" name="內容版面配置區 2"/>
          <p:cNvSpPr>
            <a:spLocks noGrp="1"/>
          </p:cNvSpPr>
          <p:nvPr>
            <p:ph idx="1"/>
          </p:nvPr>
        </p:nvSpPr>
        <p:spPr/>
        <p:txBody>
          <a:bodyPr/>
          <a:lstStyle/>
          <a:p>
            <a:r>
              <a:rPr lang="en-US" altLang="zh-TW" dirty="0"/>
              <a:t>DAG(Directed Acyclic Graph)</a:t>
            </a:r>
          </a:p>
          <a:p>
            <a:r>
              <a:rPr lang="en-US" altLang="zh-TW" dirty="0"/>
              <a:t>DAG root</a:t>
            </a:r>
          </a:p>
          <a:p>
            <a:r>
              <a:rPr lang="en-US" altLang="zh-TW" dirty="0"/>
              <a:t>DODAG(Destination-Oriented DAG)</a:t>
            </a:r>
          </a:p>
          <a:p>
            <a:r>
              <a:rPr lang="en-US" altLang="zh-TW" dirty="0"/>
              <a:t>DODAG root</a:t>
            </a:r>
          </a:p>
          <a:p>
            <a:r>
              <a:rPr lang="en-US" altLang="zh-TW" dirty="0"/>
              <a:t>Rank</a:t>
            </a:r>
          </a:p>
          <a:p>
            <a:r>
              <a:rPr lang="en-US" altLang="zh-TW" dirty="0"/>
              <a:t>OF(Objective Function)</a:t>
            </a:r>
          </a:p>
          <a:p>
            <a:r>
              <a:rPr lang="en-US" altLang="zh-TW" dirty="0"/>
              <a:t>RPL Instance</a:t>
            </a:r>
          </a:p>
          <a:p>
            <a:r>
              <a:rPr lang="en-US" altLang="zh-TW" dirty="0"/>
              <a:t>RPLInstanceID</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5</a:t>
            </a:fld>
            <a:endParaRPr lang="zh-TW" altLang="en-US"/>
          </a:p>
        </p:txBody>
      </p:sp>
    </p:spTree>
    <p:extLst>
      <p:ext uri="{BB962C8B-B14F-4D97-AF65-F5344CB8AC3E}">
        <p14:creationId xmlns:p14="http://schemas.microsoft.com/office/powerpoint/2010/main" val="220823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TERMINOLOGY(Cont.)</a:t>
            </a:r>
            <a:endParaRPr lang="zh-TW" altLang="en-US" dirty="0"/>
          </a:p>
        </p:txBody>
      </p:sp>
      <p:sp>
        <p:nvSpPr>
          <p:cNvPr id="3" name="內容版面配置區 2"/>
          <p:cNvSpPr>
            <a:spLocks noGrp="1"/>
          </p:cNvSpPr>
          <p:nvPr>
            <p:ph idx="1"/>
          </p:nvPr>
        </p:nvSpPr>
        <p:spPr>
          <a:xfrm>
            <a:off x="838200" y="1825624"/>
            <a:ext cx="10515600" cy="4785487"/>
          </a:xfrm>
        </p:spPr>
        <p:txBody>
          <a:bodyPr/>
          <a:lstStyle/>
          <a:p>
            <a:r>
              <a:rPr lang="en-US" altLang="zh-TW" dirty="0"/>
              <a:t>DODAGID</a:t>
            </a:r>
          </a:p>
          <a:p>
            <a:r>
              <a:rPr lang="en-US" altLang="zh-TW" dirty="0"/>
              <a:t>Sub-DODAG</a:t>
            </a:r>
          </a:p>
          <a:p>
            <a:r>
              <a:rPr lang="en-US" altLang="zh-TW" dirty="0"/>
              <a:t>DIO(DODAG Information Object)</a:t>
            </a:r>
          </a:p>
          <a:p>
            <a:r>
              <a:rPr lang="en-US" altLang="zh-TW" dirty="0"/>
              <a:t>DAO(Destination Advertisement Object)</a:t>
            </a:r>
          </a:p>
          <a:p>
            <a:r>
              <a:rPr lang="en-US" altLang="zh-TW" dirty="0"/>
              <a:t>DIS(DODAG Information Solicitation)</a:t>
            </a:r>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6</a:t>
            </a:fld>
            <a:endParaRPr lang="zh-TW" altLang="en-US"/>
          </a:p>
        </p:txBody>
      </p:sp>
    </p:spTree>
    <p:extLst>
      <p:ext uri="{BB962C8B-B14F-4D97-AF65-F5344CB8AC3E}">
        <p14:creationId xmlns:p14="http://schemas.microsoft.com/office/powerpoint/2010/main" val="398742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RPL DESIGN OVERVIEW</a:t>
            </a:r>
            <a:endParaRPr lang="zh-TW" altLang="en-US" dirty="0"/>
          </a:p>
        </p:txBody>
      </p:sp>
      <p:sp>
        <p:nvSpPr>
          <p:cNvPr id="3" name="內容版面配置區 2"/>
          <p:cNvSpPr>
            <a:spLocks noGrp="1"/>
          </p:cNvSpPr>
          <p:nvPr>
            <p:ph idx="1"/>
          </p:nvPr>
        </p:nvSpPr>
        <p:spPr/>
        <p:txBody>
          <a:bodyPr/>
          <a:lstStyle/>
          <a:p>
            <a:r>
              <a:rPr lang="en-US" altLang="zh-TW" dirty="0"/>
              <a:t>RPL is a distance vector routing protocol for LLNs that makes use of IPv6.</a:t>
            </a:r>
          </a:p>
          <a:p>
            <a:r>
              <a:rPr lang="en-US" altLang="zh-TW" dirty="0"/>
              <a:t>The protocol tries to avoid routing loops by computing a node’s position relative to other nodes with respect to the DODAG root.</a:t>
            </a:r>
          </a:p>
          <a:p>
            <a:r>
              <a:rPr lang="en-US" altLang="zh-TW" dirty="0"/>
              <a:t>The RPL specification defines four types of control messages for topology maintenance and information exchange.</a:t>
            </a:r>
          </a:p>
          <a:p>
            <a:r>
              <a:rPr lang="en-US" altLang="zh-TW" dirty="0"/>
              <a:t>Another important fact about the protocol’s design is the maintenance of the topology.</a:t>
            </a:r>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7</a:t>
            </a:fld>
            <a:endParaRPr lang="zh-TW" altLang="en-US"/>
          </a:p>
        </p:txBody>
      </p:sp>
    </p:spTree>
    <p:extLst>
      <p:ext uri="{BB962C8B-B14F-4D97-AF65-F5344CB8AC3E}">
        <p14:creationId xmlns:p14="http://schemas.microsoft.com/office/powerpoint/2010/main" val="148138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UPWARD ROUTING</a:t>
            </a:r>
            <a:endParaRPr lang="zh-TW" altLang="en-US" dirty="0"/>
          </a:p>
        </p:txBody>
      </p:sp>
      <p:sp>
        <p:nvSpPr>
          <p:cNvPr id="3" name="內容版面配置區 2"/>
          <p:cNvSpPr>
            <a:spLocks noGrp="1"/>
          </p:cNvSpPr>
          <p:nvPr>
            <p:ph idx="1"/>
          </p:nvPr>
        </p:nvSpPr>
        <p:spPr/>
        <p:txBody>
          <a:bodyPr/>
          <a:lstStyle/>
          <a:p>
            <a:r>
              <a:rPr lang="en-US" altLang="zh-TW" dirty="0"/>
              <a:t>Upward routing is a standard procedure which enables network devices to send data to a root.</a:t>
            </a:r>
          </a:p>
          <a:p>
            <a:r>
              <a:rPr lang="en-US" altLang="zh-TW" dirty="0"/>
              <a:t>In a typical WSN scenario, nodes periodically generate data packets which have to find their way through the network.</a:t>
            </a:r>
          </a:p>
          <a:p>
            <a:r>
              <a:rPr lang="en-US" altLang="zh-TW" dirty="0"/>
              <a:t>In this section:</a:t>
            </a:r>
          </a:p>
          <a:p>
            <a:pPr marL="971550" lvl="1" indent="-514350">
              <a:buFont typeface="+mj-lt"/>
              <a:buAutoNum type="arabicPeriod"/>
            </a:pPr>
            <a:r>
              <a:rPr lang="en-US" altLang="zh-TW" dirty="0"/>
              <a:t>DIO Message Structure</a:t>
            </a:r>
          </a:p>
          <a:p>
            <a:pPr marL="971550" lvl="1" indent="-514350">
              <a:buFont typeface="+mj-lt"/>
              <a:buAutoNum type="arabicPeriod"/>
            </a:pPr>
            <a:r>
              <a:rPr lang="en-US" altLang="zh-TW" dirty="0"/>
              <a:t>Construction Topologies</a:t>
            </a:r>
          </a:p>
          <a:p>
            <a:pPr marL="514350" indent="-514350">
              <a:buFont typeface="+mj-lt"/>
              <a:buAutoNum type="arabicPeriod"/>
            </a:pP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8</a:t>
            </a:fld>
            <a:endParaRPr lang="zh-TW" altLang="en-US"/>
          </a:p>
        </p:txBody>
      </p:sp>
    </p:spTree>
    <p:extLst>
      <p:ext uri="{BB962C8B-B14F-4D97-AF65-F5344CB8AC3E}">
        <p14:creationId xmlns:p14="http://schemas.microsoft.com/office/powerpoint/2010/main" val="422797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DIO Message Structure</a:t>
            </a:r>
            <a:endParaRPr lang="zh-TW" altLang="en-US" dirty="0"/>
          </a:p>
        </p:txBody>
      </p:sp>
      <p:sp>
        <p:nvSpPr>
          <p:cNvPr id="3" name="內容版面配置區 2"/>
          <p:cNvSpPr>
            <a:spLocks noGrp="1"/>
          </p:cNvSpPr>
          <p:nvPr>
            <p:ph idx="1"/>
          </p:nvPr>
        </p:nvSpPr>
        <p:spPr/>
        <p:txBody>
          <a:bodyPr/>
          <a:lstStyle/>
          <a:p>
            <a:r>
              <a:rPr lang="en-US" altLang="zh-TW" dirty="0"/>
              <a:t>DIO message is the main source</a:t>
            </a:r>
            <a:r>
              <a:rPr lang="zh-TW" altLang="en-US" dirty="0"/>
              <a:t> </a:t>
            </a:r>
            <a:r>
              <a:rPr lang="en-US" altLang="zh-TW" dirty="0"/>
              <a:t>of information which is needed during topology construction.</a:t>
            </a:r>
          </a:p>
          <a:p>
            <a:endParaRPr lang="zh-TW" altLang="en-US" dirty="0"/>
          </a:p>
        </p:txBody>
      </p:sp>
      <p:sp>
        <p:nvSpPr>
          <p:cNvPr id="4" name="投影片編號版面配置區 3"/>
          <p:cNvSpPr>
            <a:spLocks noGrp="1"/>
          </p:cNvSpPr>
          <p:nvPr>
            <p:ph type="sldNum" sz="quarter" idx="12"/>
          </p:nvPr>
        </p:nvSpPr>
        <p:spPr/>
        <p:txBody>
          <a:bodyPr/>
          <a:lstStyle/>
          <a:p>
            <a:fld id="{73FF2ECF-92C5-4B30-8C79-754BA6B78795}" type="slidenum">
              <a:rPr lang="zh-TW" altLang="en-US" smtClean="0"/>
              <a:t>9</a:t>
            </a:fld>
            <a:endParaRPr lang="zh-TW" altLang="en-US"/>
          </a:p>
        </p:txBody>
      </p:sp>
      <p:pic>
        <p:nvPicPr>
          <p:cNvPr id="1026" name="Picture 2" descr="https://i.gyazo.com/a7335b577c00a23e79562a3c99b1539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31423"/>
            <a:ext cx="5562600" cy="399005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gyazo.com/2fc8876e4f09922c585ce7ce16f1229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4675" y="4672012"/>
            <a:ext cx="3371850" cy="1504951"/>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8979693" y="4741530"/>
            <a:ext cx="2633663" cy="369332"/>
          </a:xfrm>
          <a:prstGeom prst="rect">
            <a:avLst/>
          </a:prstGeom>
          <a:noFill/>
        </p:spPr>
        <p:txBody>
          <a:bodyPr wrap="square" rtlCol="0">
            <a:spAutoFit/>
          </a:bodyPr>
          <a:lstStyle/>
          <a:p>
            <a:r>
              <a:rPr lang="en-US" altLang="zh-TW" dirty="0">
                <a:solidFill>
                  <a:srgbClr val="0070C0"/>
                </a:solidFill>
              </a:rPr>
              <a:t>DIO Option</a:t>
            </a:r>
            <a:endParaRPr lang="zh-TW" altLang="en-US" dirty="0">
              <a:solidFill>
                <a:srgbClr val="0070C0"/>
              </a:solidFill>
            </a:endParaRPr>
          </a:p>
        </p:txBody>
      </p:sp>
    </p:spTree>
    <p:extLst>
      <p:ext uri="{BB962C8B-B14F-4D97-AF65-F5344CB8AC3E}">
        <p14:creationId xmlns:p14="http://schemas.microsoft.com/office/powerpoint/2010/main" val="38525696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1436</Words>
  <Application>Microsoft Office PowerPoint</Application>
  <PresentationFormat>Widescreen</PresentationFormat>
  <Paragraphs>215</Paragraphs>
  <Slides>27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新細明體</vt:lpstr>
      <vt:lpstr>Arial</vt:lpstr>
      <vt:lpstr>Calibri</vt:lpstr>
      <vt:lpstr>Calibri Light</vt:lpstr>
      <vt:lpstr>Cambria Math</vt:lpstr>
      <vt:lpstr>Wingdings</vt:lpstr>
      <vt:lpstr>Office 佈景主題</vt:lpstr>
      <vt:lpstr>RPL:IPv6 Routing Protocol for Low Power and Lossy Networks</vt:lpstr>
      <vt:lpstr>Outline</vt:lpstr>
      <vt:lpstr>INTRODUCTION</vt:lpstr>
      <vt:lpstr>INTRODUCTION(Cont.)</vt:lpstr>
      <vt:lpstr>TERMINOLOGY</vt:lpstr>
      <vt:lpstr>TERMINOLOGY(Cont.)</vt:lpstr>
      <vt:lpstr>RPL DESIGN OVERVIEW</vt:lpstr>
      <vt:lpstr>UPWARD ROUTING</vt:lpstr>
      <vt:lpstr>DIO Message Structure</vt:lpstr>
      <vt:lpstr>DODAG Configuration Option</vt:lpstr>
      <vt:lpstr>Construction Topologies</vt:lpstr>
      <vt:lpstr>Construction Topologies(Cont.)</vt:lpstr>
      <vt:lpstr>Construction Topologies(Cont.)</vt:lpstr>
      <vt:lpstr>ROUTING LOOPS</vt:lpstr>
      <vt:lpstr>Avoidance Mechanisms</vt:lpstr>
      <vt:lpstr>Detection Mechanisms</vt:lpstr>
      <vt:lpstr>DOWNWARD ROUTING</vt:lpstr>
      <vt:lpstr>DAO Message Structure</vt:lpstr>
      <vt:lpstr>Non-Storing Mode</vt:lpstr>
      <vt:lpstr>Non-Storing Mode(Cont.)</vt:lpstr>
      <vt:lpstr>Storing Mode</vt:lpstr>
      <vt:lpstr>Storing Mode(Cont.)</vt:lpstr>
      <vt:lpstr>CONCLUSION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chungyi chao</dc:creator>
  <cp:lastModifiedBy>Tarun Bharani</cp:lastModifiedBy>
  <cp:revision>307</cp:revision>
  <dcterms:created xsi:type="dcterms:W3CDTF">2015-10-06T13:02:31Z</dcterms:created>
  <dcterms:modified xsi:type="dcterms:W3CDTF">2018-06-21T12:26:46Z</dcterms:modified>
</cp:coreProperties>
</file>