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5" r:id="rId20"/>
    <p:sldId id="276" r:id="rId21"/>
    <p:sldId id="277" r:id="rId22"/>
    <p:sldId id="278" r:id="rId23"/>
    <p:sldId id="279" r:id="rId24"/>
    <p:sldId id="280" r:id="rId25"/>
    <p:sldId id="281" r:id="rId26"/>
    <p:sldId id="282" r:id="rId27"/>
    <p:sldId id="283" r:id="rId28"/>
    <p:sldId id="284"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443B-4152-719B-26CD-534677A94B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9E29C7-3289-D1D9-D3AA-4F302A6CE4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551640-DB03-CB14-2F6B-9D950DF8B8E5}"/>
              </a:ext>
            </a:extLst>
          </p:cNvPr>
          <p:cNvSpPr>
            <a:spLocks noGrp="1"/>
          </p:cNvSpPr>
          <p:nvPr>
            <p:ph type="dt" sz="half" idx="10"/>
          </p:nvPr>
        </p:nvSpPr>
        <p:spPr/>
        <p:txBody>
          <a:bodyPr/>
          <a:lstStyle/>
          <a:p>
            <a:fld id="{FEE8F9F8-1A93-4725-8334-9AAFF82D7D0A}" type="datetimeFigureOut">
              <a:rPr lang="en-IN" smtClean="0"/>
              <a:t>15-12-2022</a:t>
            </a:fld>
            <a:endParaRPr lang="en-IN"/>
          </a:p>
        </p:txBody>
      </p:sp>
      <p:sp>
        <p:nvSpPr>
          <p:cNvPr id="5" name="Footer Placeholder 4">
            <a:extLst>
              <a:ext uri="{FF2B5EF4-FFF2-40B4-BE49-F238E27FC236}">
                <a16:creationId xmlns:a16="http://schemas.microsoft.com/office/drawing/2014/main" id="{14F61399-CD4A-B185-D229-7981D95014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93C2BA-FC85-F492-8D24-649D6330532E}"/>
              </a:ext>
            </a:extLst>
          </p:cNvPr>
          <p:cNvSpPr>
            <a:spLocks noGrp="1"/>
          </p:cNvSpPr>
          <p:nvPr>
            <p:ph type="sldNum" sz="quarter" idx="12"/>
          </p:nvPr>
        </p:nvSpPr>
        <p:spPr/>
        <p:txBody>
          <a:bodyPr/>
          <a:lstStyle/>
          <a:p>
            <a:fld id="{BA67D95D-E250-421D-9669-A302E3E4189B}" type="slidenum">
              <a:rPr lang="en-IN" smtClean="0"/>
              <a:t>‹#›</a:t>
            </a:fld>
            <a:endParaRPr lang="en-IN"/>
          </a:p>
        </p:txBody>
      </p:sp>
    </p:spTree>
    <p:extLst>
      <p:ext uri="{BB962C8B-B14F-4D97-AF65-F5344CB8AC3E}">
        <p14:creationId xmlns:p14="http://schemas.microsoft.com/office/powerpoint/2010/main" val="387195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84AB1-9531-65B7-A698-BE1D368AD6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6599DA-9434-02AB-F82B-6AD0AE495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60E784-66E9-B174-A3D8-3A2305E95416}"/>
              </a:ext>
            </a:extLst>
          </p:cNvPr>
          <p:cNvSpPr>
            <a:spLocks noGrp="1"/>
          </p:cNvSpPr>
          <p:nvPr>
            <p:ph type="dt" sz="half" idx="10"/>
          </p:nvPr>
        </p:nvSpPr>
        <p:spPr/>
        <p:txBody>
          <a:bodyPr/>
          <a:lstStyle/>
          <a:p>
            <a:fld id="{FEE8F9F8-1A93-4725-8334-9AAFF82D7D0A}" type="datetimeFigureOut">
              <a:rPr lang="en-IN" smtClean="0"/>
              <a:t>15-12-2022</a:t>
            </a:fld>
            <a:endParaRPr lang="en-IN"/>
          </a:p>
        </p:txBody>
      </p:sp>
      <p:sp>
        <p:nvSpPr>
          <p:cNvPr id="5" name="Footer Placeholder 4">
            <a:extLst>
              <a:ext uri="{FF2B5EF4-FFF2-40B4-BE49-F238E27FC236}">
                <a16:creationId xmlns:a16="http://schemas.microsoft.com/office/drawing/2014/main" id="{0AF8E9A0-2CF7-24B3-3F70-67BEBD634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35CD14-9582-8A8D-B584-8729727C72C6}"/>
              </a:ext>
            </a:extLst>
          </p:cNvPr>
          <p:cNvSpPr>
            <a:spLocks noGrp="1"/>
          </p:cNvSpPr>
          <p:nvPr>
            <p:ph type="sldNum" sz="quarter" idx="12"/>
          </p:nvPr>
        </p:nvSpPr>
        <p:spPr/>
        <p:txBody>
          <a:bodyPr/>
          <a:lstStyle/>
          <a:p>
            <a:fld id="{BA67D95D-E250-421D-9669-A302E3E4189B}" type="slidenum">
              <a:rPr lang="en-IN" smtClean="0"/>
              <a:t>‹#›</a:t>
            </a:fld>
            <a:endParaRPr lang="en-IN"/>
          </a:p>
        </p:txBody>
      </p:sp>
    </p:spTree>
    <p:extLst>
      <p:ext uri="{BB962C8B-B14F-4D97-AF65-F5344CB8AC3E}">
        <p14:creationId xmlns:p14="http://schemas.microsoft.com/office/powerpoint/2010/main" val="1231204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F76859-789F-FF0E-58F3-BECAE8B405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7DB9C2-A838-AC3D-CC36-5E94871438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075A68-77A0-91FD-716E-9C2DE81A81CC}"/>
              </a:ext>
            </a:extLst>
          </p:cNvPr>
          <p:cNvSpPr>
            <a:spLocks noGrp="1"/>
          </p:cNvSpPr>
          <p:nvPr>
            <p:ph type="dt" sz="half" idx="10"/>
          </p:nvPr>
        </p:nvSpPr>
        <p:spPr/>
        <p:txBody>
          <a:bodyPr/>
          <a:lstStyle/>
          <a:p>
            <a:fld id="{FEE8F9F8-1A93-4725-8334-9AAFF82D7D0A}" type="datetimeFigureOut">
              <a:rPr lang="en-IN" smtClean="0"/>
              <a:t>15-12-2022</a:t>
            </a:fld>
            <a:endParaRPr lang="en-IN"/>
          </a:p>
        </p:txBody>
      </p:sp>
      <p:sp>
        <p:nvSpPr>
          <p:cNvPr id="5" name="Footer Placeholder 4">
            <a:extLst>
              <a:ext uri="{FF2B5EF4-FFF2-40B4-BE49-F238E27FC236}">
                <a16:creationId xmlns:a16="http://schemas.microsoft.com/office/drawing/2014/main" id="{C1E7C93E-A3B4-CCF8-78AB-2993ED7CC4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BA846-D226-1AFF-27B6-3F9F677D15A3}"/>
              </a:ext>
            </a:extLst>
          </p:cNvPr>
          <p:cNvSpPr>
            <a:spLocks noGrp="1"/>
          </p:cNvSpPr>
          <p:nvPr>
            <p:ph type="sldNum" sz="quarter" idx="12"/>
          </p:nvPr>
        </p:nvSpPr>
        <p:spPr/>
        <p:txBody>
          <a:bodyPr/>
          <a:lstStyle/>
          <a:p>
            <a:fld id="{BA67D95D-E250-421D-9669-A302E3E4189B}" type="slidenum">
              <a:rPr lang="en-IN" smtClean="0"/>
              <a:t>‹#›</a:t>
            </a:fld>
            <a:endParaRPr lang="en-IN"/>
          </a:p>
        </p:txBody>
      </p:sp>
    </p:spTree>
    <p:extLst>
      <p:ext uri="{BB962C8B-B14F-4D97-AF65-F5344CB8AC3E}">
        <p14:creationId xmlns:p14="http://schemas.microsoft.com/office/powerpoint/2010/main" val="151837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D73A-EDAC-9821-414B-A52B27C0BA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9839BC-650B-AD51-7182-E0E3F060F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87F21D-EE0C-CC40-B3BF-63CC59481563}"/>
              </a:ext>
            </a:extLst>
          </p:cNvPr>
          <p:cNvSpPr>
            <a:spLocks noGrp="1"/>
          </p:cNvSpPr>
          <p:nvPr>
            <p:ph type="dt" sz="half" idx="10"/>
          </p:nvPr>
        </p:nvSpPr>
        <p:spPr/>
        <p:txBody>
          <a:bodyPr/>
          <a:lstStyle/>
          <a:p>
            <a:fld id="{FEE8F9F8-1A93-4725-8334-9AAFF82D7D0A}" type="datetimeFigureOut">
              <a:rPr lang="en-IN" smtClean="0"/>
              <a:t>15-12-2022</a:t>
            </a:fld>
            <a:endParaRPr lang="en-IN"/>
          </a:p>
        </p:txBody>
      </p:sp>
      <p:sp>
        <p:nvSpPr>
          <p:cNvPr id="5" name="Footer Placeholder 4">
            <a:extLst>
              <a:ext uri="{FF2B5EF4-FFF2-40B4-BE49-F238E27FC236}">
                <a16:creationId xmlns:a16="http://schemas.microsoft.com/office/drawing/2014/main" id="{D9E9FF77-FD1B-2019-8CA6-0525FAF82F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42207C-DBD0-7F67-512A-53BECB9F43FC}"/>
              </a:ext>
            </a:extLst>
          </p:cNvPr>
          <p:cNvSpPr>
            <a:spLocks noGrp="1"/>
          </p:cNvSpPr>
          <p:nvPr>
            <p:ph type="sldNum" sz="quarter" idx="12"/>
          </p:nvPr>
        </p:nvSpPr>
        <p:spPr/>
        <p:txBody>
          <a:bodyPr/>
          <a:lstStyle/>
          <a:p>
            <a:fld id="{BA67D95D-E250-421D-9669-A302E3E4189B}" type="slidenum">
              <a:rPr lang="en-IN" smtClean="0"/>
              <a:t>‹#›</a:t>
            </a:fld>
            <a:endParaRPr lang="en-IN"/>
          </a:p>
        </p:txBody>
      </p:sp>
    </p:spTree>
    <p:extLst>
      <p:ext uri="{BB962C8B-B14F-4D97-AF65-F5344CB8AC3E}">
        <p14:creationId xmlns:p14="http://schemas.microsoft.com/office/powerpoint/2010/main" val="415338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2828-EBDF-5D20-4748-EAC7DFBAD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845AA2-8EC4-7962-547B-B21CC1134C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A7DA7C-1D30-EDB4-4C0B-F2128720E06A}"/>
              </a:ext>
            </a:extLst>
          </p:cNvPr>
          <p:cNvSpPr>
            <a:spLocks noGrp="1"/>
          </p:cNvSpPr>
          <p:nvPr>
            <p:ph type="dt" sz="half" idx="10"/>
          </p:nvPr>
        </p:nvSpPr>
        <p:spPr/>
        <p:txBody>
          <a:bodyPr/>
          <a:lstStyle/>
          <a:p>
            <a:fld id="{FEE8F9F8-1A93-4725-8334-9AAFF82D7D0A}" type="datetimeFigureOut">
              <a:rPr lang="en-IN" smtClean="0"/>
              <a:t>15-12-2022</a:t>
            </a:fld>
            <a:endParaRPr lang="en-IN"/>
          </a:p>
        </p:txBody>
      </p:sp>
      <p:sp>
        <p:nvSpPr>
          <p:cNvPr id="5" name="Footer Placeholder 4">
            <a:extLst>
              <a:ext uri="{FF2B5EF4-FFF2-40B4-BE49-F238E27FC236}">
                <a16:creationId xmlns:a16="http://schemas.microsoft.com/office/drawing/2014/main" id="{870466C9-2DCB-4726-DF34-B5257AA2B5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7D5F4-A12C-A66A-1A06-F0EFEAA75234}"/>
              </a:ext>
            </a:extLst>
          </p:cNvPr>
          <p:cNvSpPr>
            <a:spLocks noGrp="1"/>
          </p:cNvSpPr>
          <p:nvPr>
            <p:ph type="sldNum" sz="quarter" idx="12"/>
          </p:nvPr>
        </p:nvSpPr>
        <p:spPr/>
        <p:txBody>
          <a:bodyPr/>
          <a:lstStyle/>
          <a:p>
            <a:fld id="{BA67D95D-E250-421D-9669-A302E3E4189B}" type="slidenum">
              <a:rPr lang="en-IN" smtClean="0"/>
              <a:t>‹#›</a:t>
            </a:fld>
            <a:endParaRPr lang="en-IN"/>
          </a:p>
        </p:txBody>
      </p:sp>
    </p:spTree>
    <p:extLst>
      <p:ext uri="{BB962C8B-B14F-4D97-AF65-F5344CB8AC3E}">
        <p14:creationId xmlns:p14="http://schemas.microsoft.com/office/powerpoint/2010/main" val="151327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444F-F549-8864-A890-88E77A32C5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0158E5-75D8-36C7-3FCB-CF21485D70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021E7A-F1D8-B5AA-A91E-0C22BF9C3D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BEE7AE-F825-5D89-606F-0A2696AD7F30}"/>
              </a:ext>
            </a:extLst>
          </p:cNvPr>
          <p:cNvSpPr>
            <a:spLocks noGrp="1"/>
          </p:cNvSpPr>
          <p:nvPr>
            <p:ph type="dt" sz="half" idx="10"/>
          </p:nvPr>
        </p:nvSpPr>
        <p:spPr/>
        <p:txBody>
          <a:bodyPr/>
          <a:lstStyle/>
          <a:p>
            <a:fld id="{FEE8F9F8-1A93-4725-8334-9AAFF82D7D0A}" type="datetimeFigureOut">
              <a:rPr lang="en-IN" smtClean="0"/>
              <a:t>15-12-2022</a:t>
            </a:fld>
            <a:endParaRPr lang="en-IN"/>
          </a:p>
        </p:txBody>
      </p:sp>
      <p:sp>
        <p:nvSpPr>
          <p:cNvPr id="6" name="Footer Placeholder 5">
            <a:extLst>
              <a:ext uri="{FF2B5EF4-FFF2-40B4-BE49-F238E27FC236}">
                <a16:creationId xmlns:a16="http://schemas.microsoft.com/office/drawing/2014/main" id="{0AABDA4D-CE26-DAB2-C762-D56C7BE863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05B1D0-DE21-D11D-32B3-0AB5CEA47391}"/>
              </a:ext>
            </a:extLst>
          </p:cNvPr>
          <p:cNvSpPr>
            <a:spLocks noGrp="1"/>
          </p:cNvSpPr>
          <p:nvPr>
            <p:ph type="sldNum" sz="quarter" idx="12"/>
          </p:nvPr>
        </p:nvSpPr>
        <p:spPr/>
        <p:txBody>
          <a:bodyPr/>
          <a:lstStyle/>
          <a:p>
            <a:fld id="{BA67D95D-E250-421D-9669-A302E3E4189B}" type="slidenum">
              <a:rPr lang="en-IN" smtClean="0"/>
              <a:t>‹#›</a:t>
            </a:fld>
            <a:endParaRPr lang="en-IN"/>
          </a:p>
        </p:txBody>
      </p:sp>
    </p:spTree>
    <p:extLst>
      <p:ext uri="{BB962C8B-B14F-4D97-AF65-F5344CB8AC3E}">
        <p14:creationId xmlns:p14="http://schemas.microsoft.com/office/powerpoint/2010/main" val="1005612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F1CF-1BF1-13B2-9513-8EA178BA3A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282725-4D28-6E53-EF99-FC0F547FF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3E20CA-CA3B-6AF5-A730-2530A2E258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C8AA82-8E66-5674-19ED-537CBFBC1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F0111C-A150-3C68-C0C3-8095C6778D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F7B8DE-E4E3-C4D3-5F08-94638975C9A5}"/>
              </a:ext>
            </a:extLst>
          </p:cNvPr>
          <p:cNvSpPr>
            <a:spLocks noGrp="1"/>
          </p:cNvSpPr>
          <p:nvPr>
            <p:ph type="dt" sz="half" idx="10"/>
          </p:nvPr>
        </p:nvSpPr>
        <p:spPr/>
        <p:txBody>
          <a:bodyPr/>
          <a:lstStyle/>
          <a:p>
            <a:fld id="{FEE8F9F8-1A93-4725-8334-9AAFF82D7D0A}" type="datetimeFigureOut">
              <a:rPr lang="en-IN" smtClean="0"/>
              <a:t>15-12-2022</a:t>
            </a:fld>
            <a:endParaRPr lang="en-IN"/>
          </a:p>
        </p:txBody>
      </p:sp>
      <p:sp>
        <p:nvSpPr>
          <p:cNvPr id="8" name="Footer Placeholder 7">
            <a:extLst>
              <a:ext uri="{FF2B5EF4-FFF2-40B4-BE49-F238E27FC236}">
                <a16:creationId xmlns:a16="http://schemas.microsoft.com/office/drawing/2014/main" id="{6848344D-9D5B-C639-DBA6-2B2DFDCB4C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ADBE8B-57DB-7074-40C4-8F2292AFE54C}"/>
              </a:ext>
            </a:extLst>
          </p:cNvPr>
          <p:cNvSpPr>
            <a:spLocks noGrp="1"/>
          </p:cNvSpPr>
          <p:nvPr>
            <p:ph type="sldNum" sz="quarter" idx="12"/>
          </p:nvPr>
        </p:nvSpPr>
        <p:spPr/>
        <p:txBody>
          <a:bodyPr/>
          <a:lstStyle/>
          <a:p>
            <a:fld id="{BA67D95D-E250-421D-9669-A302E3E4189B}" type="slidenum">
              <a:rPr lang="en-IN" smtClean="0"/>
              <a:t>‹#›</a:t>
            </a:fld>
            <a:endParaRPr lang="en-IN"/>
          </a:p>
        </p:txBody>
      </p:sp>
    </p:spTree>
    <p:extLst>
      <p:ext uri="{BB962C8B-B14F-4D97-AF65-F5344CB8AC3E}">
        <p14:creationId xmlns:p14="http://schemas.microsoft.com/office/powerpoint/2010/main" val="254575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A675-D331-9567-0C47-477C723904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BC3372-43C4-6DA3-5908-BC1A155F027F}"/>
              </a:ext>
            </a:extLst>
          </p:cNvPr>
          <p:cNvSpPr>
            <a:spLocks noGrp="1"/>
          </p:cNvSpPr>
          <p:nvPr>
            <p:ph type="dt" sz="half" idx="10"/>
          </p:nvPr>
        </p:nvSpPr>
        <p:spPr/>
        <p:txBody>
          <a:bodyPr/>
          <a:lstStyle/>
          <a:p>
            <a:fld id="{FEE8F9F8-1A93-4725-8334-9AAFF82D7D0A}" type="datetimeFigureOut">
              <a:rPr lang="en-IN" smtClean="0"/>
              <a:t>15-12-2022</a:t>
            </a:fld>
            <a:endParaRPr lang="en-IN"/>
          </a:p>
        </p:txBody>
      </p:sp>
      <p:sp>
        <p:nvSpPr>
          <p:cNvPr id="4" name="Footer Placeholder 3">
            <a:extLst>
              <a:ext uri="{FF2B5EF4-FFF2-40B4-BE49-F238E27FC236}">
                <a16:creationId xmlns:a16="http://schemas.microsoft.com/office/drawing/2014/main" id="{90FEF92B-C3DA-D0A0-714E-61D236BDF8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8A562E-96BC-D98D-221C-E39A619D71D2}"/>
              </a:ext>
            </a:extLst>
          </p:cNvPr>
          <p:cNvSpPr>
            <a:spLocks noGrp="1"/>
          </p:cNvSpPr>
          <p:nvPr>
            <p:ph type="sldNum" sz="quarter" idx="12"/>
          </p:nvPr>
        </p:nvSpPr>
        <p:spPr/>
        <p:txBody>
          <a:bodyPr/>
          <a:lstStyle/>
          <a:p>
            <a:fld id="{BA67D95D-E250-421D-9669-A302E3E4189B}" type="slidenum">
              <a:rPr lang="en-IN" smtClean="0"/>
              <a:t>‹#›</a:t>
            </a:fld>
            <a:endParaRPr lang="en-IN"/>
          </a:p>
        </p:txBody>
      </p:sp>
    </p:spTree>
    <p:extLst>
      <p:ext uri="{BB962C8B-B14F-4D97-AF65-F5344CB8AC3E}">
        <p14:creationId xmlns:p14="http://schemas.microsoft.com/office/powerpoint/2010/main" val="1807560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C4E029-BCA1-7CD3-E243-329F3DFA665C}"/>
              </a:ext>
            </a:extLst>
          </p:cNvPr>
          <p:cNvSpPr>
            <a:spLocks noGrp="1"/>
          </p:cNvSpPr>
          <p:nvPr>
            <p:ph type="dt" sz="half" idx="10"/>
          </p:nvPr>
        </p:nvSpPr>
        <p:spPr/>
        <p:txBody>
          <a:bodyPr/>
          <a:lstStyle/>
          <a:p>
            <a:fld id="{FEE8F9F8-1A93-4725-8334-9AAFF82D7D0A}" type="datetimeFigureOut">
              <a:rPr lang="en-IN" smtClean="0"/>
              <a:t>15-12-2022</a:t>
            </a:fld>
            <a:endParaRPr lang="en-IN"/>
          </a:p>
        </p:txBody>
      </p:sp>
      <p:sp>
        <p:nvSpPr>
          <p:cNvPr id="3" name="Footer Placeholder 2">
            <a:extLst>
              <a:ext uri="{FF2B5EF4-FFF2-40B4-BE49-F238E27FC236}">
                <a16:creationId xmlns:a16="http://schemas.microsoft.com/office/drawing/2014/main" id="{D4D79FDB-BA87-D0E1-E435-FF07FA66B7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5F6D92-DA80-5206-9B0C-44C9ED5908E4}"/>
              </a:ext>
            </a:extLst>
          </p:cNvPr>
          <p:cNvSpPr>
            <a:spLocks noGrp="1"/>
          </p:cNvSpPr>
          <p:nvPr>
            <p:ph type="sldNum" sz="quarter" idx="12"/>
          </p:nvPr>
        </p:nvSpPr>
        <p:spPr/>
        <p:txBody>
          <a:bodyPr/>
          <a:lstStyle/>
          <a:p>
            <a:fld id="{BA67D95D-E250-421D-9669-A302E3E4189B}" type="slidenum">
              <a:rPr lang="en-IN" smtClean="0"/>
              <a:t>‹#›</a:t>
            </a:fld>
            <a:endParaRPr lang="en-IN"/>
          </a:p>
        </p:txBody>
      </p:sp>
    </p:spTree>
    <p:extLst>
      <p:ext uri="{BB962C8B-B14F-4D97-AF65-F5344CB8AC3E}">
        <p14:creationId xmlns:p14="http://schemas.microsoft.com/office/powerpoint/2010/main" val="236291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DF05-7C5B-E2C1-0CCF-EAD833A4F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C4AB36-CAD1-6C8C-AAA7-ACDAA8260C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746B65-0AED-1ABA-7556-32F6EDD66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36930-8F5A-3B7D-F09B-A644EE5C0086}"/>
              </a:ext>
            </a:extLst>
          </p:cNvPr>
          <p:cNvSpPr>
            <a:spLocks noGrp="1"/>
          </p:cNvSpPr>
          <p:nvPr>
            <p:ph type="dt" sz="half" idx="10"/>
          </p:nvPr>
        </p:nvSpPr>
        <p:spPr/>
        <p:txBody>
          <a:bodyPr/>
          <a:lstStyle/>
          <a:p>
            <a:fld id="{FEE8F9F8-1A93-4725-8334-9AAFF82D7D0A}" type="datetimeFigureOut">
              <a:rPr lang="en-IN" smtClean="0"/>
              <a:t>15-12-2022</a:t>
            </a:fld>
            <a:endParaRPr lang="en-IN"/>
          </a:p>
        </p:txBody>
      </p:sp>
      <p:sp>
        <p:nvSpPr>
          <p:cNvPr id="6" name="Footer Placeholder 5">
            <a:extLst>
              <a:ext uri="{FF2B5EF4-FFF2-40B4-BE49-F238E27FC236}">
                <a16:creationId xmlns:a16="http://schemas.microsoft.com/office/drawing/2014/main" id="{9E9B713B-316A-602F-1D27-4F929C9892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69419C-C574-6B68-EB92-AB3A0050ED13}"/>
              </a:ext>
            </a:extLst>
          </p:cNvPr>
          <p:cNvSpPr>
            <a:spLocks noGrp="1"/>
          </p:cNvSpPr>
          <p:nvPr>
            <p:ph type="sldNum" sz="quarter" idx="12"/>
          </p:nvPr>
        </p:nvSpPr>
        <p:spPr/>
        <p:txBody>
          <a:bodyPr/>
          <a:lstStyle/>
          <a:p>
            <a:fld id="{BA67D95D-E250-421D-9669-A302E3E4189B}" type="slidenum">
              <a:rPr lang="en-IN" smtClean="0"/>
              <a:t>‹#›</a:t>
            </a:fld>
            <a:endParaRPr lang="en-IN"/>
          </a:p>
        </p:txBody>
      </p:sp>
    </p:spTree>
    <p:extLst>
      <p:ext uri="{BB962C8B-B14F-4D97-AF65-F5344CB8AC3E}">
        <p14:creationId xmlns:p14="http://schemas.microsoft.com/office/powerpoint/2010/main" val="208724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A9A3-1485-6B20-2F25-EE08BB81F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A37F98-BBA6-49AD-1AB0-C0F867CC0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4E10F9-C1A5-84D8-0882-52337D0CD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416263-07A5-66FA-823E-399EC2A50741}"/>
              </a:ext>
            </a:extLst>
          </p:cNvPr>
          <p:cNvSpPr>
            <a:spLocks noGrp="1"/>
          </p:cNvSpPr>
          <p:nvPr>
            <p:ph type="dt" sz="half" idx="10"/>
          </p:nvPr>
        </p:nvSpPr>
        <p:spPr/>
        <p:txBody>
          <a:bodyPr/>
          <a:lstStyle/>
          <a:p>
            <a:fld id="{FEE8F9F8-1A93-4725-8334-9AAFF82D7D0A}" type="datetimeFigureOut">
              <a:rPr lang="en-IN" smtClean="0"/>
              <a:t>15-12-2022</a:t>
            </a:fld>
            <a:endParaRPr lang="en-IN"/>
          </a:p>
        </p:txBody>
      </p:sp>
      <p:sp>
        <p:nvSpPr>
          <p:cNvPr id="6" name="Footer Placeholder 5">
            <a:extLst>
              <a:ext uri="{FF2B5EF4-FFF2-40B4-BE49-F238E27FC236}">
                <a16:creationId xmlns:a16="http://schemas.microsoft.com/office/drawing/2014/main" id="{2A55AD49-DBCA-E166-1BDB-D2601FB8EA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9E29A0-8BBA-DE32-C0DA-F43DDEAA595B}"/>
              </a:ext>
            </a:extLst>
          </p:cNvPr>
          <p:cNvSpPr>
            <a:spLocks noGrp="1"/>
          </p:cNvSpPr>
          <p:nvPr>
            <p:ph type="sldNum" sz="quarter" idx="12"/>
          </p:nvPr>
        </p:nvSpPr>
        <p:spPr/>
        <p:txBody>
          <a:bodyPr/>
          <a:lstStyle/>
          <a:p>
            <a:fld id="{BA67D95D-E250-421D-9669-A302E3E4189B}" type="slidenum">
              <a:rPr lang="en-IN" smtClean="0"/>
              <a:t>‹#›</a:t>
            </a:fld>
            <a:endParaRPr lang="en-IN"/>
          </a:p>
        </p:txBody>
      </p:sp>
    </p:spTree>
    <p:extLst>
      <p:ext uri="{BB962C8B-B14F-4D97-AF65-F5344CB8AC3E}">
        <p14:creationId xmlns:p14="http://schemas.microsoft.com/office/powerpoint/2010/main" val="1023618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409E56-F553-3C8A-C0A0-A067ADB2E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846DD0-7BE7-6A1A-EFD3-2D7B1DD541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B6DD3B-7FDA-3D63-F458-4B127F565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8F9F8-1A93-4725-8334-9AAFF82D7D0A}" type="datetimeFigureOut">
              <a:rPr lang="en-IN" smtClean="0"/>
              <a:t>15-12-2022</a:t>
            </a:fld>
            <a:endParaRPr lang="en-IN"/>
          </a:p>
        </p:txBody>
      </p:sp>
      <p:sp>
        <p:nvSpPr>
          <p:cNvPr id="5" name="Footer Placeholder 4">
            <a:extLst>
              <a:ext uri="{FF2B5EF4-FFF2-40B4-BE49-F238E27FC236}">
                <a16:creationId xmlns:a16="http://schemas.microsoft.com/office/drawing/2014/main" id="{1DB526EB-9E0D-DE72-AF38-555A651B4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255A3F-92C6-EC2A-B6F1-10EA24B09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7D95D-E250-421D-9669-A302E3E4189B}" type="slidenum">
              <a:rPr lang="en-IN" smtClean="0"/>
              <a:t>‹#›</a:t>
            </a:fld>
            <a:endParaRPr lang="en-IN"/>
          </a:p>
        </p:txBody>
      </p:sp>
    </p:spTree>
    <p:extLst>
      <p:ext uri="{BB962C8B-B14F-4D97-AF65-F5344CB8AC3E}">
        <p14:creationId xmlns:p14="http://schemas.microsoft.com/office/powerpoint/2010/main" val="407023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3132-B094-DB75-909E-3A72904054C7}"/>
              </a:ext>
            </a:extLst>
          </p:cNvPr>
          <p:cNvSpPr>
            <a:spLocks noGrp="1"/>
          </p:cNvSpPr>
          <p:nvPr>
            <p:ph type="ctrTitle"/>
          </p:nvPr>
        </p:nvSpPr>
        <p:spPr/>
        <p:txBody>
          <a:bodyPr/>
          <a:lstStyle/>
          <a:p>
            <a:r>
              <a:rPr lang="en-IN" dirty="0"/>
              <a:t>NETWORK OVERVIEW</a:t>
            </a:r>
          </a:p>
        </p:txBody>
      </p:sp>
      <p:sp>
        <p:nvSpPr>
          <p:cNvPr id="3" name="Subtitle 2">
            <a:extLst>
              <a:ext uri="{FF2B5EF4-FFF2-40B4-BE49-F238E27FC236}">
                <a16:creationId xmlns:a16="http://schemas.microsoft.com/office/drawing/2014/main" id="{6FB2B6F8-D268-CED0-8550-1E2E5177D754}"/>
              </a:ext>
            </a:extLst>
          </p:cNvPr>
          <p:cNvSpPr>
            <a:spLocks noGrp="1"/>
          </p:cNvSpPr>
          <p:nvPr>
            <p:ph type="subTitle" idx="1"/>
          </p:nvPr>
        </p:nvSpPr>
        <p:spPr/>
        <p:txBody>
          <a:bodyPr/>
          <a:lstStyle/>
          <a:p>
            <a:r>
              <a:rPr lang="en-IN" dirty="0"/>
              <a:t>SESSION - 1</a:t>
            </a:r>
          </a:p>
        </p:txBody>
      </p:sp>
    </p:spTree>
    <p:extLst>
      <p:ext uri="{BB962C8B-B14F-4D97-AF65-F5344CB8AC3E}">
        <p14:creationId xmlns:p14="http://schemas.microsoft.com/office/powerpoint/2010/main" val="602980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F255-4164-A60C-F31C-0BF5FAB378E0}"/>
              </a:ext>
            </a:extLst>
          </p:cNvPr>
          <p:cNvSpPr>
            <a:spLocks noGrp="1"/>
          </p:cNvSpPr>
          <p:nvPr>
            <p:ph type="title"/>
          </p:nvPr>
        </p:nvSpPr>
        <p:spPr>
          <a:xfrm>
            <a:off x="838200" y="365125"/>
            <a:ext cx="10515600" cy="790815"/>
          </a:xfrm>
        </p:spPr>
        <p:txBody>
          <a:bodyPr>
            <a:normAutofit fontScale="90000"/>
          </a:bodyPr>
          <a:lstStyle/>
          <a:p>
            <a:r>
              <a:rPr lang="en-IN" sz="2800" b="1" dirty="0"/>
              <a:t>A network transports traffic between hosts</a:t>
            </a:r>
            <a:br>
              <a:rPr lang="en-IN" sz="2800" b="1" dirty="0"/>
            </a:br>
            <a:endParaRPr lang="en-IN" sz="2800" dirty="0"/>
          </a:p>
        </p:txBody>
      </p:sp>
      <p:sp>
        <p:nvSpPr>
          <p:cNvPr id="3" name="TextBox 2">
            <a:extLst>
              <a:ext uri="{FF2B5EF4-FFF2-40B4-BE49-F238E27FC236}">
                <a16:creationId xmlns:a16="http://schemas.microsoft.com/office/drawing/2014/main" id="{5084F55A-49F7-66A5-928A-EB389451278C}"/>
              </a:ext>
            </a:extLst>
          </p:cNvPr>
          <p:cNvSpPr txBox="1"/>
          <p:nvPr/>
        </p:nvSpPr>
        <p:spPr>
          <a:xfrm>
            <a:off x="870184" y="965375"/>
            <a:ext cx="8540151" cy="1846659"/>
          </a:xfrm>
          <a:prstGeom prst="rect">
            <a:avLst/>
          </a:prstGeom>
          <a:noFill/>
        </p:spPr>
        <p:txBody>
          <a:bodyPr wrap="square" rtlCol="0">
            <a:spAutoFit/>
          </a:bodyPr>
          <a:lstStyle/>
          <a:p>
            <a:pPr marL="342900" indent="-342900">
              <a:buFont typeface="Arial" panose="020B0604020202020204" pitchFamily="34" charset="0"/>
              <a:buChar char="•"/>
            </a:pPr>
            <a:r>
              <a:rPr lang="en-IN" sz="2400" dirty="0"/>
              <a:t>Logical grouping of hosts which require similar connectivity</a:t>
            </a:r>
          </a:p>
          <a:p>
            <a:pPr marL="342900" indent="-342900">
              <a:buFont typeface="Arial" panose="020B0604020202020204" pitchFamily="34" charset="0"/>
              <a:buChar char="•"/>
            </a:pPr>
            <a:r>
              <a:rPr lang="en-IN" sz="2400" dirty="0"/>
              <a:t>A network can contain some other networks</a:t>
            </a:r>
          </a:p>
          <a:p>
            <a:pPr marL="800100" lvl="1" indent="-342900">
              <a:buFont typeface="Arial" panose="020B0604020202020204" pitchFamily="34" charset="0"/>
              <a:buChar char="•"/>
            </a:pPr>
            <a:r>
              <a:rPr lang="en-IN" sz="2400" dirty="0"/>
              <a:t>Sometimes called </a:t>
            </a:r>
            <a:r>
              <a:rPr lang="en-IN" sz="2400" b="1" dirty="0"/>
              <a:t>Sub-networks</a:t>
            </a:r>
            <a:r>
              <a:rPr lang="en-IN" sz="2400" dirty="0"/>
              <a:t> or </a:t>
            </a:r>
            <a:r>
              <a:rPr lang="en-IN" sz="2400" b="1" dirty="0"/>
              <a:t>subnets</a:t>
            </a:r>
          </a:p>
          <a:p>
            <a:pPr marL="342900" indent="-342900">
              <a:buFont typeface="Arial" panose="020B0604020202020204" pitchFamily="34" charset="0"/>
              <a:buChar char="•"/>
            </a:pPr>
            <a:r>
              <a:rPr lang="en-IN" sz="2400" dirty="0"/>
              <a:t>The </a:t>
            </a:r>
            <a:r>
              <a:rPr lang="en-IN" sz="2400" b="1" dirty="0"/>
              <a:t>network </a:t>
            </a:r>
            <a:r>
              <a:rPr lang="en-IN" sz="2400" dirty="0"/>
              <a:t>connects to other networks</a:t>
            </a:r>
            <a:br>
              <a:rPr lang="en-IN" b="1" dirty="0"/>
            </a:br>
            <a:endParaRPr lang="en-IN" dirty="0"/>
          </a:p>
        </p:txBody>
      </p:sp>
      <p:pic>
        <p:nvPicPr>
          <p:cNvPr id="5" name="Picture 4">
            <a:extLst>
              <a:ext uri="{FF2B5EF4-FFF2-40B4-BE49-F238E27FC236}">
                <a16:creationId xmlns:a16="http://schemas.microsoft.com/office/drawing/2014/main" id="{6BD6151F-9ED0-344B-625B-B8B0583D2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157" y="3684442"/>
            <a:ext cx="5223420" cy="2764160"/>
          </a:xfrm>
          <a:prstGeom prst="rect">
            <a:avLst/>
          </a:prstGeom>
        </p:spPr>
      </p:pic>
      <p:sp>
        <p:nvSpPr>
          <p:cNvPr id="6" name="Rectangle 5">
            <a:extLst>
              <a:ext uri="{FF2B5EF4-FFF2-40B4-BE49-F238E27FC236}">
                <a16:creationId xmlns:a16="http://schemas.microsoft.com/office/drawing/2014/main" id="{9CB138E1-DBCE-CD79-5D13-9F1EAEFB3371}"/>
              </a:ext>
            </a:extLst>
          </p:cNvPr>
          <p:cNvSpPr/>
          <p:nvPr/>
        </p:nvSpPr>
        <p:spPr>
          <a:xfrm>
            <a:off x="7548113" y="1759789"/>
            <a:ext cx="3933645" cy="12428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Home</a:t>
            </a:r>
          </a:p>
          <a:p>
            <a:pPr algn="ctr"/>
            <a:endParaRPr lang="en-IN" dirty="0"/>
          </a:p>
          <a:p>
            <a:pPr algn="ctr"/>
            <a:endParaRPr lang="en-IN" dirty="0"/>
          </a:p>
          <a:p>
            <a:pPr algn="ctr"/>
            <a:endParaRPr lang="en-IN" dirty="0"/>
          </a:p>
        </p:txBody>
      </p:sp>
      <p:sp>
        <p:nvSpPr>
          <p:cNvPr id="7" name="Rectangle 6">
            <a:extLst>
              <a:ext uri="{FF2B5EF4-FFF2-40B4-BE49-F238E27FC236}">
                <a16:creationId xmlns:a16="http://schemas.microsoft.com/office/drawing/2014/main" id="{43D35EB0-2411-8634-B3FD-1A78A256DEE2}"/>
              </a:ext>
            </a:extLst>
          </p:cNvPr>
          <p:cNvSpPr/>
          <p:nvPr/>
        </p:nvSpPr>
        <p:spPr>
          <a:xfrm>
            <a:off x="7548113" y="3152955"/>
            <a:ext cx="3933645" cy="12428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Coffee Shop</a:t>
            </a:r>
          </a:p>
          <a:p>
            <a:pPr algn="ctr"/>
            <a:endParaRPr lang="en-IN" dirty="0"/>
          </a:p>
          <a:p>
            <a:pPr algn="ctr"/>
            <a:endParaRPr lang="en-IN" dirty="0"/>
          </a:p>
          <a:p>
            <a:pPr algn="ctr"/>
            <a:endParaRPr lang="en-IN" dirty="0"/>
          </a:p>
        </p:txBody>
      </p:sp>
      <p:sp>
        <p:nvSpPr>
          <p:cNvPr id="8" name="Rectangle 7">
            <a:extLst>
              <a:ext uri="{FF2B5EF4-FFF2-40B4-BE49-F238E27FC236}">
                <a16:creationId xmlns:a16="http://schemas.microsoft.com/office/drawing/2014/main" id="{541348E0-93C1-0027-CC15-ACD7A5840128}"/>
              </a:ext>
            </a:extLst>
          </p:cNvPr>
          <p:cNvSpPr/>
          <p:nvPr/>
        </p:nvSpPr>
        <p:spPr>
          <a:xfrm>
            <a:off x="7548113" y="4546121"/>
            <a:ext cx="3933645" cy="19024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School</a:t>
            </a:r>
          </a:p>
          <a:p>
            <a:pPr algn="ctr"/>
            <a:endParaRPr lang="en-IN" dirty="0"/>
          </a:p>
          <a:p>
            <a:pPr algn="ctr"/>
            <a:endParaRPr lang="en-IN" dirty="0"/>
          </a:p>
          <a:p>
            <a:pPr algn="ctr"/>
            <a:endParaRPr lang="en-IN" dirty="0"/>
          </a:p>
          <a:p>
            <a:pPr algn="ctr"/>
            <a:endParaRPr lang="en-IN" dirty="0"/>
          </a:p>
          <a:p>
            <a:pPr algn="ctr"/>
            <a:endParaRPr lang="en-IN" dirty="0"/>
          </a:p>
        </p:txBody>
      </p:sp>
      <p:pic>
        <p:nvPicPr>
          <p:cNvPr id="5124" name="Picture 4">
            <a:extLst>
              <a:ext uri="{FF2B5EF4-FFF2-40B4-BE49-F238E27FC236}">
                <a16:creationId xmlns:a16="http://schemas.microsoft.com/office/drawing/2014/main" id="{BC029395-6009-200A-1589-B1DE01CF0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8344" y="2243383"/>
            <a:ext cx="733425" cy="7334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7B0DF113-22C3-A10B-AECC-B5B33A070A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3847" y="2269261"/>
            <a:ext cx="681667" cy="68166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08BFAD83-A4BE-32BA-A254-186C212CE2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4265" y="2243381"/>
            <a:ext cx="733425" cy="73342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64728DF6-1241-ABEA-D81F-BCD6F8F5FB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91620" y="2243381"/>
            <a:ext cx="666208" cy="66620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27994B8C-2A8B-1CEF-9B73-DE31D5DC31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13847" y="3684442"/>
            <a:ext cx="681667" cy="6816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6182A5B-05E4-5C9E-0CF4-0CA599D8E7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34265" y="3702389"/>
            <a:ext cx="666208" cy="6662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C37B2678-E23B-FF0D-7EDE-B406FC4528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8011" y="3635053"/>
            <a:ext cx="733425" cy="7334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F937CD2F-29BD-7F9F-1E55-07221F91A8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4985" y="3658562"/>
            <a:ext cx="733425" cy="73342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F58B44A-0548-8574-6439-8B704A07DA8B}"/>
              </a:ext>
            </a:extLst>
          </p:cNvPr>
          <p:cNvSpPr/>
          <p:nvPr/>
        </p:nvSpPr>
        <p:spPr>
          <a:xfrm>
            <a:off x="7738344" y="5066522"/>
            <a:ext cx="1657170" cy="316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Class Room 1</a:t>
            </a:r>
          </a:p>
        </p:txBody>
      </p:sp>
      <p:sp>
        <p:nvSpPr>
          <p:cNvPr id="15" name="Rectangle 14">
            <a:extLst>
              <a:ext uri="{FF2B5EF4-FFF2-40B4-BE49-F238E27FC236}">
                <a16:creationId xmlns:a16="http://schemas.microsoft.com/office/drawing/2014/main" id="{31619859-5655-18C5-30D9-3AFAD11F9823}"/>
              </a:ext>
            </a:extLst>
          </p:cNvPr>
          <p:cNvSpPr/>
          <p:nvPr/>
        </p:nvSpPr>
        <p:spPr>
          <a:xfrm>
            <a:off x="9738145" y="5527458"/>
            <a:ext cx="1657170" cy="316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Class Room 5</a:t>
            </a:r>
          </a:p>
        </p:txBody>
      </p:sp>
      <p:sp>
        <p:nvSpPr>
          <p:cNvPr id="16" name="Rectangle 15">
            <a:extLst>
              <a:ext uri="{FF2B5EF4-FFF2-40B4-BE49-F238E27FC236}">
                <a16:creationId xmlns:a16="http://schemas.microsoft.com/office/drawing/2014/main" id="{8121E8FB-FE03-0B85-5675-49D3F3F38929}"/>
              </a:ext>
            </a:extLst>
          </p:cNvPr>
          <p:cNvSpPr/>
          <p:nvPr/>
        </p:nvSpPr>
        <p:spPr>
          <a:xfrm>
            <a:off x="9738145" y="5060741"/>
            <a:ext cx="1657170" cy="316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Class Room 4</a:t>
            </a:r>
          </a:p>
        </p:txBody>
      </p:sp>
      <p:sp>
        <p:nvSpPr>
          <p:cNvPr id="17" name="Rectangle 16">
            <a:extLst>
              <a:ext uri="{FF2B5EF4-FFF2-40B4-BE49-F238E27FC236}">
                <a16:creationId xmlns:a16="http://schemas.microsoft.com/office/drawing/2014/main" id="{CD052F61-7E8E-C542-B743-6312F85546A3}"/>
              </a:ext>
            </a:extLst>
          </p:cNvPr>
          <p:cNvSpPr/>
          <p:nvPr/>
        </p:nvSpPr>
        <p:spPr>
          <a:xfrm>
            <a:off x="7764985" y="5988029"/>
            <a:ext cx="1657170" cy="316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Class Room 3</a:t>
            </a:r>
          </a:p>
        </p:txBody>
      </p:sp>
      <p:sp>
        <p:nvSpPr>
          <p:cNvPr id="18" name="Rectangle 17">
            <a:extLst>
              <a:ext uri="{FF2B5EF4-FFF2-40B4-BE49-F238E27FC236}">
                <a16:creationId xmlns:a16="http://schemas.microsoft.com/office/drawing/2014/main" id="{2D16D50F-5B85-4124-9B18-1BC33F8EC193}"/>
              </a:ext>
            </a:extLst>
          </p:cNvPr>
          <p:cNvSpPr/>
          <p:nvPr/>
        </p:nvSpPr>
        <p:spPr>
          <a:xfrm>
            <a:off x="9739269" y="5988030"/>
            <a:ext cx="1657170" cy="316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Class Room 6</a:t>
            </a:r>
          </a:p>
        </p:txBody>
      </p:sp>
      <p:sp>
        <p:nvSpPr>
          <p:cNvPr id="19" name="Rectangle 18">
            <a:extLst>
              <a:ext uri="{FF2B5EF4-FFF2-40B4-BE49-F238E27FC236}">
                <a16:creationId xmlns:a16="http://schemas.microsoft.com/office/drawing/2014/main" id="{A5E30A17-9268-AC0A-795A-1A282EDE7240}"/>
              </a:ext>
            </a:extLst>
          </p:cNvPr>
          <p:cNvSpPr/>
          <p:nvPr/>
        </p:nvSpPr>
        <p:spPr>
          <a:xfrm>
            <a:off x="7738344" y="5491656"/>
            <a:ext cx="1657170" cy="316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Class Room 2</a:t>
            </a:r>
          </a:p>
        </p:txBody>
      </p:sp>
      <p:sp>
        <p:nvSpPr>
          <p:cNvPr id="20" name="Cloud 19">
            <a:extLst>
              <a:ext uri="{FF2B5EF4-FFF2-40B4-BE49-F238E27FC236}">
                <a16:creationId xmlns:a16="http://schemas.microsoft.com/office/drawing/2014/main" id="{5A57C087-035D-59A7-3C97-8C95DA4723B9}"/>
              </a:ext>
            </a:extLst>
          </p:cNvPr>
          <p:cNvSpPr/>
          <p:nvPr/>
        </p:nvSpPr>
        <p:spPr>
          <a:xfrm>
            <a:off x="2596551" y="2639683"/>
            <a:ext cx="3166343" cy="897147"/>
          </a:xfrm>
          <a:prstGeom prst="clou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Interconnected Network</a:t>
            </a:r>
          </a:p>
        </p:txBody>
      </p:sp>
      <p:cxnSp>
        <p:nvCxnSpPr>
          <p:cNvPr id="24" name="Connector: Elbow 23">
            <a:extLst>
              <a:ext uri="{FF2B5EF4-FFF2-40B4-BE49-F238E27FC236}">
                <a16:creationId xmlns:a16="http://schemas.microsoft.com/office/drawing/2014/main" id="{8093B2E2-A650-D98E-3B91-C584AA9E758B}"/>
              </a:ext>
            </a:extLst>
          </p:cNvPr>
          <p:cNvCxnSpPr/>
          <p:nvPr/>
        </p:nvCxnSpPr>
        <p:spPr>
          <a:xfrm flipV="1">
            <a:off x="5037826" y="2510287"/>
            <a:ext cx="2510287" cy="301747"/>
          </a:xfrm>
          <a:prstGeom prst="bentConnector3">
            <a:avLst/>
          </a:prstGeom>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0C097368-AA7D-BCB4-18D8-C19A159A2065}"/>
              </a:ext>
            </a:extLst>
          </p:cNvPr>
          <p:cNvCxnSpPr>
            <a:stCxn id="20" idx="0"/>
          </p:cNvCxnSpPr>
          <p:nvPr/>
        </p:nvCxnSpPr>
        <p:spPr>
          <a:xfrm>
            <a:off x="5760255" y="3088257"/>
            <a:ext cx="1787858" cy="324027"/>
          </a:xfrm>
          <a:prstGeom prst="bentConnector3">
            <a:avLst/>
          </a:prstGeom>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E176B26B-BDD4-0481-BD1B-125AEED628FD}"/>
              </a:ext>
            </a:extLst>
          </p:cNvPr>
          <p:cNvCxnSpPr/>
          <p:nvPr/>
        </p:nvCxnSpPr>
        <p:spPr>
          <a:xfrm>
            <a:off x="5417389" y="3150211"/>
            <a:ext cx="2130724" cy="1602944"/>
          </a:xfrm>
          <a:prstGeom prst="bentConnector3">
            <a:avLst/>
          </a:prstGeom>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644F2EF4-019F-778A-6E66-86AC8FA6D2FE}"/>
              </a:ext>
            </a:extLst>
          </p:cNvPr>
          <p:cNvCxnSpPr>
            <a:stCxn id="20" idx="2"/>
          </p:cNvCxnSpPr>
          <p:nvPr/>
        </p:nvCxnSpPr>
        <p:spPr>
          <a:xfrm rot="10800000" flipV="1">
            <a:off x="2216989" y="3088257"/>
            <a:ext cx="389384" cy="614132"/>
          </a:xfrm>
          <a:prstGeom prst="bentConnector2">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237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D096-2CEF-59E9-F66E-0707E7B9E076}"/>
              </a:ext>
            </a:extLst>
          </p:cNvPr>
          <p:cNvSpPr>
            <a:spLocks noGrp="1"/>
          </p:cNvSpPr>
          <p:nvPr>
            <p:ph type="title"/>
          </p:nvPr>
        </p:nvSpPr>
        <p:spPr>
          <a:xfrm>
            <a:off x="838200" y="365125"/>
            <a:ext cx="10515600" cy="635539"/>
          </a:xfrm>
        </p:spPr>
        <p:txBody>
          <a:bodyPr>
            <a:normAutofit/>
          </a:bodyPr>
          <a:lstStyle/>
          <a:p>
            <a:r>
              <a:rPr lang="en-IN" sz="3600" b="1" dirty="0"/>
              <a:t>Repeaters</a:t>
            </a:r>
          </a:p>
        </p:txBody>
      </p:sp>
      <p:sp>
        <p:nvSpPr>
          <p:cNvPr id="3" name="Content Placeholder 2">
            <a:extLst>
              <a:ext uri="{FF2B5EF4-FFF2-40B4-BE49-F238E27FC236}">
                <a16:creationId xmlns:a16="http://schemas.microsoft.com/office/drawing/2014/main" id="{55042045-3A88-2317-A634-B3AB671AFCE6}"/>
              </a:ext>
            </a:extLst>
          </p:cNvPr>
          <p:cNvSpPr>
            <a:spLocks noGrp="1"/>
          </p:cNvSpPr>
          <p:nvPr>
            <p:ph idx="1"/>
          </p:nvPr>
        </p:nvSpPr>
        <p:spPr>
          <a:xfrm>
            <a:off x="838200" y="1000664"/>
            <a:ext cx="10515600" cy="4351338"/>
          </a:xfrm>
        </p:spPr>
        <p:txBody>
          <a:bodyPr/>
          <a:lstStyle/>
          <a:p>
            <a:r>
              <a:rPr lang="en-US" b="0" i="0" dirty="0">
                <a:solidFill>
                  <a:srgbClr val="000000"/>
                </a:solidFill>
                <a:effectLst/>
                <a:latin typeface="Nunito" pitchFamily="2" charset="0"/>
              </a:rPr>
              <a:t>Repeaters are network devices that amplify or regenerate an incoming signal before retransmitting it. They are incorporated into networks to expand the coverage area. They are also known as signal boosters.</a:t>
            </a:r>
            <a:endParaRPr lang="en-IN" dirty="0"/>
          </a:p>
        </p:txBody>
      </p:sp>
      <p:pic>
        <p:nvPicPr>
          <p:cNvPr id="4" name="Picture 2">
            <a:extLst>
              <a:ext uri="{FF2B5EF4-FFF2-40B4-BE49-F238E27FC236}">
                <a16:creationId xmlns:a16="http://schemas.microsoft.com/office/drawing/2014/main" id="{F46DA0E8-DE5A-7258-6145-BCE927997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618" y="3699415"/>
            <a:ext cx="2257424" cy="16525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6754094-400C-4D7A-BBF4-9B1329348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960" y="3699414"/>
            <a:ext cx="2257424" cy="165258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1B05D70D-7055-A4B1-3203-E90CA9C31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3681" y="3961529"/>
            <a:ext cx="2044640" cy="160613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or: Elbow 6">
            <a:extLst>
              <a:ext uri="{FF2B5EF4-FFF2-40B4-BE49-F238E27FC236}">
                <a16:creationId xmlns:a16="http://schemas.microsoft.com/office/drawing/2014/main" id="{E22BBF60-AF4F-DA99-5F0A-DEAEAE451886}"/>
              </a:ext>
            </a:extLst>
          </p:cNvPr>
          <p:cNvCxnSpPr>
            <a:cxnSpLocks/>
            <a:stCxn id="4" idx="3"/>
          </p:cNvCxnSpPr>
          <p:nvPr/>
        </p:nvCxnSpPr>
        <p:spPr>
          <a:xfrm>
            <a:off x="3363042" y="4525709"/>
            <a:ext cx="2044640" cy="238886"/>
          </a:xfrm>
          <a:prstGeom prst="bentConnector3">
            <a:avLst/>
          </a:prstGeom>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AAB5A347-B149-DF38-57BC-F22440675976}"/>
              </a:ext>
            </a:extLst>
          </p:cNvPr>
          <p:cNvCxnSpPr>
            <a:cxnSpLocks/>
          </p:cNvCxnSpPr>
          <p:nvPr/>
        </p:nvCxnSpPr>
        <p:spPr>
          <a:xfrm flipV="1">
            <a:off x="6784320" y="4525707"/>
            <a:ext cx="2661605" cy="238888"/>
          </a:xfrm>
          <a:prstGeom prst="bentConnector3">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300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D0C3-DB99-4C6C-D5ED-EB0C7280DC75}"/>
              </a:ext>
            </a:extLst>
          </p:cNvPr>
          <p:cNvSpPr>
            <a:spLocks noGrp="1"/>
          </p:cNvSpPr>
          <p:nvPr>
            <p:ph type="title"/>
          </p:nvPr>
        </p:nvSpPr>
        <p:spPr/>
        <p:txBody>
          <a:bodyPr>
            <a:normAutofit/>
          </a:bodyPr>
          <a:lstStyle/>
          <a:p>
            <a:r>
              <a:rPr lang="en-IN" sz="3600" b="1" dirty="0"/>
              <a:t>Hubs</a:t>
            </a:r>
          </a:p>
        </p:txBody>
      </p:sp>
      <p:sp>
        <p:nvSpPr>
          <p:cNvPr id="3" name="Content Placeholder 2">
            <a:extLst>
              <a:ext uri="{FF2B5EF4-FFF2-40B4-BE49-F238E27FC236}">
                <a16:creationId xmlns:a16="http://schemas.microsoft.com/office/drawing/2014/main" id="{0EE2A0B4-B6AF-44B2-5822-A787C9B1FA16}"/>
              </a:ext>
            </a:extLst>
          </p:cNvPr>
          <p:cNvSpPr>
            <a:spLocks noGrp="1"/>
          </p:cNvSpPr>
          <p:nvPr>
            <p:ph idx="1"/>
          </p:nvPr>
        </p:nvSpPr>
        <p:spPr/>
        <p:txBody>
          <a:bodyPr/>
          <a:lstStyle/>
          <a:p>
            <a:r>
              <a:rPr lang="en-IN" b="1" dirty="0"/>
              <a:t>Hubs</a:t>
            </a:r>
            <a:r>
              <a:rPr lang="en-IN" dirty="0"/>
              <a:t> are simply multi-port </a:t>
            </a:r>
            <a:r>
              <a:rPr lang="en-IN" b="1" dirty="0"/>
              <a:t>repeaters</a:t>
            </a:r>
          </a:p>
          <a:p>
            <a:pPr lvl="1"/>
            <a:r>
              <a:rPr lang="en-IN" dirty="0"/>
              <a:t>Facilitates scaling communication between additional hosts</a:t>
            </a:r>
          </a:p>
          <a:p>
            <a:pPr lvl="1"/>
            <a:r>
              <a:rPr lang="en-IN" dirty="0"/>
              <a:t>Everyone receives everyone else’s data</a:t>
            </a:r>
          </a:p>
          <a:p>
            <a:pPr marL="0" indent="0">
              <a:buNone/>
            </a:pPr>
            <a:endParaRPr lang="en-IN" dirty="0"/>
          </a:p>
        </p:txBody>
      </p:sp>
      <p:pic>
        <p:nvPicPr>
          <p:cNvPr id="4" name="Picture 2">
            <a:extLst>
              <a:ext uri="{FF2B5EF4-FFF2-40B4-BE49-F238E27FC236}">
                <a16:creationId xmlns:a16="http://schemas.microsoft.com/office/drawing/2014/main" id="{41934CB7-3A51-4960-2B03-56037B5FE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554" y="3630405"/>
            <a:ext cx="1249393" cy="9146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E0489EEC-891E-895C-D950-1A62C402D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091" y="5397260"/>
            <a:ext cx="1249393" cy="9146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0E0AE00-B850-CBA8-1BD1-EA4C39D91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650" y="5095699"/>
            <a:ext cx="1249393" cy="9146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654888AD-5FB7-1CFC-DD2B-5035A9D1C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6532" y="5114148"/>
            <a:ext cx="1249393" cy="9146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CF55A852-544C-69DB-2400-E41408E2D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9111" y="3630285"/>
            <a:ext cx="1249393" cy="9146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F08D707B-6069-4BC6-06FE-1481979EE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209" y="3198228"/>
            <a:ext cx="2044640" cy="160613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or: Elbow 12">
            <a:extLst>
              <a:ext uri="{FF2B5EF4-FFF2-40B4-BE49-F238E27FC236}">
                <a16:creationId xmlns:a16="http://schemas.microsoft.com/office/drawing/2014/main" id="{24FBFD6F-FDD2-2E24-7840-F080F664751D}"/>
              </a:ext>
            </a:extLst>
          </p:cNvPr>
          <p:cNvCxnSpPr>
            <a:cxnSpLocks/>
          </p:cNvCxnSpPr>
          <p:nvPr/>
        </p:nvCxnSpPr>
        <p:spPr>
          <a:xfrm rot="10800000" flipV="1">
            <a:off x="6586943" y="3994077"/>
            <a:ext cx="2948122" cy="1"/>
          </a:xfrm>
          <a:prstGeom prst="bentConnector3">
            <a:avLst/>
          </a:prstGeom>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B2DDFAF7-EC6A-58D7-0975-8F80A61780CC}"/>
              </a:ext>
            </a:extLst>
          </p:cNvPr>
          <p:cNvCxnSpPr>
            <a:cxnSpLocks/>
          </p:cNvCxnSpPr>
          <p:nvPr/>
        </p:nvCxnSpPr>
        <p:spPr>
          <a:xfrm rot="10800000" flipV="1">
            <a:off x="2569190" y="4001292"/>
            <a:ext cx="2948122" cy="1"/>
          </a:xfrm>
          <a:prstGeom prst="bentConnector3">
            <a:avLst/>
          </a:prstGeom>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C89265A6-A13F-7BD2-099E-E458714F07AA}"/>
              </a:ext>
            </a:extLst>
          </p:cNvPr>
          <p:cNvCxnSpPr>
            <a:cxnSpLocks/>
            <a:endCxn id="7" idx="3"/>
          </p:cNvCxnSpPr>
          <p:nvPr/>
        </p:nvCxnSpPr>
        <p:spPr>
          <a:xfrm rot="10800000" flipV="1">
            <a:off x="3503043" y="4166555"/>
            <a:ext cx="1722048" cy="1386463"/>
          </a:xfrm>
          <a:prstGeom prst="bentConnector3">
            <a:avLst/>
          </a:prstGeom>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6744BBC3-FF0E-AF2E-01E2-5AC353A7706F}"/>
              </a:ext>
            </a:extLst>
          </p:cNvPr>
          <p:cNvCxnSpPr>
            <a:cxnSpLocks/>
          </p:cNvCxnSpPr>
          <p:nvPr/>
        </p:nvCxnSpPr>
        <p:spPr>
          <a:xfrm rot="10800000">
            <a:off x="6523412" y="4166556"/>
            <a:ext cx="2090337" cy="1384645"/>
          </a:xfrm>
          <a:prstGeom prst="bentConnector3">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B49666A0-28F0-598F-957E-DD299CC4014B}"/>
              </a:ext>
            </a:extLst>
          </p:cNvPr>
          <p:cNvCxnSpPr/>
          <p:nvPr/>
        </p:nvCxnSpPr>
        <p:spPr>
          <a:xfrm>
            <a:off x="5887529" y="4166555"/>
            <a:ext cx="0" cy="146649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966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39295-5898-7785-C765-F5A10ADB6AE7}"/>
              </a:ext>
            </a:extLst>
          </p:cNvPr>
          <p:cNvSpPr>
            <a:spLocks noGrp="1"/>
          </p:cNvSpPr>
          <p:nvPr>
            <p:ph type="title"/>
          </p:nvPr>
        </p:nvSpPr>
        <p:spPr>
          <a:xfrm>
            <a:off x="838200" y="365126"/>
            <a:ext cx="10515600" cy="661418"/>
          </a:xfrm>
        </p:spPr>
        <p:txBody>
          <a:bodyPr>
            <a:normAutofit/>
          </a:bodyPr>
          <a:lstStyle/>
          <a:p>
            <a:r>
              <a:rPr lang="en-IN" sz="3600" b="1" dirty="0"/>
              <a:t>Bridge</a:t>
            </a:r>
          </a:p>
        </p:txBody>
      </p:sp>
      <p:sp>
        <p:nvSpPr>
          <p:cNvPr id="3" name="Content Placeholder 2">
            <a:extLst>
              <a:ext uri="{FF2B5EF4-FFF2-40B4-BE49-F238E27FC236}">
                <a16:creationId xmlns:a16="http://schemas.microsoft.com/office/drawing/2014/main" id="{EE4D58C0-179D-179F-FA87-F69B3A8E3CBD}"/>
              </a:ext>
            </a:extLst>
          </p:cNvPr>
          <p:cNvSpPr>
            <a:spLocks noGrp="1"/>
          </p:cNvSpPr>
          <p:nvPr>
            <p:ph idx="1"/>
          </p:nvPr>
        </p:nvSpPr>
        <p:spPr>
          <a:xfrm>
            <a:off x="838200" y="1168834"/>
            <a:ext cx="10515600" cy="4351338"/>
          </a:xfrm>
        </p:spPr>
        <p:txBody>
          <a:bodyPr/>
          <a:lstStyle/>
          <a:p>
            <a:r>
              <a:rPr lang="en-IN" dirty="0"/>
              <a:t>Bridges sit between Hub-connected hosts</a:t>
            </a:r>
          </a:p>
          <a:p>
            <a:pPr lvl="1"/>
            <a:r>
              <a:rPr lang="en-IN" dirty="0"/>
              <a:t>Bridges only have two ports</a:t>
            </a:r>
          </a:p>
          <a:p>
            <a:pPr lvl="1"/>
            <a:r>
              <a:rPr lang="en-IN" dirty="0"/>
              <a:t>Bridges learn which hosts are on each side</a:t>
            </a:r>
          </a:p>
        </p:txBody>
      </p:sp>
      <p:pic>
        <p:nvPicPr>
          <p:cNvPr id="4" name="Picture 2">
            <a:extLst>
              <a:ext uri="{FF2B5EF4-FFF2-40B4-BE49-F238E27FC236}">
                <a16:creationId xmlns:a16="http://schemas.microsoft.com/office/drawing/2014/main" id="{82F90C70-380A-5372-F309-84EF70EE2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652" y="2583372"/>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941ABB80-8001-8E84-B6A4-C40DADB77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07371"/>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C5F9DA40-89B2-2C16-E99C-2F59B0A7F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653" y="5507472"/>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289AA3C-EF64-B92B-7300-D5A9016C5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652" y="3995819"/>
            <a:ext cx="1157359" cy="90914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E564CF6D-9B3E-FE2A-45DD-5829319E021F}"/>
              </a:ext>
            </a:extLst>
          </p:cNvPr>
          <p:cNvCxnSpPr/>
          <p:nvPr/>
        </p:nvCxnSpPr>
        <p:spPr>
          <a:xfrm>
            <a:off x="3305215" y="3148642"/>
            <a:ext cx="0" cy="130174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4CCCEDE-33A7-3A19-5F44-569A50E313B0}"/>
              </a:ext>
            </a:extLst>
          </p:cNvPr>
          <p:cNvCxnSpPr/>
          <p:nvPr/>
        </p:nvCxnSpPr>
        <p:spPr>
          <a:xfrm flipH="1">
            <a:off x="1561381" y="4450390"/>
            <a:ext cx="1457864"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BC37AEB-3662-B366-5704-C122F4686BCC}"/>
              </a:ext>
            </a:extLst>
          </p:cNvPr>
          <p:cNvCxnSpPr/>
          <p:nvPr/>
        </p:nvCxnSpPr>
        <p:spPr>
          <a:xfrm>
            <a:off x="3305215" y="4563374"/>
            <a:ext cx="0" cy="1164566"/>
          </a:xfrm>
          <a:prstGeom prst="line">
            <a:avLst/>
          </a:prstGeom>
        </p:spPr>
        <p:style>
          <a:lnRef idx="1">
            <a:schemeClr val="dk1"/>
          </a:lnRef>
          <a:fillRef idx="0">
            <a:schemeClr val="dk1"/>
          </a:fillRef>
          <a:effectRef idx="0">
            <a:schemeClr val="dk1"/>
          </a:effectRef>
          <a:fontRef idx="minor">
            <a:schemeClr val="tx1"/>
          </a:fontRef>
        </p:style>
      </p:cxnSp>
      <p:pic>
        <p:nvPicPr>
          <p:cNvPr id="14" name="Picture 2">
            <a:extLst>
              <a:ext uri="{FF2B5EF4-FFF2-40B4-BE49-F238E27FC236}">
                <a16:creationId xmlns:a16="http://schemas.microsoft.com/office/drawing/2014/main" id="{749DEACF-6066-2F58-5F0C-E5022E98E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019" y="2568523"/>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13379616-DC3E-A3BD-64FB-CC981DECC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7018" y="5507472"/>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A0AAA396-94C8-1FB4-0AFC-AC11E42F9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8810" y="4107370"/>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C7A7CC8C-95C1-30F9-EAB5-382A45962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018" y="3883301"/>
            <a:ext cx="1157359" cy="90914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B1E747BB-21AF-308D-D78B-6BFC54D8269B}"/>
              </a:ext>
            </a:extLst>
          </p:cNvPr>
          <p:cNvCxnSpPr>
            <a:stCxn id="14" idx="2"/>
          </p:cNvCxnSpPr>
          <p:nvPr/>
        </p:nvCxnSpPr>
        <p:spPr>
          <a:xfrm flipH="1">
            <a:off x="7745581" y="3254563"/>
            <a:ext cx="2" cy="97238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07A70E8-E5ED-4E0B-F11F-054CA5FB7DBD}"/>
              </a:ext>
            </a:extLst>
          </p:cNvPr>
          <p:cNvCxnSpPr/>
          <p:nvPr/>
        </p:nvCxnSpPr>
        <p:spPr>
          <a:xfrm>
            <a:off x="8214145" y="4337872"/>
            <a:ext cx="1998453"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0C2B23C2-9505-8CB8-DB35-B14CFB6D2A45}"/>
              </a:ext>
            </a:extLst>
          </p:cNvPr>
          <p:cNvCxnSpPr/>
          <p:nvPr/>
        </p:nvCxnSpPr>
        <p:spPr>
          <a:xfrm>
            <a:off x="7745581" y="4450390"/>
            <a:ext cx="0" cy="1277550"/>
          </a:xfrm>
          <a:prstGeom prst="line">
            <a:avLst/>
          </a:prstGeom>
        </p:spPr>
        <p:style>
          <a:lnRef idx="1">
            <a:schemeClr val="dk1"/>
          </a:lnRef>
          <a:fillRef idx="0">
            <a:schemeClr val="dk1"/>
          </a:fillRef>
          <a:effectRef idx="0">
            <a:schemeClr val="dk1"/>
          </a:effectRef>
          <a:fontRef idx="minor">
            <a:schemeClr val="tx1"/>
          </a:fontRef>
        </p:style>
      </p:cxnSp>
      <p:pic>
        <p:nvPicPr>
          <p:cNvPr id="8194" name="Picture 2">
            <a:extLst>
              <a:ext uri="{FF2B5EF4-FFF2-40B4-BE49-F238E27FC236}">
                <a16:creationId xmlns:a16="http://schemas.microsoft.com/office/drawing/2014/main" id="{EB8240A0-D3AB-D8BA-9505-43782EDB3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9981" y="3588590"/>
            <a:ext cx="2711063" cy="1837426"/>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a:extLst>
              <a:ext uri="{FF2B5EF4-FFF2-40B4-BE49-F238E27FC236}">
                <a16:creationId xmlns:a16="http://schemas.microsoft.com/office/drawing/2014/main" id="{7298314C-1AD1-3D7E-7750-C22A42035B03}"/>
              </a:ext>
            </a:extLst>
          </p:cNvPr>
          <p:cNvCxnSpPr/>
          <p:nvPr/>
        </p:nvCxnSpPr>
        <p:spPr>
          <a:xfrm>
            <a:off x="6096000" y="4337872"/>
            <a:ext cx="1374475"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9C3647B-14FC-5F38-AEC2-6BE21FDBE2D2}"/>
              </a:ext>
            </a:extLst>
          </p:cNvPr>
          <p:cNvCxnSpPr/>
          <p:nvPr/>
        </p:nvCxnSpPr>
        <p:spPr>
          <a:xfrm flipH="1">
            <a:off x="3773779" y="4450390"/>
            <a:ext cx="136756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1523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0AF7-44B9-4860-2791-E55D63A2AFDB}"/>
              </a:ext>
            </a:extLst>
          </p:cNvPr>
          <p:cNvSpPr>
            <a:spLocks noGrp="1"/>
          </p:cNvSpPr>
          <p:nvPr>
            <p:ph type="title"/>
          </p:nvPr>
        </p:nvSpPr>
        <p:spPr>
          <a:xfrm>
            <a:off x="838200" y="391006"/>
            <a:ext cx="10515600" cy="670044"/>
          </a:xfrm>
        </p:spPr>
        <p:txBody>
          <a:bodyPr>
            <a:normAutofit/>
          </a:bodyPr>
          <a:lstStyle/>
          <a:p>
            <a:r>
              <a:rPr lang="en-IN" sz="3600" b="1" dirty="0"/>
              <a:t>Switch</a:t>
            </a:r>
          </a:p>
        </p:txBody>
      </p:sp>
      <p:sp>
        <p:nvSpPr>
          <p:cNvPr id="3" name="Content Placeholder 2">
            <a:extLst>
              <a:ext uri="{FF2B5EF4-FFF2-40B4-BE49-F238E27FC236}">
                <a16:creationId xmlns:a16="http://schemas.microsoft.com/office/drawing/2014/main" id="{AC0A5000-CDA8-EB17-1FE6-75FB20C2CBF0}"/>
              </a:ext>
            </a:extLst>
          </p:cNvPr>
          <p:cNvSpPr>
            <a:spLocks noGrp="1"/>
          </p:cNvSpPr>
          <p:nvPr>
            <p:ph idx="1"/>
          </p:nvPr>
        </p:nvSpPr>
        <p:spPr>
          <a:xfrm>
            <a:off x="838200" y="1253331"/>
            <a:ext cx="10515600" cy="4351338"/>
          </a:xfrm>
        </p:spPr>
        <p:txBody>
          <a:bodyPr/>
          <a:lstStyle/>
          <a:p>
            <a:r>
              <a:rPr lang="en-IN" dirty="0"/>
              <a:t>Switches facilitate communication </a:t>
            </a:r>
            <a:r>
              <a:rPr lang="en-IN" b="1" dirty="0"/>
              <a:t>within</a:t>
            </a:r>
            <a:r>
              <a:rPr lang="en-IN" dirty="0"/>
              <a:t> a network</a:t>
            </a:r>
          </a:p>
          <a:p>
            <a:r>
              <a:rPr lang="en-IN" dirty="0"/>
              <a:t>Switches are a combination of </a:t>
            </a:r>
            <a:r>
              <a:rPr lang="en-IN" b="1" dirty="0"/>
              <a:t>Hubs</a:t>
            </a:r>
            <a:r>
              <a:rPr lang="en-IN" dirty="0"/>
              <a:t> and </a:t>
            </a:r>
            <a:r>
              <a:rPr lang="en-IN" b="1" dirty="0"/>
              <a:t>Bridges</a:t>
            </a:r>
            <a:endParaRPr lang="en-IN" dirty="0"/>
          </a:p>
          <a:p>
            <a:pPr lvl="1"/>
            <a:r>
              <a:rPr lang="en-IN" dirty="0"/>
              <a:t>Multi-ports</a:t>
            </a:r>
          </a:p>
          <a:p>
            <a:pPr lvl="1"/>
            <a:r>
              <a:rPr lang="en-IN" dirty="0"/>
              <a:t>Learns which hosts are on each port</a:t>
            </a:r>
          </a:p>
        </p:txBody>
      </p:sp>
      <p:pic>
        <p:nvPicPr>
          <p:cNvPr id="4" name="Picture 2">
            <a:extLst>
              <a:ext uri="{FF2B5EF4-FFF2-40B4-BE49-F238E27FC236}">
                <a16:creationId xmlns:a16="http://schemas.microsoft.com/office/drawing/2014/main" id="{2333E759-1F49-4F28-D5FE-8C6BDF7DD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202" y="2928424"/>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703336E-A6DE-0F05-43E3-CA6F30763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52" y="3934845"/>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C27126B5-34A5-D870-0B14-C1C357A4C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550" y="5604669"/>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9F7440E3-6081-D4B7-32FE-5E6C4953D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198" y="5604669"/>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017C123-D034-C7A7-27AF-965A6F45A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198" y="2661009"/>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C2E30BC9-4ED1-EE04-0CF5-E4813760E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0607" y="3934845"/>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4CED727C-888B-89E0-B173-7B7F8588D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825" y="3347049"/>
            <a:ext cx="4514850" cy="225742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C0F99417-E847-7AE5-0F7C-FACFE933EA44}"/>
              </a:ext>
            </a:extLst>
          </p:cNvPr>
          <p:cNvCxnSpPr>
            <a:cxnSpLocks/>
            <a:stCxn id="4" idx="3"/>
          </p:cNvCxnSpPr>
          <p:nvPr/>
        </p:nvCxnSpPr>
        <p:spPr>
          <a:xfrm>
            <a:off x="2852329" y="3271444"/>
            <a:ext cx="1624780" cy="56731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F5F1048-FF7D-5AE3-123B-199A34D18E20}"/>
              </a:ext>
            </a:extLst>
          </p:cNvPr>
          <p:cNvCxnSpPr>
            <a:stCxn id="5" idx="3"/>
          </p:cNvCxnSpPr>
          <p:nvPr/>
        </p:nvCxnSpPr>
        <p:spPr>
          <a:xfrm>
            <a:off x="1640179" y="4277865"/>
            <a:ext cx="2388357"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D8D38F5-60CF-059A-39D8-87083EAD9C01}"/>
              </a:ext>
            </a:extLst>
          </p:cNvPr>
          <p:cNvCxnSpPr/>
          <p:nvPr/>
        </p:nvCxnSpPr>
        <p:spPr>
          <a:xfrm flipV="1">
            <a:off x="3152677" y="4779034"/>
            <a:ext cx="1384817" cy="100066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9EF4C08-2A24-6A58-75C3-557D4513BB04}"/>
              </a:ext>
            </a:extLst>
          </p:cNvPr>
          <p:cNvCxnSpPr/>
          <p:nvPr/>
        </p:nvCxnSpPr>
        <p:spPr>
          <a:xfrm flipV="1">
            <a:off x="6952891" y="3312125"/>
            <a:ext cx="1414732" cy="41745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8AABA8E-62CA-E276-37ED-626A73619212}"/>
              </a:ext>
            </a:extLst>
          </p:cNvPr>
          <p:cNvCxnSpPr>
            <a:cxnSpLocks/>
          </p:cNvCxnSpPr>
          <p:nvPr/>
        </p:nvCxnSpPr>
        <p:spPr>
          <a:xfrm>
            <a:off x="7802675" y="4267133"/>
            <a:ext cx="2604585"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26674FE5-A415-96B4-C7B8-D26AB6BA3C05}"/>
              </a:ext>
            </a:extLst>
          </p:cNvPr>
          <p:cNvCxnSpPr/>
          <p:nvPr/>
        </p:nvCxnSpPr>
        <p:spPr>
          <a:xfrm>
            <a:off x="7349706" y="4754727"/>
            <a:ext cx="1221055" cy="103364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409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BC5A-84EA-75F9-7204-31EDA890FCD3}"/>
              </a:ext>
            </a:extLst>
          </p:cNvPr>
          <p:cNvSpPr>
            <a:spLocks noGrp="1"/>
          </p:cNvSpPr>
          <p:nvPr>
            <p:ph type="title"/>
          </p:nvPr>
        </p:nvSpPr>
        <p:spPr>
          <a:xfrm>
            <a:off x="838200" y="365125"/>
            <a:ext cx="10515600" cy="670045"/>
          </a:xfrm>
        </p:spPr>
        <p:txBody>
          <a:bodyPr>
            <a:normAutofit/>
          </a:bodyPr>
          <a:lstStyle/>
          <a:p>
            <a:r>
              <a:rPr lang="en-IN" sz="3600" b="1" dirty="0"/>
              <a:t>Routers</a:t>
            </a:r>
          </a:p>
        </p:txBody>
      </p:sp>
      <p:sp>
        <p:nvSpPr>
          <p:cNvPr id="3" name="Content Placeholder 2">
            <a:extLst>
              <a:ext uri="{FF2B5EF4-FFF2-40B4-BE49-F238E27FC236}">
                <a16:creationId xmlns:a16="http://schemas.microsoft.com/office/drawing/2014/main" id="{E9AF6C09-97B8-9FC9-67D4-B47A5B8A6F6F}"/>
              </a:ext>
            </a:extLst>
          </p:cNvPr>
          <p:cNvSpPr>
            <a:spLocks noGrp="1"/>
          </p:cNvSpPr>
          <p:nvPr>
            <p:ph idx="1"/>
          </p:nvPr>
        </p:nvSpPr>
        <p:spPr>
          <a:xfrm>
            <a:off x="838200" y="1147313"/>
            <a:ext cx="10515600" cy="5029650"/>
          </a:xfrm>
        </p:spPr>
        <p:txBody>
          <a:bodyPr/>
          <a:lstStyle/>
          <a:p>
            <a:r>
              <a:rPr lang="en-IN" dirty="0"/>
              <a:t>Routers facilitate communication between networks</a:t>
            </a:r>
          </a:p>
          <a:p>
            <a:r>
              <a:rPr lang="en-IN" dirty="0"/>
              <a:t>Network: Grouping of hosts which require similar connectivity</a:t>
            </a:r>
          </a:p>
          <a:p>
            <a:r>
              <a:rPr lang="en-IN" dirty="0"/>
              <a:t>Provides a traffic control point (security, filtering, and redirecting)</a:t>
            </a:r>
          </a:p>
          <a:p>
            <a:endParaRPr lang="en-IN" dirty="0"/>
          </a:p>
        </p:txBody>
      </p:sp>
      <p:pic>
        <p:nvPicPr>
          <p:cNvPr id="4" name="Picture 2">
            <a:extLst>
              <a:ext uri="{FF2B5EF4-FFF2-40B4-BE49-F238E27FC236}">
                <a16:creationId xmlns:a16="http://schemas.microsoft.com/office/drawing/2014/main" id="{D4C876AD-9B68-46AA-9016-EAA08E3F1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202" y="2928424"/>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4B5B9833-B0AD-2D4C-6A8A-A8A95A4A6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664" y="4140432"/>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11C806DF-886E-75FC-4B24-D48657EBB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791" y="5352439"/>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D49ACE41-F4D3-411B-9373-C01474405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0422" y="2928424"/>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C95B4083-713A-BEB9-EC35-13D587DFC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0423" y="5367667"/>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73299507-4490-8FE2-C735-66C85126C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7550" y="4140432"/>
            <a:ext cx="937127" cy="6860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2C2904A2-3D28-9BDC-2EEA-409B35DD7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534" y="4239876"/>
            <a:ext cx="1173192" cy="5865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97EC5AD3-6328-247B-E360-58BEEF5B3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615" y="4235556"/>
            <a:ext cx="1173192" cy="58659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2DCE9B1B-4CB3-3B00-8D4F-935E5A0B8A8A}"/>
              </a:ext>
            </a:extLst>
          </p:cNvPr>
          <p:cNvCxnSpPr>
            <a:stCxn id="4" idx="2"/>
          </p:cNvCxnSpPr>
          <p:nvPr/>
        </p:nvCxnSpPr>
        <p:spPr>
          <a:xfrm>
            <a:off x="2383766" y="3614464"/>
            <a:ext cx="66136" cy="70737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04C45F5-3352-9B51-DFA5-285B80FA2252}"/>
              </a:ext>
            </a:extLst>
          </p:cNvPr>
          <p:cNvCxnSpPr>
            <a:stCxn id="5" idx="3"/>
          </p:cNvCxnSpPr>
          <p:nvPr/>
        </p:nvCxnSpPr>
        <p:spPr>
          <a:xfrm>
            <a:off x="1693791" y="4483452"/>
            <a:ext cx="689974"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15E9E98-49B2-CDD3-B4D3-9BDC4E0F866C}"/>
              </a:ext>
            </a:extLst>
          </p:cNvPr>
          <p:cNvCxnSpPr/>
          <p:nvPr/>
        </p:nvCxnSpPr>
        <p:spPr>
          <a:xfrm flipV="1">
            <a:off x="2416834" y="4528854"/>
            <a:ext cx="33068" cy="914414"/>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ABCDF71-AB9A-F588-1831-F86F2C89CFC0}"/>
              </a:ext>
            </a:extLst>
          </p:cNvPr>
          <p:cNvCxnSpPr/>
          <p:nvPr/>
        </p:nvCxnSpPr>
        <p:spPr>
          <a:xfrm flipH="1">
            <a:off x="9385540" y="3493698"/>
            <a:ext cx="273445" cy="828136"/>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F69C0BB-91A7-9F71-3020-0B291232366E}"/>
              </a:ext>
            </a:extLst>
          </p:cNvPr>
          <p:cNvCxnSpPr>
            <a:endCxn id="11" idx="3"/>
          </p:cNvCxnSpPr>
          <p:nvPr/>
        </p:nvCxnSpPr>
        <p:spPr>
          <a:xfrm flipH="1">
            <a:off x="9697807" y="4483452"/>
            <a:ext cx="731529" cy="4540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8E2648C1-1E34-F65E-EE33-DB97EA17218C}"/>
              </a:ext>
            </a:extLst>
          </p:cNvPr>
          <p:cNvCxnSpPr/>
          <p:nvPr/>
        </p:nvCxnSpPr>
        <p:spPr>
          <a:xfrm flipH="1" flipV="1">
            <a:off x="9371439" y="4641011"/>
            <a:ext cx="287546" cy="905774"/>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B4A85898-D174-F01D-3662-B0A0D2A5BD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195" y="3677207"/>
            <a:ext cx="2046797" cy="165788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a:extLst>
              <a:ext uri="{FF2B5EF4-FFF2-40B4-BE49-F238E27FC236}">
                <a16:creationId xmlns:a16="http://schemas.microsoft.com/office/drawing/2014/main" id="{8E063EEE-6152-20B1-A09A-04EEEE2CAC58}"/>
              </a:ext>
            </a:extLst>
          </p:cNvPr>
          <p:cNvCxnSpPr>
            <a:stCxn id="10" idx="3"/>
          </p:cNvCxnSpPr>
          <p:nvPr/>
        </p:nvCxnSpPr>
        <p:spPr>
          <a:xfrm flipV="1">
            <a:off x="3296726" y="4506152"/>
            <a:ext cx="1982640" cy="2702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40A2C69-512E-B246-F875-69407B70B390}"/>
              </a:ext>
            </a:extLst>
          </p:cNvPr>
          <p:cNvCxnSpPr/>
          <p:nvPr/>
        </p:nvCxnSpPr>
        <p:spPr>
          <a:xfrm>
            <a:off x="6829484" y="4528854"/>
            <a:ext cx="1952207" cy="0"/>
          </a:xfrm>
          <a:prstGeom prst="line">
            <a:avLst/>
          </a:prstGeom>
        </p:spPr>
        <p:style>
          <a:lnRef idx="1">
            <a:schemeClr val="dk1"/>
          </a:lnRef>
          <a:fillRef idx="0">
            <a:schemeClr val="dk1"/>
          </a:fillRef>
          <a:effectRef idx="0">
            <a:schemeClr val="dk1"/>
          </a:effectRef>
          <a:fontRef idx="minor">
            <a:schemeClr val="tx1"/>
          </a:fontRef>
        </p:style>
      </p:cxnSp>
      <p:sp>
        <p:nvSpPr>
          <p:cNvPr id="28" name="Cloud 27">
            <a:extLst>
              <a:ext uri="{FF2B5EF4-FFF2-40B4-BE49-F238E27FC236}">
                <a16:creationId xmlns:a16="http://schemas.microsoft.com/office/drawing/2014/main" id="{861B1946-2C8D-CE98-26CD-F41126585E31}"/>
              </a:ext>
            </a:extLst>
          </p:cNvPr>
          <p:cNvSpPr/>
          <p:nvPr/>
        </p:nvSpPr>
        <p:spPr>
          <a:xfrm>
            <a:off x="5070195" y="6018634"/>
            <a:ext cx="2320506" cy="50236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Internet</a:t>
            </a:r>
          </a:p>
        </p:txBody>
      </p:sp>
      <p:cxnSp>
        <p:nvCxnSpPr>
          <p:cNvPr id="30" name="Straight Connector 29">
            <a:extLst>
              <a:ext uri="{FF2B5EF4-FFF2-40B4-BE49-F238E27FC236}">
                <a16:creationId xmlns:a16="http://schemas.microsoft.com/office/drawing/2014/main" id="{8D4301F1-681F-EDCC-7FED-C8A954C967F4}"/>
              </a:ext>
            </a:extLst>
          </p:cNvPr>
          <p:cNvCxnSpPr>
            <a:cxnSpLocks/>
          </p:cNvCxnSpPr>
          <p:nvPr/>
        </p:nvCxnSpPr>
        <p:spPr>
          <a:xfrm>
            <a:off x="6093593" y="5093898"/>
            <a:ext cx="0" cy="924736"/>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CC835CF6-0B5E-E810-B1BB-138CDEA60FC2}"/>
              </a:ext>
            </a:extLst>
          </p:cNvPr>
          <p:cNvSpPr txBox="1"/>
          <p:nvPr/>
        </p:nvSpPr>
        <p:spPr>
          <a:xfrm>
            <a:off x="3157268" y="3271444"/>
            <a:ext cx="1444362" cy="369332"/>
          </a:xfrm>
          <a:prstGeom prst="rect">
            <a:avLst/>
          </a:prstGeom>
          <a:noFill/>
        </p:spPr>
        <p:txBody>
          <a:bodyPr wrap="square" rtlCol="0">
            <a:spAutoFit/>
          </a:bodyPr>
          <a:lstStyle/>
          <a:p>
            <a:r>
              <a:rPr lang="en-IN" dirty="0"/>
              <a:t>172.16.20.x</a:t>
            </a:r>
          </a:p>
        </p:txBody>
      </p:sp>
      <p:sp>
        <p:nvSpPr>
          <p:cNvPr id="34" name="TextBox 33">
            <a:extLst>
              <a:ext uri="{FF2B5EF4-FFF2-40B4-BE49-F238E27FC236}">
                <a16:creationId xmlns:a16="http://schemas.microsoft.com/office/drawing/2014/main" id="{B55C1BD8-ADA2-6E6B-98B9-FFCA731EAC50}"/>
              </a:ext>
            </a:extLst>
          </p:cNvPr>
          <p:cNvSpPr txBox="1"/>
          <p:nvPr/>
        </p:nvSpPr>
        <p:spPr>
          <a:xfrm>
            <a:off x="7405516" y="3292806"/>
            <a:ext cx="1444362" cy="369332"/>
          </a:xfrm>
          <a:prstGeom prst="rect">
            <a:avLst/>
          </a:prstGeom>
          <a:noFill/>
        </p:spPr>
        <p:txBody>
          <a:bodyPr wrap="square" rtlCol="0">
            <a:spAutoFit/>
          </a:bodyPr>
          <a:lstStyle/>
          <a:p>
            <a:r>
              <a:rPr lang="en-IN" dirty="0"/>
              <a:t>172.16.30.x</a:t>
            </a:r>
          </a:p>
        </p:txBody>
      </p:sp>
    </p:spTree>
    <p:extLst>
      <p:ext uri="{BB962C8B-B14F-4D97-AF65-F5344CB8AC3E}">
        <p14:creationId xmlns:p14="http://schemas.microsoft.com/office/powerpoint/2010/main" val="167713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EC7B-5422-CBE4-EB48-F41318D383FB}"/>
              </a:ext>
            </a:extLst>
          </p:cNvPr>
          <p:cNvSpPr>
            <a:spLocks noGrp="1"/>
          </p:cNvSpPr>
          <p:nvPr>
            <p:ph type="title"/>
          </p:nvPr>
        </p:nvSpPr>
        <p:spPr/>
        <p:txBody>
          <a:bodyPr>
            <a:normAutofit/>
          </a:bodyPr>
          <a:lstStyle/>
          <a:p>
            <a:r>
              <a:rPr lang="en-IN" sz="3600" b="1" dirty="0"/>
              <a:t>Router</a:t>
            </a:r>
          </a:p>
        </p:txBody>
      </p:sp>
      <p:sp>
        <p:nvSpPr>
          <p:cNvPr id="3" name="Content Placeholder 2">
            <a:extLst>
              <a:ext uri="{FF2B5EF4-FFF2-40B4-BE49-F238E27FC236}">
                <a16:creationId xmlns:a16="http://schemas.microsoft.com/office/drawing/2014/main" id="{D392EA69-B320-B7FB-881B-C8A34EF21345}"/>
              </a:ext>
            </a:extLst>
          </p:cNvPr>
          <p:cNvSpPr>
            <a:spLocks noGrp="1"/>
          </p:cNvSpPr>
          <p:nvPr>
            <p:ph idx="1"/>
          </p:nvPr>
        </p:nvSpPr>
        <p:spPr/>
        <p:txBody>
          <a:bodyPr/>
          <a:lstStyle/>
          <a:p>
            <a:r>
              <a:rPr lang="en-IN" dirty="0"/>
              <a:t>Routers learn which network they are attached to</a:t>
            </a:r>
          </a:p>
          <a:p>
            <a:pPr lvl="1"/>
            <a:r>
              <a:rPr lang="en-IN" dirty="0"/>
              <a:t>Known as </a:t>
            </a:r>
            <a:r>
              <a:rPr lang="en-IN" b="1" dirty="0"/>
              <a:t>Routes</a:t>
            </a:r>
            <a:r>
              <a:rPr lang="en-IN" dirty="0"/>
              <a:t> – stored in a </a:t>
            </a:r>
            <a:r>
              <a:rPr lang="en-IN" b="1" dirty="0"/>
              <a:t>Routing Table</a:t>
            </a:r>
          </a:p>
          <a:p>
            <a:r>
              <a:rPr lang="en-IN" b="1" dirty="0"/>
              <a:t>Routing Table </a:t>
            </a:r>
            <a:r>
              <a:rPr lang="en-IN" dirty="0"/>
              <a:t>– all networks a router knows about</a:t>
            </a:r>
          </a:p>
          <a:p>
            <a:r>
              <a:rPr lang="en-IN" dirty="0"/>
              <a:t>A router has an IP address in every network that they are attached to</a:t>
            </a:r>
          </a:p>
          <a:p>
            <a:r>
              <a:rPr lang="en-IN" dirty="0"/>
              <a:t>Router’s IP address serves as a Gateway</a:t>
            </a:r>
          </a:p>
          <a:p>
            <a:r>
              <a:rPr lang="en-IN" b="1" dirty="0"/>
              <a:t>Gateway</a:t>
            </a:r>
            <a:r>
              <a:rPr lang="en-IN" dirty="0"/>
              <a:t> – each host way out to their local network</a:t>
            </a:r>
          </a:p>
        </p:txBody>
      </p:sp>
    </p:spTree>
    <p:extLst>
      <p:ext uri="{BB962C8B-B14F-4D97-AF65-F5344CB8AC3E}">
        <p14:creationId xmlns:p14="http://schemas.microsoft.com/office/powerpoint/2010/main" val="182318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B052-49B5-B840-A7B2-D668E2F91DFE}"/>
              </a:ext>
            </a:extLst>
          </p:cNvPr>
          <p:cNvSpPr>
            <a:spLocks noGrp="1"/>
          </p:cNvSpPr>
          <p:nvPr>
            <p:ph type="title"/>
          </p:nvPr>
        </p:nvSpPr>
        <p:spPr>
          <a:xfrm>
            <a:off x="838200" y="365125"/>
            <a:ext cx="10515600" cy="885705"/>
          </a:xfrm>
        </p:spPr>
        <p:txBody>
          <a:bodyPr>
            <a:normAutofit/>
          </a:bodyPr>
          <a:lstStyle/>
          <a:p>
            <a:r>
              <a:rPr lang="en-IN" sz="3600" b="1" dirty="0"/>
              <a:t>Router</a:t>
            </a:r>
          </a:p>
        </p:txBody>
      </p:sp>
      <p:sp>
        <p:nvSpPr>
          <p:cNvPr id="3" name="Content Placeholder 2">
            <a:extLst>
              <a:ext uri="{FF2B5EF4-FFF2-40B4-BE49-F238E27FC236}">
                <a16:creationId xmlns:a16="http://schemas.microsoft.com/office/drawing/2014/main" id="{F2F9782D-A671-8F17-9882-19B58C2F2F68}"/>
              </a:ext>
            </a:extLst>
          </p:cNvPr>
          <p:cNvSpPr>
            <a:spLocks noGrp="1"/>
          </p:cNvSpPr>
          <p:nvPr>
            <p:ph idx="1"/>
          </p:nvPr>
        </p:nvSpPr>
        <p:spPr>
          <a:xfrm>
            <a:off x="838200" y="1253331"/>
            <a:ext cx="10515600" cy="4351338"/>
          </a:xfrm>
        </p:spPr>
        <p:txBody>
          <a:bodyPr/>
          <a:lstStyle/>
          <a:p>
            <a:r>
              <a:rPr lang="en-IN" dirty="0"/>
              <a:t>Routers create a hierarchy in the network and the entire internet</a:t>
            </a:r>
          </a:p>
        </p:txBody>
      </p:sp>
      <p:sp>
        <p:nvSpPr>
          <p:cNvPr id="4" name="Rectangle 3">
            <a:extLst>
              <a:ext uri="{FF2B5EF4-FFF2-40B4-BE49-F238E27FC236}">
                <a16:creationId xmlns:a16="http://schemas.microsoft.com/office/drawing/2014/main" id="{09A8C425-1702-493A-9B61-3EBD6EA11DB1}"/>
              </a:ext>
            </a:extLst>
          </p:cNvPr>
          <p:cNvSpPr/>
          <p:nvPr/>
        </p:nvSpPr>
        <p:spPr>
          <a:xfrm>
            <a:off x="552091" y="3071004"/>
            <a:ext cx="11179834" cy="330391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3D912C7-0890-2FDD-0F3C-0D9CA592C8E2}"/>
              </a:ext>
            </a:extLst>
          </p:cNvPr>
          <p:cNvSpPr/>
          <p:nvPr/>
        </p:nvSpPr>
        <p:spPr>
          <a:xfrm>
            <a:off x="1017917" y="3273035"/>
            <a:ext cx="2165230" cy="295886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1F6D727-79C1-DA78-A58D-58F03388E28F}"/>
              </a:ext>
            </a:extLst>
          </p:cNvPr>
          <p:cNvSpPr/>
          <p:nvPr/>
        </p:nvSpPr>
        <p:spPr>
          <a:xfrm>
            <a:off x="9188570" y="3273035"/>
            <a:ext cx="2165230" cy="295886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9767F27-1D79-9880-E25D-7175B1B0FE47}"/>
              </a:ext>
            </a:extLst>
          </p:cNvPr>
          <p:cNvSpPr/>
          <p:nvPr/>
        </p:nvSpPr>
        <p:spPr>
          <a:xfrm>
            <a:off x="1237890" y="4088921"/>
            <a:ext cx="1725284" cy="50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SALES</a:t>
            </a:r>
          </a:p>
          <a:p>
            <a:pPr algn="ctr"/>
            <a:r>
              <a:rPr lang="en-IN" dirty="0"/>
              <a:t>10.20.55.x</a:t>
            </a:r>
          </a:p>
        </p:txBody>
      </p:sp>
      <p:sp>
        <p:nvSpPr>
          <p:cNvPr id="8" name="Rectangle 7">
            <a:extLst>
              <a:ext uri="{FF2B5EF4-FFF2-40B4-BE49-F238E27FC236}">
                <a16:creationId xmlns:a16="http://schemas.microsoft.com/office/drawing/2014/main" id="{ADD1716B-4672-FD75-345E-055AC2F525D5}"/>
              </a:ext>
            </a:extLst>
          </p:cNvPr>
          <p:cNvSpPr/>
          <p:nvPr/>
        </p:nvSpPr>
        <p:spPr>
          <a:xfrm>
            <a:off x="1237891" y="4791283"/>
            <a:ext cx="1725284" cy="50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ENGINEERING</a:t>
            </a:r>
          </a:p>
          <a:p>
            <a:pPr algn="ctr"/>
            <a:r>
              <a:rPr lang="en-IN" dirty="0"/>
              <a:t>10.20.66.x</a:t>
            </a:r>
          </a:p>
        </p:txBody>
      </p:sp>
      <p:sp>
        <p:nvSpPr>
          <p:cNvPr id="9" name="Rectangle 8">
            <a:extLst>
              <a:ext uri="{FF2B5EF4-FFF2-40B4-BE49-F238E27FC236}">
                <a16:creationId xmlns:a16="http://schemas.microsoft.com/office/drawing/2014/main" id="{AAC17CA8-E353-30C6-5E79-7C3E4A026535}"/>
              </a:ext>
            </a:extLst>
          </p:cNvPr>
          <p:cNvSpPr/>
          <p:nvPr/>
        </p:nvSpPr>
        <p:spPr>
          <a:xfrm>
            <a:off x="1237890" y="5445085"/>
            <a:ext cx="1725284" cy="572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MARKETING</a:t>
            </a:r>
          </a:p>
          <a:p>
            <a:pPr algn="ctr"/>
            <a:r>
              <a:rPr lang="en-IN" dirty="0"/>
              <a:t>10.20.77.x</a:t>
            </a:r>
          </a:p>
        </p:txBody>
      </p:sp>
      <p:sp>
        <p:nvSpPr>
          <p:cNvPr id="10" name="Rectangle 9">
            <a:extLst>
              <a:ext uri="{FF2B5EF4-FFF2-40B4-BE49-F238E27FC236}">
                <a16:creationId xmlns:a16="http://schemas.microsoft.com/office/drawing/2014/main" id="{16F875C4-90DD-E39E-35DC-0C51FBD451C7}"/>
              </a:ext>
            </a:extLst>
          </p:cNvPr>
          <p:cNvSpPr/>
          <p:nvPr/>
        </p:nvSpPr>
        <p:spPr>
          <a:xfrm>
            <a:off x="9408543" y="4088920"/>
            <a:ext cx="1725284" cy="50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SALES</a:t>
            </a:r>
          </a:p>
          <a:p>
            <a:pPr algn="ctr"/>
            <a:r>
              <a:rPr lang="en-IN" dirty="0"/>
              <a:t>10.40.55.x</a:t>
            </a:r>
          </a:p>
        </p:txBody>
      </p:sp>
      <p:sp>
        <p:nvSpPr>
          <p:cNvPr id="11" name="Rectangle 10">
            <a:extLst>
              <a:ext uri="{FF2B5EF4-FFF2-40B4-BE49-F238E27FC236}">
                <a16:creationId xmlns:a16="http://schemas.microsoft.com/office/drawing/2014/main" id="{292E7DDC-095F-34C2-0E6F-4209AC7290E5}"/>
              </a:ext>
            </a:extLst>
          </p:cNvPr>
          <p:cNvSpPr/>
          <p:nvPr/>
        </p:nvSpPr>
        <p:spPr>
          <a:xfrm>
            <a:off x="9430109" y="4791282"/>
            <a:ext cx="1725284" cy="50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ENGINEERING</a:t>
            </a:r>
          </a:p>
          <a:p>
            <a:pPr algn="ctr"/>
            <a:r>
              <a:rPr lang="en-IN" dirty="0"/>
              <a:t>10.40.66.x</a:t>
            </a:r>
          </a:p>
        </p:txBody>
      </p:sp>
      <p:sp>
        <p:nvSpPr>
          <p:cNvPr id="12" name="Rectangle 11">
            <a:extLst>
              <a:ext uri="{FF2B5EF4-FFF2-40B4-BE49-F238E27FC236}">
                <a16:creationId xmlns:a16="http://schemas.microsoft.com/office/drawing/2014/main" id="{2FA3CA45-1025-A941-3D5B-B91B324AA18F}"/>
              </a:ext>
            </a:extLst>
          </p:cNvPr>
          <p:cNvSpPr/>
          <p:nvPr/>
        </p:nvSpPr>
        <p:spPr>
          <a:xfrm>
            <a:off x="9430109" y="5462526"/>
            <a:ext cx="1725284" cy="572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MARKETING</a:t>
            </a:r>
          </a:p>
          <a:p>
            <a:pPr algn="ctr"/>
            <a:r>
              <a:rPr lang="en-IN" dirty="0"/>
              <a:t>10.40.77.x</a:t>
            </a:r>
          </a:p>
        </p:txBody>
      </p:sp>
      <p:pic>
        <p:nvPicPr>
          <p:cNvPr id="13" name="Picture 2">
            <a:extLst>
              <a:ext uri="{FF2B5EF4-FFF2-40B4-BE49-F238E27FC236}">
                <a16:creationId xmlns:a16="http://schemas.microsoft.com/office/drawing/2014/main" id="{7C65C286-C8FB-F736-0817-C2DCC6CA2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606" y="4062220"/>
            <a:ext cx="683624" cy="55373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EDE7A9A2-7AEC-6FF4-7347-9E71CC78B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0172" y="4764582"/>
            <a:ext cx="683624" cy="5537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FD7AD5EC-4CEE-C21E-2CE2-8C1A40E6E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0172" y="5490848"/>
            <a:ext cx="683624" cy="5537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0E7C297B-45DC-7E38-326F-36C2B972E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176" y="4105656"/>
            <a:ext cx="683624" cy="55373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A95BC61B-F794-8853-B288-1F1124E5C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176" y="4776903"/>
            <a:ext cx="683624" cy="55373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38902CB6-8E78-E516-7536-9C7EE19D8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052" y="5462526"/>
            <a:ext cx="683624" cy="55373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B16E17EE-8C00-C4C2-99B5-0E953FF30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560" y="3227256"/>
            <a:ext cx="683624" cy="55373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F7855134-70CF-48EE-0CCE-ADFEF0826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3784" y="3270086"/>
            <a:ext cx="683624" cy="553730"/>
          </a:xfrm>
          <a:prstGeom prst="rect">
            <a:avLst/>
          </a:prstGeom>
          <a:noFill/>
          <a:extLst>
            <a:ext uri="{909E8E84-426E-40DD-AFC4-6F175D3DCCD1}">
              <a14:hiddenFill xmlns:a14="http://schemas.microsoft.com/office/drawing/2010/main">
                <a:solidFill>
                  <a:srgbClr val="FFFFFF"/>
                </a:solidFill>
              </a14:hiddenFill>
            </a:ext>
          </a:extLst>
        </p:spPr>
      </p:pic>
      <p:sp>
        <p:nvSpPr>
          <p:cNvPr id="21" name="Cloud 20">
            <a:extLst>
              <a:ext uri="{FF2B5EF4-FFF2-40B4-BE49-F238E27FC236}">
                <a16:creationId xmlns:a16="http://schemas.microsoft.com/office/drawing/2014/main" id="{58A9B3AF-8DFA-837D-B12F-3DA40EB78324}"/>
              </a:ext>
            </a:extLst>
          </p:cNvPr>
          <p:cNvSpPr/>
          <p:nvPr/>
        </p:nvSpPr>
        <p:spPr>
          <a:xfrm>
            <a:off x="5078083" y="1921190"/>
            <a:ext cx="2165230" cy="6469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Internet</a:t>
            </a:r>
          </a:p>
        </p:txBody>
      </p:sp>
      <p:cxnSp>
        <p:nvCxnSpPr>
          <p:cNvPr id="23" name="Straight Connector 22">
            <a:extLst>
              <a:ext uri="{FF2B5EF4-FFF2-40B4-BE49-F238E27FC236}">
                <a16:creationId xmlns:a16="http://schemas.microsoft.com/office/drawing/2014/main" id="{03497EED-EDFD-E40A-2515-341D3E79F4A5}"/>
              </a:ext>
            </a:extLst>
          </p:cNvPr>
          <p:cNvCxnSpPr/>
          <p:nvPr/>
        </p:nvCxnSpPr>
        <p:spPr>
          <a:xfrm flipV="1">
            <a:off x="3571336" y="3648974"/>
            <a:ext cx="759124" cy="56071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532ADD61-48D2-4791-008D-BB52366D5594}"/>
              </a:ext>
            </a:extLst>
          </p:cNvPr>
          <p:cNvCxnSpPr>
            <a:stCxn id="17" idx="3"/>
          </p:cNvCxnSpPr>
          <p:nvPr/>
        </p:nvCxnSpPr>
        <p:spPr>
          <a:xfrm flipV="1">
            <a:off x="3701800" y="3675584"/>
            <a:ext cx="818979" cy="1378184"/>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55EBC7C-A50D-3E09-2628-262D73C10002}"/>
              </a:ext>
            </a:extLst>
          </p:cNvPr>
          <p:cNvCxnSpPr/>
          <p:nvPr/>
        </p:nvCxnSpPr>
        <p:spPr>
          <a:xfrm flipV="1">
            <a:off x="3606641" y="3657617"/>
            <a:ext cx="1055116" cy="198316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E9BC19B-8478-B7BC-4BF7-436953832112}"/>
              </a:ext>
            </a:extLst>
          </p:cNvPr>
          <p:cNvCxnSpPr/>
          <p:nvPr/>
        </p:nvCxnSpPr>
        <p:spPr>
          <a:xfrm flipV="1">
            <a:off x="4661757" y="2493034"/>
            <a:ext cx="1048930" cy="777052"/>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717AFA3E-6D26-79E4-867E-ABFC6ECD08E9}"/>
              </a:ext>
            </a:extLst>
          </p:cNvPr>
          <p:cNvCxnSpPr/>
          <p:nvPr/>
        </p:nvCxnSpPr>
        <p:spPr>
          <a:xfrm flipH="1" flipV="1">
            <a:off x="6510912" y="2431062"/>
            <a:ext cx="1082615" cy="97945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16EC9526-F958-C689-F2EF-27A35888AD78}"/>
              </a:ext>
            </a:extLst>
          </p:cNvPr>
          <p:cNvCxnSpPr>
            <a:stCxn id="13" idx="0"/>
            <a:endCxn id="20" idx="3"/>
          </p:cNvCxnSpPr>
          <p:nvPr/>
        </p:nvCxnSpPr>
        <p:spPr>
          <a:xfrm flipH="1" flipV="1">
            <a:off x="8167408" y="3546951"/>
            <a:ext cx="863010" cy="515269"/>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42FC3856-CE80-6B8C-51E7-686A0C1A2739}"/>
              </a:ext>
            </a:extLst>
          </p:cNvPr>
          <p:cNvCxnSpPr/>
          <p:nvPr/>
        </p:nvCxnSpPr>
        <p:spPr>
          <a:xfrm flipH="1" flipV="1">
            <a:off x="8022117" y="3657617"/>
            <a:ext cx="835156" cy="120600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767D57DF-19E0-07A2-3EC5-FCC345CCC0E4}"/>
              </a:ext>
            </a:extLst>
          </p:cNvPr>
          <p:cNvCxnSpPr>
            <a:cxnSpLocks/>
            <a:stCxn id="15" idx="1"/>
          </p:cNvCxnSpPr>
          <p:nvPr/>
        </p:nvCxnSpPr>
        <p:spPr>
          <a:xfrm flipH="1" flipV="1">
            <a:off x="7835107" y="3742294"/>
            <a:ext cx="875065" cy="2025419"/>
          </a:xfrm>
          <a:prstGeom prst="line">
            <a:avLst/>
          </a:prstGeom>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51398A35-DCC9-AB7D-48AF-29C87809953C}"/>
              </a:ext>
            </a:extLst>
          </p:cNvPr>
          <p:cNvSpPr txBox="1"/>
          <p:nvPr/>
        </p:nvSpPr>
        <p:spPr>
          <a:xfrm flipH="1">
            <a:off x="1329906" y="3242118"/>
            <a:ext cx="1633268" cy="830997"/>
          </a:xfrm>
          <a:prstGeom prst="rect">
            <a:avLst/>
          </a:prstGeom>
          <a:noFill/>
        </p:spPr>
        <p:txBody>
          <a:bodyPr wrap="square" rtlCol="0">
            <a:spAutoFit/>
          </a:bodyPr>
          <a:lstStyle/>
          <a:p>
            <a:pPr algn="ctr"/>
            <a:r>
              <a:rPr lang="en-IN" sz="2400" dirty="0"/>
              <a:t>New York</a:t>
            </a:r>
          </a:p>
          <a:p>
            <a:pPr algn="ctr"/>
            <a:r>
              <a:rPr lang="en-IN" sz="2400" dirty="0"/>
              <a:t>10.20.x.x</a:t>
            </a:r>
          </a:p>
        </p:txBody>
      </p:sp>
      <p:sp>
        <p:nvSpPr>
          <p:cNvPr id="40" name="TextBox 39">
            <a:extLst>
              <a:ext uri="{FF2B5EF4-FFF2-40B4-BE49-F238E27FC236}">
                <a16:creationId xmlns:a16="http://schemas.microsoft.com/office/drawing/2014/main" id="{8447A261-FE3F-D414-7644-D6456EC436DB}"/>
              </a:ext>
            </a:extLst>
          </p:cNvPr>
          <p:cNvSpPr txBox="1"/>
          <p:nvPr/>
        </p:nvSpPr>
        <p:spPr>
          <a:xfrm flipH="1">
            <a:off x="9340067" y="3238779"/>
            <a:ext cx="1754038" cy="830997"/>
          </a:xfrm>
          <a:prstGeom prst="rect">
            <a:avLst/>
          </a:prstGeom>
          <a:noFill/>
        </p:spPr>
        <p:txBody>
          <a:bodyPr wrap="square" rtlCol="0">
            <a:spAutoFit/>
          </a:bodyPr>
          <a:lstStyle/>
          <a:p>
            <a:pPr algn="ctr"/>
            <a:r>
              <a:rPr lang="en-IN" sz="2400" dirty="0"/>
              <a:t>Tokyo</a:t>
            </a:r>
          </a:p>
          <a:p>
            <a:pPr algn="ctr"/>
            <a:r>
              <a:rPr lang="en-IN" sz="2400" dirty="0"/>
              <a:t>10.40.x.x</a:t>
            </a:r>
          </a:p>
        </p:txBody>
      </p:sp>
    </p:spTree>
    <p:extLst>
      <p:ext uri="{BB962C8B-B14F-4D97-AF65-F5344CB8AC3E}">
        <p14:creationId xmlns:p14="http://schemas.microsoft.com/office/powerpoint/2010/main" val="367431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318684-530F-60E5-7611-08BE188C91B7}"/>
              </a:ext>
            </a:extLst>
          </p:cNvPr>
          <p:cNvSpPr>
            <a:spLocks noGrp="1"/>
          </p:cNvSpPr>
          <p:nvPr>
            <p:ph idx="1"/>
          </p:nvPr>
        </p:nvSpPr>
        <p:spPr>
          <a:xfrm>
            <a:off x="838200" y="612475"/>
            <a:ext cx="10515600" cy="5564488"/>
          </a:xfrm>
        </p:spPr>
        <p:txBody>
          <a:bodyPr/>
          <a:lstStyle/>
          <a:p>
            <a:r>
              <a:rPr lang="en-IN" b="1" dirty="0"/>
              <a:t>Routers</a:t>
            </a:r>
            <a:r>
              <a:rPr lang="en-IN" dirty="0"/>
              <a:t> facilitate communication </a:t>
            </a:r>
            <a:r>
              <a:rPr lang="en-IN" b="1" dirty="0"/>
              <a:t>between</a:t>
            </a:r>
            <a:r>
              <a:rPr lang="en-IN" dirty="0"/>
              <a:t> networks</a:t>
            </a:r>
          </a:p>
          <a:p>
            <a:r>
              <a:rPr lang="en-IN" b="1" dirty="0"/>
              <a:t>Switches</a:t>
            </a:r>
            <a:r>
              <a:rPr lang="en-IN" dirty="0"/>
              <a:t> facilitate communication </a:t>
            </a:r>
            <a:r>
              <a:rPr lang="en-IN" b="1" dirty="0"/>
              <a:t>within</a:t>
            </a:r>
            <a:r>
              <a:rPr lang="en-IN" dirty="0"/>
              <a:t> a network</a:t>
            </a:r>
          </a:p>
          <a:p>
            <a:endParaRPr lang="en-IN" dirty="0"/>
          </a:p>
          <a:p>
            <a:r>
              <a:rPr lang="en-IN" b="1" dirty="0"/>
              <a:t>Routing</a:t>
            </a:r>
            <a:r>
              <a:rPr lang="en-IN" dirty="0"/>
              <a:t> is a process of </a:t>
            </a:r>
            <a:r>
              <a:rPr lang="en-IN" b="1" dirty="0"/>
              <a:t>moving data between networks</a:t>
            </a:r>
          </a:p>
          <a:p>
            <a:pPr lvl="1"/>
            <a:r>
              <a:rPr lang="en-IN" dirty="0"/>
              <a:t>A router is a device whose primary purpose is routing</a:t>
            </a:r>
          </a:p>
          <a:p>
            <a:r>
              <a:rPr lang="en-IN" b="1" dirty="0"/>
              <a:t>Switching</a:t>
            </a:r>
            <a:r>
              <a:rPr lang="en-IN" dirty="0"/>
              <a:t> is a process of </a:t>
            </a:r>
            <a:r>
              <a:rPr lang="en-IN" b="1" dirty="0"/>
              <a:t>moving data within networks</a:t>
            </a:r>
          </a:p>
          <a:p>
            <a:pPr lvl="1"/>
            <a:r>
              <a:rPr lang="en-IN" dirty="0"/>
              <a:t>A switch is a device whose primary purpose is switching</a:t>
            </a:r>
          </a:p>
          <a:p>
            <a:pPr marL="457200" lvl="1" indent="0">
              <a:buNone/>
            </a:pPr>
            <a:endParaRPr lang="en-IN" dirty="0"/>
          </a:p>
          <a:p>
            <a:r>
              <a:rPr lang="en-IN" dirty="0"/>
              <a:t>There are many other network devices:</a:t>
            </a:r>
          </a:p>
          <a:p>
            <a:pPr lvl="1"/>
            <a:r>
              <a:rPr lang="en-IN" dirty="0"/>
              <a:t>Access points</a:t>
            </a:r>
          </a:p>
          <a:p>
            <a:pPr lvl="1"/>
            <a:r>
              <a:rPr lang="en-IN" dirty="0"/>
              <a:t>Firewall</a:t>
            </a:r>
          </a:p>
          <a:p>
            <a:pPr lvl="1"/>
            <a:r>
              <a:rPr lang="en-IN" dirty="0"/>
              <a:t>Load balancers</a:t>
            </a:r>
          </a:p>
        </p:txBody>
      </p:sp>
      <p:sp>
        <p:nvSpPr>
          <p:cNvPr id="4" name="TextBox 3">
            <a:extLst>
              <a:ext uri="{FF2B5EF4-FFF2-40B4-BE49-F238E27FC236}">
                <a16:creationId xmlns:a16="http://schemas.microsoft.com/office/drawing/2014/main" id="{40FA821B-9175-EB6E-EA6F-D4C8B4A89B81}"/>
              </a:ext>
            </a:extLst>
          </p:cNvPr>
          <p:cNvSpPr txBox="1"/>
          <p:nvPr/>
        </p:nvSpPr>
        <p:spPr>
          <a:xfrm>
            <a:off x="4589254" y="4796287"/>
            <a:ext cx="2570671" cy="1200329"/>
          </a:xfrm>
          <a:prstGeom prst="rect">
            <a:avLst/>
          </a:prstGeom>
          <a:noFill/>
        </p:spPr>
        <p:txBody>
          <a:bodyPr wrap="square" rtlCol="0">
            <a:spAutoFit/>
          </a:bodyPr>
          <a:lstStyle/>
          <a:p>
            <a:pPr marL="285750" indent="-285750">
              <a:buFont typeface="Arial" panose="020B0604020202020204" pitchFamily="34" charset="0"/>
              <a:buChar char="•"/>
            </a:pPr>
            <a:r>
              <a:rPr lang="en-IN" sz="2400" dirty="0"/>
              <a:t>Virtual switches</a:t>
            </a:r>
          </a:p>
          <a:p>
            <a:pPr marL="285750" indent="-285750">
              <a:buFont typeface="Arial" panose="020B0604020202020204" pitchFamily="34" charset="0"/>
              <a:buChar char="•"/>
            </a:pPr>
            <a:r>
              <a:rPr lang="en-IN" sz="2400" dirty="0"/>
              <a:t>Layer-3 switches</a:t>
            </a:r>
          </a:p>
          <a:p>
            <a:pPr marL="285750" indent="-285750">
              <a:buFont typeface="Arial" panose="020B0604020202020204" pitchFamily="34" charset="0"/>
              <a:buChar char="•"/>
            </a:pPr>
            <a:r>
              <a:rPr lang="en-IN" sz="2400" dirty="0"/>
              <a:t>Proxies</a:t>
            </a:r>
          </a:p>
        </p:txBody>
      </p:sp>
    </p:spTree>
    <p:extLst>
      <p:ext uri="{BB962C8B-B14F-4D97-AF65-F5344CB8AC3E}">
        <p14:creationId xmlns:p14="http://schemas.microsoft.com/office/powerpoint/2010/main" val="587572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70E1-5310-3F9F-83AB-D0E4B35936EB}"/>
              </a:ext>
            </a:extLst>
          </p:cNvPr>
          <p:cNvSpPr>
            <a:spLocks noGrp="1"/>
          </p:cNvSpPr>
          <p:nvPr>
            <p:ph type="title"/>
          </p:nvPr>
        </p:nvSpPr>
        <p:spPr/>
        <p:txBody>
          <a:bodyPr/>
          <a:lstStyle/>
          <a:p>
            <a:r>
              <a:rPr lang="en-IN" dirty="0"/>
              <a:t>LAN (Local Area Network)</a:t>
            </a:r>
          </a:p>
        </p:txBody>
      </p:sp>
      <p:sp>
        <p:nvSpPr>
          <p:cNvPr id="3" name="Content Placeholder 2">
            <a:extLst>
              <a:ext uri="{FF2B5EF4-FFF2-40B4-BE49-F238E27FC236}">
                <a16:creationId xmlns:a16="http://schemas.microsoft.com/office/drawing/2014/main" id="{63ECD11A-CB8F-AD7E-A8EB-FC85E9D45A1C}"/>
              </a:ext>
            </a:extLst>
          </p:cNvPr>
          <p:cNvSpPr>
            <a:spLocks noGrp="1"/>
          </p:cNvSpPr>
          <p:nvPr>
            <p:ph idx="1"/>
          </p:nvPr>
        </p:nvSpPr>
        <p:spPr/>
        <p:txBody>
          <a:bodyPr/>
          <a:lstStyle/>
          <a:p>
            <a:r>
              <a:rPr lang="en-US" dirty="0"/>
              <a:t>It is a group of network devices that allow communication between various connected devices.</a:t>
            </a:r>
          </a:p>
          <a:p>
            <a:r>
              <a:rPr lang="en-US" dirty="0"/>
              <a:t>LAN has a short propagation delay than MAN as well as WAN. It covers smaller areas such as colleges, schools, hospitals, and so on.</a:t>
            </a:r>
            <a:endParaRPr lang="en-IN" dirty="0"/>
          </a:p>
        </p:txBody>
      </p:sp>
    </p:spTree>
    <p:extLst>
      <p:ext uri="{BB962C8B-B14F-4D97-AF65-F5344CB8AC3E}">
        <p14:creationId xmlns:p14="http://schemas.microsoft.com/office/powerpoint/2010/main" val="398829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9BA1-2B8D-C8A6-DA75-0031A14AAE51}"/>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1BE21A92-467B-6573-1C00-A4AD48B3BADD}"/>
              </a:ext>
            </a:extLst>
          </p:cNvPr>
          <p:cNvSpPr>
            <a:spLocks noGrp="1"/>
          </p:cNvSpPr>
          <p:nvPr>
            <p:ph idx="1"/>
          </p:nvPr>
        </p:nvSpPr>
        <p:spPr/>
        <p:txBody>
          <a:bodyPr/>
          <a:lstStyle/>
          <a:p>
            <a:r>
              <a:rPr lang="en-IN" dirty="0"/>
              <a:t>Host</a:t>
            </a:r>
          </a:p>
          <a:p>
            <a:r>
              <a:rPr lang="en-IN" dirty="0"/>
              <a:t>IP Address</a:t>
            </a:r>
          </a:p>
          <a:p>
            <a:r>
              <a:rPr lang="en-IN" dirty="0"/>
              <a:t>Network</a:t>
            </a:r>
          </a:p>
          <a:p>
            <a:r>
              <a:rPr lang="en-IN" dirty="0"/>
              <a:t>Repeater</a:t>
            </a:r>
          </a:p>
          <a:p>
            <a:r>
              <a:rPr lang="en-IN" dirty="0"/>
              <a:t>Hub</a:t>
            </a:r>
          </a:p>
          <a:p>
            <a:r>
              <a:rPr lang="en-IN" dirty="0"/>
              <a:t>Switch</a:t>
            </a:r>
          </a:p>
          <a:p>
            <a:r>
              <a:rPr lang="en-IN" dirty="0"/>
              <a:t>Router</a:t>
            </a:r>
          </a:p>
          <a:p>
            <a:endParaRPr lang="en-IN" dirty="0"/>
          </a:p>
        </p:txBody>
      </p:sp>
    </p:spTree>
    <p:extLst>
      <p:ext uri="{BB962C8B-B14F-4D97-AF65-F5344CB8AC3E}">
        <p14:creationId xmlns:p14="http://schemas.microsoft.com/office/powerpoint/2010/main" val="1023925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233E-C01B-452B-5D30-2660D2BFC3D8}"/>
              </a:ext>
            </a:extLst>
          </p:cNvPr>
          <p:cNvSpPr>
            <a:spLocks noGrp="1"/>
          </p:cNvSpPr>
          <p:nvPr>
            <p:ph type="title"/>
          </p:nvPr>
        </p:nvSpPr>
        <p:spPr/>
        <p:txBody>
          <a:bodyPr/>
          <a:lstStyle/>
          <a:p>
            <a:r>
              <a:rPr lang="en-IN" dirty="0"/>
              <a:t>WAN (Wide Area Network)</a:t>
            </a:r>
          </a:p>
        </p:txBody>
      </p:sp>
      <p:sp>
        <p:nvSpPr>
          <p:cNvPr id="3" name="Content Placeholder 2">
            <a:extLst>
              <a:ext uri="{FF2B5EF4-FFF2-40B4-BE49-F238E27FC236}">
                <a16:creationId xmlns:a16="http://schemas.microsoft.com/office/drawing/2014/main" id="{C8D435CC-F52C-B45B-B97F-02D049CDB3FA}"/>
              </a:ext>
            </a:extLst>
          </p:cNvPr>
          <p:cNvSpPr>
            <a:spLocks noGrp="1"/>
          </p:cNvSpPr>
          <p:nvPr>
            <p:ph idx="1"/>
          </p:nvPr>
        </p:nvSpPr>
        <p:spPr/>
        <p:txBody>
          <a:bodyPr/>
          <a:lstStyle/>
          <a:p>
            <a:r>
              <a:rPr lang="en-US" dirty="0"/>
              <a:t>It covers a larger area than LAN as well as a MAN such as country/continent etc. </a:t>
            </a:r>
          </a:p>
          <a:p>
            <a:r>
              <a:rPr lang="en-US" dirty="0"/>
              <a:t>WAN is expensive and should or might not be owned by one organization. PSTN or satellite medium is used for wide area networks. </a:t>
            </a:r>
            <a:endParaRPr lang="en-IN" dirty="0"/>
          </a:p>
        </p:txBody>
      </p:sp>
    </p:spTree>
    <p:extLst>
      <p:ext uri="{BB962C8B-B14F-4D97-AF65-F5344CB8AC3E}">
        <p14:creationId xmlns:p14="http://schemas.microsoft.com/office/powerpoint/2010/main" val="3025756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FC65-01CB-2247-9D10-CF17FBA8D323}"/>
              </a:ext>
            </a:extLst>
          </p:cNvPr>
          <p:cNvSpPr>
            <a:spLocks noGrp="1"/>
          </p:cNvSpPr>
          <p:nvPr>
            <p:ph type="title"/>
          </p:nvPr>
        </p:nvSpPr>
        <p:spPr/>
        <p:txBody>
          <a:bodyPr/>
          <a:lstStyle/>
          <a:p>
            <a:r>
              <a:rPr lang="en-IN" dirty="0"/>
              <a:t>MAN (Metropolitan Area Network)</a:t>
            </a:r>
          </a:p>
        </p:txBody>
      </p:sp>
      <p:sp>
        <p:nvSpPr>
          <p:cNvPr id="3" name="Content Placeholder 2">
            <a:extLst>
              <a:ext uri="{FF2B5EF4-FFF2-40B4-BE49-F238E27FC236}">
                <a16:creationId xmlns:a16="http://schemas.microsoft.com/office/drawing/2014/main" id="{E748CB58-7987-283C-305B-F59B41BC06B0}"/>
              </a:ext>
            </a:extLst>
          </p:cNvPr>
          <p:cNvSpPr>
            <a:spLocks noGrp="1"/>
          </p:cNvSpPr>
          <p:nvPr>
            <p:ph idx="1"/>
          </p:nvPr>
        </p:nvSpPr>
        <p:spPr/>
        <p:txBody>
          <a:bodyPr/>
          <a:lstStyle/>
          <a:p>
            <a:r>
              <a:rPr lang="en-US" dirty="0"/>
              <a:t>It covers a larger area than LAN such as small towns, cities, etc. </a:t>
            </a:r>
          </a:p>
          <a:p>
            <a:r>
              <a:rPr lang="en-US" dirty="0"/>
              <a:t>MAN connects two or more computers that reside within the same or completely different cities. </a:t>
            </a:r>
          </a:p>
          <a:p>
            <a:r>
              <a:rPr lang="en-US" dirty="0"/>
              <a:t>MAN is expensive and should or might not be owned by one organization.</a:t>
            </a:r>
            <a:endParaRPr lang="en-IN" dirty="0"/>
          </a:p>
        </p:txBody>
      </p:sp>
    </p:spTree>
    <p:extLst>
      <p:ext uri="{BB962C8B-B14F-4D97-AF65-F5344CB8AC3E}">
        <p14:creationId xmlns:p14="http://schemas.microsoft.com/office/powerpoint/2010/main" val="2829101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D215-D93D-F34A-E4CD-99485350E6B9}"/>
              </a:ext>
            </a:extLst>
          </p:cNvPr>
          <p:cNvSpPr>
            <a:spLocks noGrp="1"/>
          </p:cNvSpPr>
          <p:nvPr>
            <p:ph type="title"/>
          </p:nvPr>
        </p:nvSpPr>
        <p:spPr/>
        <p:txBody>
          <a:bodyPr/>
          <a:lstStyle/>
          <a:p>
            <a:r>
              <a:rPr lang="en-IN" dirty="0"/>
              <a:t>Transmission Modes</a:t>
            </a:r>
          </a:p>
        </p:txBody>
      </p:sp>
      <p:sp>
        <p:nvSpPr>
          <p:cNvPr id="3" name="Content Placeholder 2">
            <a:extLst>
              <a:ext uri="{FF2B5EF4-FFF2-40B4-BE49-F238E27FC236}">
                <a16:creationId xmlns:a16="http://schemas.microsoft.com/office/drawing/2014/main" id="{48DC497F-1A9C-E8D8-5ADB-11EEB215416D}"/>
              </a:ext>
            </a:extLst>
          </p:cNvPr>
          <p:cNvSpPr>
            <a:spLocks noGrp="1"/>
          </p:cNvSpPr>
          <p:nvPr>
            <p:ph idx="1"/>
          </p:nvPr>
        </p:nvSpPr>
        <p:spPr/>
        <p:txBody>
          <a:bodyPr/>
          <a:lstStyle/>
          <a:p>
            <a:r>
              <a:rPr lang="en-US" dirty="0"/>
              <a:t>Transmission mode means, the mode in which data is transmitted between two devices. It is also known as communication mode. </a:t>
            </a:r>
          </a:p>
          <a:p>
            <a:r>
              <a:rPr lang="en-US" dirty="0"/>
              <a:t>Buses and networks are designed to allow communication to occur between individual devices that are interconnected.</a:t>
            </a:r>
          </a:p>
          <a:p>
            <a:r>
              <a:rPr lang="en-US" dirty="0"/>
              <a:t>There are three types of transmission mode</a:t>
            </a:r>
            <a:endParaRPr lang="en-IN" dirty="0"/>
          </a:p>
          <a:p>
            <a:pPr lvl="1"/>
            <a:r>
              <a:rPr lang="en-IN" dirty="0"/>
              <a:t>Simplex mode</a:t>
            </a:r>
          </a:p>
          <a:p>
            <a:pPr lvl="1"/>
            <a:r>
              <a:rPr lang="en-IN" dirty="0"/>
              <a:t>Half-duplex mode</a:t>
            </a:r>
          </a:p>
          <a:p>
            <a:pPr lvl="1"/>
            <a:r>
              <a:rPr lang="en-IN" dirty="0"/>
              <a:t>Full-duple mode</a:t>
            </a:r>
            <a:endParaRPr lang="en-US" dirty="0"/>
          </a:p>
        </p:txBody>
      </p:sp>
    </p:spTree>
    <p:extLst>
      <p:ext uri="{BB962C8B-B14F-4D97-AF65-F5344CB8AC3E}">
        <p14:creationId xmlns:p14="http://schemas.microsoft.com/office/powerpoint/2010/main" val="2413722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7E957C-FA4B-E512-A3E5-7ED5576B43BD}"/>
              </a:ext>
            </a:extLst>
          </p:cNvPr>
          <p:cNvPicPr>
            <a:picLocks noChangeAspect="1"/>
          </p:cNvPicPr>
          <p:nvPr/>
        </p:nvPicPr>
        <p:blipFill>
          <a:blip r:embed="rId2"/>
          <a:stretch>
            <a:fillRect/>
          </a:stretch>
        </p:blipFill>
        <p:spPr>
          <a:xfrm>
            <a:off x="379562" y="1217706"/>
            <a:ext cx="11412747" cy="4422588"/>
          </a:xfrm>
          <a:prstGeom prst="rect">
            <a:avLst/>
          </a:prstGeom>
        </p:spPr>
      </p:pic>
    </p:spTree>
    <p:extLst>
      <p:ext uri="{BB962C8B-B14F-4D97-AF65-F5344CB8AC3E}">
        <p14:creationId xmlns:p14="http://schemas.microsoft.com/office/powerpoint/2010/main" val="597982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81A6-DC09-7A7E-4183-9B192CD737A8}"/>
              </a:ext>
            </a:extLst>
          </p:cNvPr>
          <p:cNvSpPr>
            <a:spLocks noGrp="1"/>
          </p:cNvSpPr>
          <p:nvPr>
            <p:ph type="title"/>
          </p:nvPr>
        </p:nvSpPr>
        <p:spPr/>
        <p:txBody>
          <a:bodyPr/>
          <a:lstStyle/>
          <a:p>
            <a:r>
              <a:rPr lang="en-IN" dirty="0"/>
              <a:t>Simplex Mode</a:t>
            </a:r>
          </a:p>
        </p:txBody>
      </p:sp>
      <p:sp>
        <p:nvSpPr>
          <p:cNvPr id="3" name="Content Placeholder 2">
            <a:extLst>
              <a:ext uri="{FF2B5EF4-FFF2-40B4-BE49-F238E27FC236}">
                <a16:creationId xmlns:a16="http://schemas.microsoft.com/office/drawing/2014/main" id="{D1247439-DC00-43FA-AC2C-5F15C424D093}"/>
              </a:ext>
            </a:extLst>
          </p:cNvPr>
          <p:cNvSpPr>
            <a:spLocks noGrp="1"/>
          </p:cNvSpPr>
          <p:nvPr>
            <p:ph idx="1"/>
          </p:nvPr>
        </p:nvSpPr>
        <p:spPr/>
        <p:txBody>
          <a:bodyPr/>
          <a:lstStyle/>
          <a:p>
            <a:r>
              <a:rPr lang="en-US" dirty="0"/>
              <a:t>In Simplex mode, the communication is unidirectional, as on a one-way street. Only one of the two devices on a link can transmit, and the other can only receive. The simplex mode can use the entire capacity of the channel to send data in one direction.</a:t>
            </a:r>
          </a:p>
          <a:p>
            <a:r>
              <a:rPr lang="en-US" dirty="0"/>
              <a:t>Example: Keyboard and traditional monitors. The keyboard can only introduce input, the monitor can only give the output. </a:t>
            </a:r>
            <a:endParaRPr lang="en-IN" dirty="0"/>
          </a:p>
        </p:txBody>
      </p:sp>
      <p:pic>
        <p:nvPicPr>
          <p:cNvPr id="5" name="Picture 4">
            <a:extLst>
              <a:ext uri="{FF2B5EF4-FFF2-40B4-BE49-F238E27FC236}">
                <a16:creationId xmlns:a16="http://schemas.microsoft.com/office/drawing/2014/main" id="{35CD8D54-7D40-C275-DBB2-2490F44349AC}"/>
              </a:ext>
            </a:extLst>
          </p:cNvPr>
          <p:cNvPicPr>
            <a:picLocks noChangeAspect="1"/>
          </p:cNvPicPr>
          <p:nvPr/>
        </p:nvPicPr>
        <p:blipFill>
          <a:blip r:embed="rId2"/>
          <a:stretch>
            <a:fillRect/>
          </a:stretch>
        </p:blipFill>
        <p:spPr>
          <a:xfrm>
            <a:off x="1541073" y="4586436"/>
            <a:ext cx="8782050" cy="1906439"/>
          </a:xfrm>
          <a:prstGeom prst="rect">
            <a:avLst/>
          </a:prstGeom>
        </p:spPr>
      </p:pic>
    </p:spTree>
    <p:extLst>
      <p:ext uri="{BB962C8B-B14F-4D97-AF65-F5344CB8AC3E}">
        <p14:creationId xmlns:p14="http://schemas.microsoft.com/office/powerpoint/2010/main" val="2695226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3804-1922-28A3-4BE7-76AA9B458A11}"/>
              </a:ext>
            </a:extLst>
          </p:cNvPr>
          <p:cNvSpPr>
            <a:spLocks noGrp="1"/>
          </p:cNvSpPr>
          <p:nvPr>
            <p:ph type="title"/>
          </p:nvPr>
        </p:nvSpPr>
        <p:spPr/>
        <p:txBody>
          <a:bodyPr/>
          <a:lstStyle/>
          <a:p>
            <a:r>
              <a:rPr lang="en-IN" dirty="0"/>
              <a:t>Half-Duplex Mode</a:t>
            </a:r>
          </a:p>
        </p:txBody>
      </p:sp>
      <p:sp>
        <p:nvSpPr>
          <p:cNvPr id="3" name="Content Placeholder 2">
            <a:extLst>
              <a:ext uri="{FF2B5EF4-FFF2-40B4-BE49-F238E27FC236}">
                <a16:creationId xmlns:a16="http://schemas.microsoft.com/office/drawing/2014/main" id="{44F91A24-BD62-7E98-22DE-6C1747351445}"/>
              </a:ext>
            </a:extLst>
          </p:cNvPr>
          <p:cNvSpPr>
            <a:spLocks noGrp="1"/>
          </p:cNvSpPr>
          <p:nvPr>
            <p:ph idx="1"/>
          </p:nvPr>
        </p:nvSpPr>
        <p:spPr/>
        <p:txBody>
          <a:bodyPr/>
          <a:lstStyle/>
          <a:p>
            <a:r>
              <a:rPr lang="en-US" dirty="0"/>
              <a:t>In half-duplex mode, each station can both transmit and receive, but not at the same time. When one device is sending, the other can only receive it, and vice versa. </a:t>
            </a:r>
          </a:p>
          <a:p>
            <a:r>
              <a:rPr lang="en-US" dirty="0"/>
              <a:t>The half-duplex mode is used in cases where there is no need for communication in both directions at the same time. The entire capacity of the channel can be utilized for each direction. </a:t>
            </a:r>
          </a:p>
          <a:p>
            <a:r>
              <a:rPr lang="en-US" dirty="0"/>
              <a:t>Example: Walkie-talkie in which message is sent one at a time and messages are sent in both directions.</a:t>
            </a:r>
          </a:p>
          <a:p>
            <a:r>
              <a:rPr lang="en-US" dirty="0"/>
              <a:t>Channel capacity = Bandwidth * Propagation Delay </a:t>
            </a:r>
          </a:p>
          <a:p>
            <a:endParaRPr lang="en-IN" dirty="0"/>
          </a:p>
        </p:txBody>
      </p:sp>
    </p:spTree>
    <p:extLst>
      <p:ext uri="{BB962C8B-B14F-4D97-AF65-F5344CB8AC3E}">
        <p14:creationId xmlns:p14="http://schemas.microsoft.com/office/powerpoint/2010/main" val="1511541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E7AF39-0CBE-DE9E-CC86-5D4CA66EB50D}"/>
              </a:ext>
            </a:extLst>
          </p:cNvPr>
          <p:cNvPicPr>
            <a:picLocks noChangeAspect="1"/>
          </p:cNvPicPr>
          <p:nvPr/>
        </p:nvPicPr>
        <p:blipFill>
          <a:blip r:embed="rId2"/>
          <a:stretch>
            <a:fillRect/>
          </a:stretch>
        </p:blipFill>
        <p:spPr>
          <a:xfrm>
            <a:off x="1365579" y="312852"/>
            <a:ext cx="9055130" cy="6191465"/>
          </a:xfrm>
          <a:prstGeom prst="rect">
            <a:avLst/>
          </a:prstGeom>
        </p:spPr>
      </p:pic>
    </p:spTree>
    <p:extLst>
      <p:ext uri="{BB962C8B-B14F-4D97-AF65-F5344CB8AC3E}">
        <p14:creationId xmlns:p14="http://schemas.microsoft.com/office/powerpoint/2010/main" val="190853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D9C26-3893-4003-D699-A682A777948F}"/>
              </a:ext>
            </a:extLst>
          </p:cNvPr>
          <p:cNvSpPr>
            <a:spLocks noGrp="1"/>
          </p:cNvSpPr>
          <p:nvPr>
            <p:ph type="title"/>
          </p:nvPr>
        </p:nvSpPr>
        <p:spPr/>
        <p:txBody>
          <a:bodyPr/>
          <a:lstStyle/>
          <a:p>
            <a:r>
              <a:rPr lang="en-IN" dirty="0"/>
              <a:t>Full-Duplex Mode</a:t>
            </a:r>
          </a:p>
        </p:txBody>
      </p:sp>
      <p:sp>
        <p:nvSpPr>
          <p:cNvPr id="3" name="Content Placeholder 2">
            <a:extLst>
              <a:ext uri="{FF2B5EF4-FFF2-40B4-BE49-F238E27FC236}">
                <a16:creationId xmlns:a16="http://schemas.microsoft.com/office/drawing/2014/main" id="{D73D582F-C55B-8968-1FF8-E326F5E18BD5}"/>
              </a:ext>
            </a:extLst>
          </p:cNvPr>
          <p:cNvSpPr>
            <a:spLocks noGrp="1"/>
          </p:cNvSpPr>
          <p:nvPr>
            <p:ph idx="1"/>
          </p:nvPr>
        </p:nvSpPr>
        <p:spPr/>
        <p:txBody>
          <a:bodyPr>
            <a:normAutofit/>
          </a:bodyPr>
          <a:lstStyle/>
          <a:p>
            <a:r>
              <a:rPr lang="en-US" dirty="0"/>
              <a:t>In full-duplex mode, both stations can transmit and receive simultaneously. In full-duplex mode, signals going in one direction share the capacity of the link with signals going in another direction, this sharing can occur in two ways: </a:t>
            </a:r>
          </a:p>
          <a:p>
            <a:pPr lvl="1"/>
            <a:r>
              <a:rPr lang="en-US" dirty="0"/>
              <a:t>Either the link must contain two physically separate transmission paths, one for sending and the other for receiving. </a:t>
            </a:r>
          </a:p>
          <a:p>
            <a:pPr lvl="1"/>
            <a:r>
              <a:rPr lang="en-US" dirty="0"/>
              <a:t>Or the capacity is divided between signals traveling in both directions.</a:t>
            </a:r>
          </a:p>
          <a:p>
            <a:r>
              <a:rPr lang="en-US" dirty="0"/>
              <a:t>Full-duplex mode is used when communication in both directions is required all the time. The capacity of the channel, however, must be divided between the two directions. </a:t>
            </a:r>
          </a:p>
        </p:txBody>
      </p:sp>
    </p:spTree>
    <p:extLst>
      <p:ext uri="{BB962C8B-B14F-4D97-AF65-F5344CB8AC3E}">
        <p14:creationId xmlns:p14="http://schemas.microsoft.com/office/powerpoint/2010/main" val="3222952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8A99-DB76-915E-C568-294942822CFC}"/>
              </a:ext>
            </a:extLst>
          </p:cNvPr>
          <p:cNvSpPr>
            <a:spLocks noGrp="1"/>
          </p:cNvSpPr>
          <p:nvPr>
            <p:ph type="title"/>
          </p:nvPr>
        </p:nvSpPr>
        <p:spPr/>
        <p:txBody>
          <a:bodyPr/>
          <a:lstStyle/>
          <a:p>
            <a:r>
              <a:rPr lang="en-IN" dirty="0"/>
              <a:t>Full-Duplex Mode</a:t>
            </a:r>
          </a:p>
        </p:txBody>
      </p:sp>
      <p:sp>
        <p:nvSpPr>
          <p:cNvPr id="3" name="Content Placeholder 2">
            <a:extLst>
              <a:ext uri="{FF2B5EF4-FFF2-40B4-BE49-F238E27FC236}">
                <a16:creationId xmlns:a16="http://schemas.microsoft.com/office/drawing/2014/main" id="{DB95B3DA-462B-A3CE-FB34-ECB43F2E6B9D}"/>
              </a:ext>
            </a:extLst>
          </p:cNvPr>
          <p:cNvSpPr>
            <a:spLocks noGrp="1"/>
          </p:cNvSpPr>
          <p:nvPr>
            <p:ph idx="1"/>
          </p:nvPr>
        </p:nvSpPr>
        <p:spPr/>
        <p:txBody>
          <a:bodyPr/>
          <a:lstStyle/>
          <a:p>
            <a:r>
              <a:rPr lang="en-US" dirty="0"/>
              <a:t>Example: Telephone Network in which there is communication between two persons by a telephone line, through which both can talk and listen at the same time.</a:t>
            </a:r>
            <a:endParaRPr lang="en-IN" dirty="0"/>
          </a:p>
          <a:p>
            <a:r>
              <a:rPr lang="en-IN" dirty="0"/>
              <a:t>Channel Capacity = 2* Bandwidth*propagation Delay</a:t>
            </a:r>
          </a:p>
        </p:txBody>
      </p:sp>
      <p:pic>
        <p:nvPicPr>
          <p:cNvPr id="5" name="Picture 4">
            <a:extLst>
              <a:ext uri="{FF2B5EF4-FFF2-40B4-BE49-F238E27FC236}">
                <a16:creationId xmlns:a16="http://schemas.microsoft.com/office/drawing/2014/main" id="{51BA78A2-70D0-9A46-3D19-FEE87AF91B37}"/>
              </a:ext>
            </a:extLst>
          </p:cNvPr>
          <p:cNvPicPr>
            <a:picLocks noChangeAspect="1"/>
          </p:cNvPicPr>
          <p:nvPr/>
        </p:nvPicPr>
        <p:blipFill>
          <a:blip r:embed="rId2"/>
          <a:stretch>
            <a:fillRect/>
          </a:stretch>
        </p:blipFill>
        <p:spPr>
          <a:xfrm>
            <a:off x="2043741" y="3916841"/>
            <a:ext cx="7333172" cy="2260122"/>
          </a:xfrm>
          <a:prstGeom prst="rect">
            <a:avLst/>
          </a:prstGeom>
        </p:spPr>
      </p:pic>
    </p:spTree>
    <p:extLst>
      <p:ext uri="{BB962C8B-B14F-4D97-AF65-F5344CB8AC3E}">
        <p14:creationId xmlns:p14="http://schemas.microsoft.com/office/powerpoint/2010/main" val="2987011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F10C-EF4F-B71B-CDFB-70AB56FE3602}"/>
              </a:ext>
            </a:extLst>
          </p:cNvPr>
          <p:cNvSpPr>
            <a:spLocks noGrp="1"/>
          </p:cNvSpPr>
          <p:nvPr>
            <p:ph type="title"/>
          </p:nvPr>
        </p:nvSpPr>
        <p:spPr>
          <a:xfrm>
            <a:off x="838200" y="2766218"/>
            <a:ext cx="10515600" cy="1325563"/>
          </a:xfrm>
        </p:spPr>
        <p:txBody>
          <a:bodyPr>
            <a:normAutofit/>
          </a:bodyPr>
          <a:lstStyle/>
          <a:p>
            <a:pPr algn="ctr"/>
            <a:r>
              <a:rPr lang="en-IN" sz="3200" dirty="0"/>
              <a:t>Thank You</a:t>
            </a:r>
          </a:p>
        </p:txBody>
      </p:sp>
    </p:spTree>
    <p:extLst>
      <p:ext uri="{BB962C8B-B14F-4D97-AF65-F5344CB8AC3E}">
        <p14:creationId xmlns:p14="http://schemas.microsoft.com/office/powerpoint/2010/main" val="180785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EEF7-657B-BC30-3C1B-63D355FFC1EC}"/>
              </a:ext>
            </a:extLst>
          </p:cNvPr>
          <p:cNvSpPr>
            <a:spLocks noGrp="1"/>
          </p:cNvSpPr>
          <p:nvPr>
            <p:ph type="title"/>
          </p:nvPr>
        </p:nvSpPr>
        <p:spPr/>
        <p:txBody>
          <a:bodyPr/>
          <a:lstStyle/>
          <a:p>
            <a:r>
              <a:rPr lang="en-IN" dirty="0"/>
              <a:t>Network Devices</a:t>
            </a:r>
          </a:p>
        </p:txBody>
      </p:sp>
      <p:sp>
        <p:nvSpPr>
          <p:cNvPr id="3" name="Content Placeholder 2">
            <a:extLst>
              <a:ext uri="{FF2B5EF4-FFF2-40B4-BE49-F238E27FC236}">
                <a16:creationId xmlns:a16="http://schemas.microsoft.com/office/drawing/2014/main" id="{32075D44-6D38-F85C-5F70-48C8F590DDB9}"/>
              </a:ext>
            </a:extLst>
          </p:cNvPr>
          <p:cNvSpPr>
            <a:spLocks noGrp="1"/>
          </p:cNvSpPr>
          <p:nvPr>
            <p:ph idx="1"/>
          </p:nvPr>
        </p:nvSpPr>
        <p:spPr/>
        <p:txBody>
          <a:bodyPr/>
          <a:lstStyle/>
          <a:p>
            <a:r>
              <a:rPr lang="en-IN" dirty="0"/>
              <a:t>Hosts are any devices that send or receive traffic</a:t>
            </a:r>
          </a:p>
          <a:p>
            <a:endParaRPr lang="en-IN" dirty="0"/>
          </a:p>
        </p:txBody>
      </p:sp>
      <p:pic>
        <p:nvPicPr>
          <p:cNvPr id="1028" name="Picture 4">
            <a:extLst>
              <a:ext uri="{FF2B5EF4-FFF2-40B4-BE49-F238E27FC236}">
                <a16:creationId xmlns:a16="http://schemas.microsoft.com/office/drawing/2014/main" id="{76AA6857-0093-4EB0-70E4-56A108B41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895" y="2548926"/>
            <a:ext cx="524486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5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096F-4D0A-B035-B9B9-2D85FADAD3B7}"/>
              </a:ext>
            </a:extLst>
          </p:cNvPr>
          <p:cNvSpPr>
            <a:spLocks noGrp="1"/>
          </p:cNvSpPr>
          <p:nvPr>
            <p:ph type="title"/>
          </p:nvPr>
        </p:nvSpPr>
        <p:spPr/>
        <p:txBody>
          <a:bodyPr/>
          <a:lstStyle/>
          <a:p>
            <a:r>
              <a:rPr lang="en-IN" dirty="0"/>
              <a:t>Hosts</a:t>
            </a:r>
          </a:p>
        </p:txBody>
      </p:sp>
      <p:sp>
        <p:nvSpPr>
          <p:cNvPr id="3" name="Content Placeholder 2">
            <a:extLst>
              <a:ext uri="{FF2B5EF4-FFF2-40B4-BE49-F238E27FC236}">
                <a16:creationId xmlns:a16="http://schemas.microsoft.com/office/drawing/2014/main" id="{DE1A2408-325C-456F-EBCD-490BB6011121}"/>
              </a:ext>
            </a:extLst>
          </p:cNvPr>
          <p:cNvSpPr>
            <a:spLocks noGrp="1"/>
          </p:cNvSpPr>
          <p:nvPr>
            <p:ph idx="1"/>
          </p:nvPr>
        </p:nvSpPr>
        <p:spPr/>
        <p:txBody>
          <a:bodyPr/>
          <a:lstStyle/>
          <a:p>
            <a:pPr marL="0" indent="0">
              <a:buNone/>
            </a:pPr>
            <a:r>
              <a:rPr lang="en-IN" dirty="0"/>
              <a:t>Also any Internet of Things (IoT) devices</a:t>
            </a:r>
          </a:p>
          <a:p>
            <a:r>
              <a:rPr lang="en-IN" dirty="0"/>
              <a:t>TV</a:t>
            </a:r>
          </a:p>
          <a:p>
            <a:r>
              <a:rPr lang="en-IN" dirty="0"/>
              <a:t>Speaker</a:t>
            </a:r>
          </a:p>
          <a:p>
            <a:r>
              <a:rPr lang="en-IN" dirty="0"/>
              <a:t>Smart Watches</a:t>
            </a:r>
          </a:p>
          <a:p>
            <a:r>
              <a:rPr lang="en-IN" dirty="0"/>
              <a:t>Thermometers</a:t>
            </a:r>
          </a:p>
          <a:p>
            <a:r>
              <a:rPr lang="en-IN" dirty="0"/>
              <a:t>Lights</a:t>
            </a:r>
          </a:p>
          <a:p>
            <a:r>
              <a:rPr lang="en-IN" dirty="0"/>
              <a:t>Refrigerators</a:t>
            </a:r>
          </a:p>
          <a:p>
            <a:r>
              <a:rPr lang="en-IN" dirty="0"/>
              <a:t>Anything that can send or receive traffic over a network</a:t>
            </a:r>
          </a:p>
        </p:txBody>
      </p:sp>
    </p:spTree>
    <p:extLst>
      <p:ext uri="{BB962C8B-B14F-4D97-AF65-F5344CB8AC3E}">
        <p14:creationId xmlns:p14="http://schemas.microsoft.com/office/powerpoint/2010/main" val="353696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0134-63B1-96B2-3AB9-3C973A5EABBC}"/>
              </a:ext>
            </a:extLst>
          </p:cNvPr>
          <p:cNvSpPr>
            <a:spLocks noGrp="1"/>
          </p:cNvSpPr>
          <p:nvPr>
            <p:ph type="title"/>
          </p:nvPr>
        </p:nvSpPr>
        <p:spPr>
          <a:xfrm>
            <a:off x="838200" y="365126"/>
            <a:ext cx="10515600" cy="868452"/>
          </a:xfrm>
        </p:spPr>
        <p:txBody>
          <a:bodyPr/>
          <a:lstStyle/>
          <a:p>
            <a:r>
              <a:rPr lang="en-IN" dirty="0"/>
              <a:t>Client and Server</a:t>
            </a:r>
          </a:p>
        </p:txBody>
      </p:sp>
      <p:sp>
        <p:nvSpPr>
          <p:cNvPr id="3" name="Content Placeholder 2">
            <a:extLst>
              <a:ext uri="{FF2B5EF4-FFF2-40B4-BE49-F238E27FC236}">
                <a16:creationId xmlns:a16="http://schemas.microsoft.com/office/drawing/2014/main" id="{01ABDFE9-3AFF-AE90-D15E-A47DF1491484}"/>
              </a:ext>
            </a:extLst>
          </p:cNvPr>
          <p:cNvSpPr>
            <a:spLocks noGrp="1"/>
          </p:cNvSpPr>
          <p:nvPr>
            <p:ph idx="1"/>
          </p:nvPr>
        </p:nvSpPr>
        <p:spPr>
          <a:xfrm>
            <a:off x="838200" y="1233578"/>
            <a:ext cx="10515600" cy="4943385"/>
          </a:xfrm>
        </p:spPr>
        <p:txBody>
          <a:bodyPr/>
          <a:lstStyle/>
          <a:p>
            <a:r>
              <a:rPr lang="en-IN" dirty="0"/>
              <a:t>Client initiate request and server responds</a:t>
            </a:r>
          </a:p>
        </p:txBody>
      </p:sp>
      <p:pic>
        <p:nvPicPr>
          <p:cNvPr id="2050" name="Picture 2">
            <a:extLst>
              <a:ext uri="{FF2B5EF4-FFF2-40B4-BE49-F238E27FC236}">
                <a16:creationId xmlns:a16="http://schemas.microsoft.com/office/drawing/2014/main" id="{3D3E87D1-301D-44B8-D0DD-F326F29B5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76413"/>
            <a:ext cx="2257424" cy="16525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795B95A-3BFE-CC3E-E515-761047B04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609" y="1371599"/>
            <a:ext cx="1932497" cy="21799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2A4882F-EDDD-F5EA-A883-AF762E3BB5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2824" y="4327856"/>
            <a:ext cx="3235085" cy="184910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33B0DC0-C1E0-81EC-2680-0D22849876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17" y="4116238"/>
            <a:ext cx="2777885" cy="2272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36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A14A-432C-84FE-6327-C396C9879072}"/>
              </a:ext>
            </a:extLst>
          </p:cNvPr>
          <p:cNvSpPr>
            <a:spLocks noGrp="1"/>
          </p:cNvSpPr>
          <p:nvPr>
            <p:ph type="title"/>
          </p:nvPr>
        </p:nvSpPr>
        <p:spPr/>
        <p:txBody>
          <a:bodyPr/>
          <a:lstStyle/>
          <a:p>
            <a:r>
              <a:rPr lang="en-IN" dirty="0"/>
              <a:t>IP Address</a:t>
            </a:r>
          </a:p>
        </p:txBody>
      </p:sp>
      <p:sp>
        <p:nvSpPr>
          <p:cNvPr id="3" name="Content Placeholder 2">
            <a:extLst>
              <a:ext uri="{FF2B5EF4-FFF2-40B4-BE49-F238E27FC236}">
                <a16:creationId xmlns:a16="http://schemas.microsoft.com/office/drawing/2014/main" id="{236BB6CD-693F-AB94-6B35-2B6FA92E0C0D}"/>
              </a:ext>
            </a:extLst>
          </p:cNvPr>
          <p:cNvSpPr>
            <a:spLocks noGrp="1"/>
          </p:cNvSpPr>
          <p:nvPr>
            <p:ph idx="1"/>
          </p:nvPr>
        </p:nvSpPr>
        <p:spPr/>
        <p:txBody>
          <a:bodyPr/>
          <a:lstStyle/>
          <a:p>
            <a:r>
              <a:rPr lang="en-IN" dirty="0"/>
              <a:t>An IP address is the identity of each host</a:t>
            </a:r>
          </a:p>
        </p:txBody>
      </p:sp>
      <p:pic>
        <p:nvPicPr>
          <p:cNvPr id="4" name="Picture 2">
            <a:extLst>
              <a:ext uri="{FF2B5EF4-FFF2-40B4-BE49-F238E27FC236}">
                <a16:creationId xmlns:a16="http://schemas.microsoft.com/office/drawing/2014/main" id="{9D8A1611-2A31-CFD4-58A3-1628CB6C4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630" y="2754219"/>
            <a:ext cx="2257424" cy="16525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A87CD63-B04E-8B35-A4A9-B71538803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3104" y="2451193"/>
            <a:ext cx="1932497" cy="19556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A40586E5-BA47-9058-176F-3DC73FA75EC2}"/>
              </a:ext>
            </a:extLst>
          </p:cNvPr>
          <p:cNvGraphicFramePr>
            <a:graphicFrameLocks noGrp="1"/>
          </p:cNvGraphicFramePr>
          <p:nvPr>
            <p:extLst>
              <p:ext uri="{D42A27DB-BD31-4B8C-83A1-F6EECF244321}">
                <p14:modId xmlns:p14="http://schemas.microsoft.com/office/powerpoint/2010/main" val="2485995755"/>
              </p:ext>
            </p:extLst>
          </p:nvPr>
        </p:nvGraphicFramePr>
        <p:xfrm>
          <a:off x="1271616" y="4794044"/>
          <a:ext cx="2160438" cy="370840"/>
        </p:xfrm>
        <a:graphic>
          <a:graphicData uri="http://schemas.openxmlformats.org/drawingml/2006/table">
            <a:tbl>
              <a:tblPr firstRow="1" bandRow="1">
                <a:tableStyleId>{5C22544A-7EE6-4342-B048-85BDC9FD1C3A}</a:tableStyleId>
              </a:tblPr>
              <a:tblGrid>
                <a:gridCol w="2160438">
                  <a:extLst>
                    <a:ext uri="{9D8B030D-6E8A-4147-A177-3AD203B41FA5}">
                      <a16:colId xmlns:a16="http://schemas.microsoft.com/office/drawing/2014/main" val="2596002629"/>
                    </a:ext>
                  </a:extLst>
                </a:gridCol>
              </a:tblGrid>
              <a:tr h="370840">
                <a:tc>
                  <a:txBody>
                    <a:bodyPr/>
                    <a:lstStyle/>
                    <a:p>
                      <a:pPr algn="ctr"/>
                      <a:r>
                        <a:rPr lang="en-IN" dirty="0"/>
                        <a:t>72.45.128.15</a:t>
                      </a:r>
                    </a:p>
                  </a:txBody>
                  <a:tcPr/>
                </a:tc>
                <a:extLst>
                  <a:ext uri="{0D108BD9-81ED-4DB2-BD59-A6C34878D82A}">
                    <a16:rowId xmlns:a16="http://schemas.microsoft.com/office/drawing/2014/main" val="1456217461"/>
                  </a:ext>
                </a:extLst>
              </a:tr>
            </a:tbl>
          </a:graphicData>
        </a:graphic>
      </p:graphicFrame>
      <p:graphicFrame>
        <p:nvGraphicFramePr>
          <p:cNvPr id="9" name="Table 9">
            <a:extLst>
              <a:ext uri="{FF2B5EF4-FFF2-40B4-BE49-F238E27FC236}">
                <a16:creationId xmlns:a16="http://schemas.microsoft.com/office/drawing/2014/main" id="{AABF9E05-A0F4-C597-29FF-DE1B6E323551}"/>
              </a:ext>
            </a:extLst>
          </p:cNvPr>
          <p:cNvGraphicFramePr>
            <a:graphicFrameLocks noGrp="1"/>
          </p:cNvGraphicFramePr>
          <p:nvPr>
            <p:extLst>
              <p:ext uri="{D42A27DB-BD31-4B8C-83A1-F6EECF244321}">
                <p14:modId xmlns:p14="http://schemas.microsoft.com/office/powerpoint/2010/main" val="3989163220"/>
              </p:ext>
            </p:extLst>
          </p:nvPr>
        </p:nvGraphicFramePr>
        <p:xfrm>
          <a:off x="8355163" y="4794044"/>
          <a:ext cx="2160438" cy="370840"/>
        </p:xfrm>
        <a:graphic>
          <a:graphicData uri="http://schemas.openxmlformats.org/drawingml/2006/table">
            <a:tbl>
              <a:tblPr firstRow="1" bandRow="1">
                <a:tableStyleId>{5C22544A-7EE6-4342-B048-85BDC9FD1C3A}</a:tableStyleId>
              </a:tblPr>
              <a:tblGrid>
                <a:gridCol w="2160438">
                  <a:extLst>
                    <a:ext uri="{9D8B030D-6E8A-4147-A177-3AD203B41FA5}">
                      <a16:colId xmlns:a16="http://schemas.microsoft.com/office/drawing/2014/main" val="3371336717"/>
                    </a:ext>
                  </a:extLst>
                </a:gridCol>
              </a:tblGrid>
              <a:tr h="370840">
                <a:tc>
                  <a:txBody>
                    <a:bodyPr/>
                    <a:lstStyle/>
                    <a:p>
                      <a:pPr algn="ctr"/>
                      <a:r>
                        <a:rPr lang="en-IN" dirty="0"/>
                        <a:t>172.16.254.1</a:t>
                      </a:r>
                    </a:p>
                  </a:txBody>
                  <a:tcPr/>
                </a:tc>
                <a:extLst>
                  <a:ext uri="{0D108BD9-81ED-4DB2-BD59-A6C34878D82A}">
                    <a16:rowId xmlns:a16="http://schemas.microsoft.com/office/drawing/2014/main" val="1479773943"/>
                  </a:ext>
                </a:extLst>
              </a:tr>
            </a:tbl>
          </a:graphicData>
        </a:graphic>
      </p:graphicFrame>
    </p:spTree>
    <p:extLst>
      <p:ext uri="{BB962C8B-B14F-4D97-AF65-F5344CB8AC3E}">
        <p14:creationId xmlns:p14="http://schemas.microsoft.com/office/powerpoint/2010/main" val="307324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5B0A-E454-115E-3788-E7D9E3F70DD8}"/>
              </a:ext>
            </a:extLst>
          </p:cNvPr>
          <p:cNvSpPr>
            <a:spLocks noGrp="1"/>
          </p:cNvSpPr>
          <p:nvPr>
            <p:ph type="title"/>
          </p:nvPr>
        </p:nvSpPr>
        <p:spPr>
          <a:xfrm>
            <a:off x="838200" y="365125"/>
            <a:ext cx="10515600" cy="1127245"/>
          </a:xfrm>
        </p:spPr>
        <p:txBody>
          <a:bodyPr>
            <a:normAutofit/>
          </a:bodyPr>
          <a:lstStyle/>
          <a:p>
            <a:r>
              <a:rPr lang="en-IN" sz="2800" dirty="0"/>
              <a:t>IP addresses are 32-bits, represented as 4 octets of  0 - 255</a:t>
            </a:r>
          </a:p>
        </p:txBody>
      </p:sp>
      <p:sp>
        <p:nvSpPr>
          <p:cNvPr id="3" name="Content Placeholder 2">
            <a:extLst>
              <a:ext uri="{FF2B5EF4-FFF2-40B4-BE49-F238E27FC236}">
                <a16:creationId xmlns:a16="http://schemas.microsoft.com/office/drawing/2014/main" id="{2275F154-C281-363A-9187-E6659F04E6AC}"/>
              </a:ext>
            </a:extLst>
          </p:cNvPr>
          <p:cNvSpPr>
            <a:spLocks noGrp="1"/>
          </p:cNvSpPr>
          <p:nvPr>
            <p:ph idx="1"/>
          </p:nvPr>
        </p:nvSpPr>
        <p:spPr/>
        <p:txBody>
          <a:bodyPr/>
          <a:lstStyle/>
          <a:p>
            <a:r>
              <a:rPr lang="en-IN" dirty="0"/>
              <a:t>An IP address is a 32-bit</a:t>
            </a:r>
          </a:p>
          <a:p>
            <a:pPr marL="285750" indent="-285750">
              <a:buFont typeface="Arial" panose="020B0604020202020204" pitchFamily="34" charset="0"/>
              <a:buChar char="•"/>
            </a:pPr>
            <a:r>
              <a:rPr lang="en-IN" dirty="0"/>
              <a:t>Bit = 1 or 0</a:t>
            </a:r>
          </a:p>
          <a:p>
            <a:pPr marL="285750" indent="-285750">
              <a:buFont typeface="Arial" panose="020B0604020202020204" pitchFamily="34" charset="0"/>
              <a:buChar char="•"/>
            </a:pPr>
            <a:endParaRPr lang="en-IN" dirty="0"/>
          </a:p>
        </p:txBody>
      </p:sp>
      <p:pic>
        <p:nvPicPr>
          <p:cNvPr id="3074" name="Picture 2">
            <a:extLst>
              <a:ext uri="{FF2B5EF4-FFF2-40B4-BE49-F238E27FC236}">
                <a16:creationId xmlns:a16="http://schemas.microsoft.com/office/drawing/2014/main" id="{F727551E-8080-957A-7034-86092AD53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196" y="2921839"/>
            <a:ext cx="7237561" cy="3255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036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7E5B1D0-1E6D-D79A-9FD4-5E27A59D1EA3}"/>
              </a:ext>
            </a:extLst>
          </p:cNvPr>
          <p:cNvSpPr/>
          <p:nvPr/>
        </p:nvSpPr>
        <p:spPr>
          <a:xfrm>
            <a:off x="552091" y="560717"/>
            <a:ext cx="11087818" cy="581420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5B2A53A-C072-264E-780F-18C4B9634929}"/>
              </a:ext>
            </a:extLst>
          </p:cNvPr>
          <p:cNvSpPr/>
          <p:nvPr/>
        </p:nvSpPr>
        <p:spPr>
          <a:xfrm>
            <a:off x="1190445" y="1475117"/>
            <a:ext cx="2639683" cy="397677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CF2484A-034C-13F1-3FB4-4C72B6E2A62C}"/>
              </a:ext>
            </a:extLst>
          </p:cNvPr>
          <p:cNvSpPr/>
          <p:nvPr/>
        </p:nvSpPr>
        <p:spPr>
          <a:xfrm>
            <a:off x="4721524" y="1475117"/>
            <a:ext cx="2639683" cy="397677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C18E32D-EB4B-0D7C-24E2-B77532999BCA}"/>
              </a:ext>
            </a:extLst>
          </p:cNvPr>
          <p:cNvSpPr/>
          <p:nvPr/>
        </p:nvSpPr>
        <p:spPr>
          <a:xfrm>
            <a:off x="8209471" y="1520364"/>
            <a:ext cx="2639683" cy="397677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09A2BFF-3FA0-1049-4733-525A14AA07ED}"/>
              </a:ext>
            </a:extLst>
          </p:cNvPr>
          <p:cNvSpPr/>
          <p:nvPr/>
        </p:nvSpPr>
        <p:spPr>
          <a:xfrm>
            <a:off x="1342846" y="4505861"/>
            <a:ext cx="2294626" cy="77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MARKETING</a:t>
            </a:r>
          </a:p>
          <a:p>
            <a:pPr algn="ctr"/>
            <a:r>
              <a:rPr lang="en-IN" dirty="0"/>
              <a:t>10.20.77.x</a:t>
            </a:r>
          </a:p>
        </p:txBody>
      </p:sp>
      <p:sp>
        <p:nvSpPr>
          <p:cNvPr id="11" name="Rectangle 10">
            <a:extLst>
              <a:ext uri="{FF2B5EF4-FFF2-40B4-BE49-F238E27FC236}">
                <a16:creationId xmlns:a16="http://schemas.microsoft.com/office/drawing/2014/main" id="{30D40AF5-BD04-C68E-351B-08611E03A6C5}"/>
              </a:ext>
            </a:extLst>
          </p:cNvPr>
          <p:cNvSpPr/>
          <p:nvPr/>
        </p:nvSpPr>
        <p:spPr>
          <a:xfrm>
            <a:off x="8425132" y="4505862"/>
            <a:ext cx="2294626" cy="77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MARKETING</a:t>
            </a:r>
          </a:p>
          <a:p>
            <a:pPr algn="ctr"/>
            <a:r>
              <a:rPr lang="en-IN" dirty="0"/>
              <a:t>10.40.77.x</a:t>
            </a:r>
          </a:p>
        </p:txBody>
      </p:sp>
      <p:sp>
        <p:nvSpPr>
          <p:cNvPr id="12" name="Rectangle 11">
            <a:extLst>
              <a:ext uri="{FF2B5EF4-FFF2-40B4-BE49-F238E27FC236}">
                <a16:creationId xmlns:a16="http://schemas.microsoft.com/office/drawing/2014/main" id="{7FFF39A6-9373-E205-9DC2-4AFCD416C919}"/>
              </a:ext>
            </a:extLst>
          </p:cNvPr>
          <p:cNvSpPr/>
          <p:nvPr/>
        </p:nvSpPr>
        <p:spPr>
          <a:xfrm>
            <a:off x="4871049" y="4560497"/>
            <a:ext cx="2294626" cy="77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MARKETING</a:t>
            </a:r>
          </a:p>
          <a:p>
            <a:pPr algn="ctr"/>
            <a:r>
              <a:rPr lang="en-IN" dirty="0"/>
              <a:t>10.30.77.x</a:t>
            </a:r>
          </a:p>
        </p:txBody>
      </p:sp>
      <p:sp>
        <p:nvSpPr>
          <p:cNvPr id="13" name="Rectangle 12">
            <a:extLst>
              <a:ext uri="{FF2B5EF4-FFF2-40B4-BE49-F238E27FC236}">
                <a16:creationId xmlns:a16="http://schemas.microsoft.com/office/drawing/2014/main" id="{667F9716-A0CC-74FC-2AF3-CA566D52972E}"/>
              </a:ext>
            </a:extLst>
          </p:cNvPr>
          <p:cNvSpPr/>
          <p:nvPr/>
        </p:nvSpPr>
        <p:spPr>
          <a:xfrm>
            <a:off x="4882551" y="3602960"/>
            <a:ext cx="2294626" cy="77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ENGINEERING</a:t>
            </a:r>
          </a:p>
          <a:p>
            <a:pPr algn="ctr"/>
            <a:r>
              <a:rPr lang="en-IN" dirty="0"/>
              <a:t>10.30.66.x</a:t>
            </a:r>
          </a:p>
        </p:txBody>
      </p:sp>
      <p:sp>
        <p:nvSpPr>
          <p:cNvPr id="14" name="Rectangle 13">
            <a:extLst>
              <a:ext uri="{FF2B5EF4-FFF2-40B4-BE49-F238E27FC236}">
                <a16:creationId xmlns:a16="http://schemas.microsoft.com/office/drawing/2014/main" id="{434CA8F9-D21C-9EC4-3C79-004783A6CAF2}"/>
              </a:ext>
            </a:extLst>
          </p:cNvPr>
          <p:cNvSpPr/>
          <p:nvPr/>
        </p:nvSpPr>
        <p:spPr>
          <a:xfrm>
            <a:off x="8425132" y="2628180"/>
            <a:ext cx="2294626" cy="77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SALES</a:t>
            </a:r>
          </a:p>
          <a:p>
            <a:pPr algn="ctr"/>
            <a:r>
              <a:rPr lang="en-IN" dirty="0"/>
              <a:t>10.40.55.x</a:t>
            </a:r>
          </a:p>
        </p:txBody>
      </p:sp>
      <p:sp>
        <p:nvSpPr>
          <p:cNvPr id="15" name="Rectangle 14">
            <a:extLst>
              <a:ext uri="{FF2B5EF4-FFF2-40B4-BE49-F238E27FC236}">
                <a16:creationId xmlns:a16="http://schemas.microsoft.com/office/drawing/2014/main" id="{E722F96D-273A-ED0A-FE28-37A60791ED29}"/>
              </a:ext>
            </a:extLst>
          </p:cNvPr>
          <p:cNvSpPr/>
          <p:nvPr/>
        </p:nvSpPr>
        <p:spPr>
          <a:xfrm>
            <a:off x="8425132" y="3602961"/>
            <a:ext cx="2294626" cy="77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ENGINEERING</a:t>
            </a:r>
          </a:p>
          <a:p>
            <a:pPr algn="ctr"/>
            <a:r>
              <a:rPr lang="en-IN" dirty="0"/>
              <a:t>10.40.66.x</a:t>
            </a:r>
          </a:p>
        </p:txBody>
      </p:sp>
      <p:sp>
        <p:nvSpPr>
          <p:cNvPr id="16" name="Rectangle 15">
            <a:extLst>
              <a:ext uri="{FF2B5EF4-FFF2-40B4-BE49-F238E27FC236}">
                <a16:creationId xmlns:a16="http://schemas.microsoft.com/office/drawing/2014/main" id="{43530031-7313-B213-400A-255A1B298272}"/>
              </a:ext>
            </a:extLst>
          </p:cNvPr>
          <p:cNvSpPr/>
          <p:nvPr/>
        </p:nvSpPr>
        <p:spPr>
          <a:xfrm>
            <a:off x="1362973" y="2648309"/>
            <a:ext cx="2294626" cy="77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SALES</a:t>
            </a:r>
          </a:p>
          <a:p>
            <a:pPr algn="ctr"/>
            <a:r>
              <a:rPr lang="en-IN" dirty="0"/>
              <a:t>10.20.55.x</a:t>
            </a:r>
          </a:p>
        </p:txBody>
      </p:sp>
      <p:sp>
        <p:nvSpPr>
          <p:cNvPr id="17" name="Rectangle 16">
            <a:extLst>
              <a:ext uri="{FF2B5EF4-FFF2-40B4-BE49-F238E27FC236}">
                <a16:creationId xmlns:a16="http://schemas.microsoft.com/office/drawing/2014/main" id="{BE196CD3-CCED-8AD8-12C0-110B5873DB54}"/>
              </a:ext>
            </a:extLst>
          </p:cNvPr>
          <p:cNvSpPr/>
          <p:nvPr/>
        </p:nvSpPr>
        <p:spPr>
          <a:xfrm>
            <a:off x="1342846" y="3577085"/>
            <a:ext cx="2294626" cy="77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ENGINEERING</a:t>
            </a:r>
          </a:p>
          <a:p>
            <a:pPr algn="ctr"/>
            <a:r>
              <a:rPr lang="en-IN" dirty="0"/>
              <a:t>10.20.66.x</a:t>
            </a:r>
          </a:p>
        </p:txBody>
      </p:sp>
      <p:sp>
        <p:nvSpPr>
          <p:cNvPr id="18" name="Rectangle 17">
            <a:extLst>
              <a:ext uri="{FF2B5EF4-FFF2-40B4-BE49-F238E27FC236}">
                <a16:creationId xmlns:a16="http://schemas.microsoft.com/office/drawing/2014/main" id="{888C8D8D-C62E-F343-203E-AF30EEF0A9B4}"/>
              </a:ext>
            </a:extLst>
          </p:cNvPr>
          <p:cNvSpPr/>
          <p:nvPr/>
        </p:nvSpPr>
        <p:spPr>
          <a:xfrm>
            <a:off x="4868174" y="2628179"/>
            <a:ext cx="2294626" cy="77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SALES</a:t>
            </a:r>
          </a:p>
          <a:p>
            <a:pPr algn="ctr"/>
            <a:r>
              <a:rPr lang="en-IN" dirty="0"/>
              <a:t>10.30.55.x</a:t>
            </a:r>
          </a:p>
        </p:txBody>
      </p:sp>
      <p:graphicFrame>
        <p:nvGraphicFramePr>
          <p:cNvPr id="19" name="Table 19">
            <a:extLst>
              <a:ext uri="{FF2B5EF4-FFF2-40B4-BE49-F238E27FC236}">
                <a16:creationId xmlns:a16="http://schemas.microsoft.com/office/drawing/2014/main" id="{0E29CDA9-4DB8-BB35-24CD-387B185B9C4A}"/>
              </a:ext>
            </a:extLst>
          </p:cNvPr>
          <p:cNvGraphicFramePr>
            <a:graphicFrameLocks noGrp="1"/>
          </p:cNvGraphicFramePr>
          <p:nvPr>
            <p:extLst>
              <p:ext uri="{D42A27DB-BD31-4B8C-83A1-F6EECF244321}">
                <p14:modId xmlns:p14="http://schemas.microsoft.com/office/powerpoint/2010/main" val="3288292465"/>
              </p:ext>
            </p:extLst>
          </p:nvPr>
        </p:nvGraphicFramePr>
        <p:xfrm>
          <a:off x="1190445" y="5654659"/>
          <a:ext cx="9701841" cy="370840"/>
        </p:xfrm>
        <a:graphic>
          <a:graphicData uri="http://schemas.openxmlformats.org/drawingml/2006/table">
            <a:tbl>
              <a:tblPr firstRow="1" bandRow="1">
                <a:tableStyleId>{5C22544A-7EE6-4342-B048-85BDC9FD1C3A}</a:tableStyleId>
              </a:tblPr>
              <a:tblGrid>
                <a:gridCol w="9701841">
                  <a:extLst>
                    <a:ext uri="{9D8B030D-6E8A-4147-A177-3AD203B41FA5}">
                      <a16:colId xmlns:a16="http://schemas.microsoft.com/office/drawing/2014/main" val="435897650"/>
                    </a:ext>
                  </a:extLst>
                </a:gridCol>
              </a:tblGrid>
              <a:tr h="370840">
                <a:tc>
                  <a:txBody>
                    <a:bodyPr/>
                    <a:lstStyle/>
                    <a:p>
                      <a:pPr algn="ctr"/>
                      <a:r>
                        <a:rPr lang="en-IN" dirty="0"/>
                        <a:t>10.30.55.127 – Host at XYZ Inc, in London, in SALES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3067377"/>
                  </a:ext>
                </a:extLst>
              </a:tr>
            </a:tbl>
          </a:graphicData>
        </a:graphic>
      </p:graphicFrame>
      <p:sp>
        <p:nvSpPr>
          <p:cNvPr id="20" name="TextBox 19">
            <a:extLst>
              <a:ext uri="{FF2B5EF4-FFF2-40B4-BE49-F238E27FC236}">
                <a16:creationId xmlns:a16="http://schemas.microsoft.com/office/drawing/2014/main" id="{A8FB1867-87A6-39FB-4653-AB1057FEB997}"/>
              </a:ext>
            </a:extLst>
          </p:cNvPr>
          <p:cNvSpPr txBox="1"/>
          <p:nvPr/>
        </p:nvSpPr>
        <p:spPr>
          <a:xfrm>
            <a:off x="1178943" y="794379"/>
            <a:ext cx="9701841" cy="523220"/>
          </a:xfrm>
          <a:prstGeom prst="rect">
            <a:avLst/>
          </a:prstGeom>
          <a:noFill/>
        </p:spPr>
        <p:txBody>
          <a:bodyPr wrap="square" rtlCol="0">
            <a:spAutoFit/>
          </a:bodyPr>
          <a:lstStyle/>
          <a:p>
            <a:pPr algn="ctr"/>
            <a:r>
              <a:rPr lang="en-IN" sz="2800" dirty="0"/>
              <a:t>XYZ inc. – 10.x.x.x</a:t>
            </a:r>
          </a:p>
        </p:txBody>
      </p:sp>
      <p:sp>
        <p:nvSpPr>
          <p:cNvPr id="21" name="TextBox 20">
            <a:extLst>
              <a:ext uri="{FF2B5EF4-FFF2-40B4-BE49-F238E27FC236}">
                <a16:creationId xmlns:a16="http://schemas.microsoft.com/office/drawing/2014/main" id="{41ACD778-F21A-F8E1-D4EA-BF563DE739FC}"/>
              </a:ext>
            </a:extLst>
          </p:cNvPr>
          <p:cNvSpPr txBox="1"/>
          <p:nvPr/>
        </p:nvSpPr>
        <p:spPr>
          <a:xfrm flipH="1">
            <a:off x="5121215" y="1685684"/>
            <a:ext cx="1949570" cy="830997"/>
          </a:xfrm>
          <a:prstGeom prst="rect">
            <a:avLst/>
          </a:prstGeom>
          <a:noFill/>
        </p:spPr>
        <p:txBody>
          <a:bodyPr wrap="square" rtlCol="0">
            <a:spAutoFit/>
          </a:bodyPr>
          <a:lstStyle/>
          <a:p>
            <a:pPr algn="ctr"/>
            <a:r>
              <a:rPr lang="en-IN" sz="2400" dirty="0"/>
              <a:t>London</a:t>
            </a:r>
          </a:p>
          <a:p>
            <a:pPr algn="ctr"/>
            <a:r>
              <a:rPr lang="en-IN" sz="2400" dirty="0"/>
              <a:t>10.30.x.x</a:t>
            </a:r>
          </a:p>
        </p:txBody>
      </p:sp>
      <p:sp>
        <p:nvSpPr>
          <p:cNvPr id="22" name="TextBox 21">
            <a:extLst>
              <a:ext uri="{FF2B5EF4-FFF2-40B4-BE49-F238E27FC236}">
                <a16:creationId xmlns:a16="http://schemas.microsoft.com/office/drawing/2014/main" id="{E7FAD82A-9080-9CB9-D28D-4FB3A85DA293}"/>
              </a:ext>
            </a:extLst>
          </p:cNvPr>
          <p:cNvSpPr txBox="1"/>
          <p:nvPr/>
        </p:nvSpPr>
        <p:spPr>
          <a:xfrm flipH="1">
            <a:off x="1644770" y="1685683"/>
            <a:ext cx="1949570" cy="830997"/>
          </a:xfrm>
          <a:prstGeom prst="rect">
            <a:avLst/>
          </a:prstGeom>
          <a:noFill/>
        </p:spPr>
        <p:txBody>
          <a:bodyPr wrap="square" rtlCol="0">
            <a:spAutoFit/>
          </a:bodyPr>
          <a:lstStyle/>
          <a:p>
            <a:pPr algn="ctr"/>
            <a:r>
              <a:rPr lang="en-IN" sz="2400" dirty="0"/>
              <a:t>New York</a:t>
            </a:r>
          </a:p>
          <a:p>
            <a:pPr algn="ctr"/>
            <a:r>
              <a:rPr lang="en-IN" sz="2400" dirty="0"/>
              <a:t>10.20.x.x</a:t>
            </a:r>
          </a:p>
        </p:txBody>
      </p:sp>
      <p:sp>
        <p:nvSpPr>
          <p:cNvPr id="23" name="TextBox 22">
            <a:extLst>
              <a:ext uri="{FF2B5EF4-FFF2-40B4-BE49-F238E27FC236}">
                <a16:creationId xmlns:a16="http://schemas.microsoft.com/office/drawing/2014/main" id="{7BDA8A43-F84E-9C09-E782-BA82DA2F50B3}"/>
              </a:ext>
            </a:extLst>
          </p:cNvPr>
          <p:cNvSpPr txBox="1"/>
          <p:nvPr/>
        </p:nvSpPr>
        <p:spPr>
          <a:xfrm flipH="1">
            <a:off x="8597660" y="1733921"/>
            <a:ext cx="1949570" cy="830997"/>
          </a:xfrm>
          <a:prstGeom prst="rect">
            <a:avLst/>
          </a:prstGeom>
          <a:noFill/>
        </p:spPr>
        <p:txBody>
          <a:bodyPr wrap="square" rtlCol="0">
            <a:spAutoFit/>
          </a:bodyPr>
          <a:lstStyle/>
          <a:p>
            <a:pPr algn="ctr"/>
            <a:r>
              <a:rPr lang="en-IN" sz="2400" dirty="0"/>
              <a:t>Tokyo</a:t>
            </a:r>
          </a:p>
          <a:p>
            <a:pPr algn="ctr"/>
            <a:r>
              <a:rPr lang="en-IN" sz="2400" dirty="0"/>
              <a:t>10.40.x.x</a:t>
            </a:r>
          </a:p>
        </p:txBody>
      </p:sp>
    </p:spTree>
    <p:extLst>
      <p:ext uri="{BB962C8B-B14F-4D97-AF65-F5344CB8AC3E}">
        <p14:creationId xmlns:p14="http://schemas.microsoft.com/office/powerpoint/2010/main" val="721912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F6A2-0AAE-458D-A132-2E4F5381B267}"/>
              </a:ext>
            </a:extLst>
          </p:cNvPr>
          <p:cNvSpPr>
            <a:spLocks noGrp="1"/>
          </p:cNvSpPr>
          <p:nvPr>
            <p:ph type="title"/>
          </p:nvPr>
        </p:nvSpPr>
        <p:spPr>
          <a:xfrm>
            <a:off x="838200" y="365126"/>
            <a:ext cx="10515600" cy="739056"/>
          </a:xfrm>
        </p:spPr>
        <p:txBody>
          <a:bodyPr>
            <a:normAutofit/>
          </a:bodyPr>
          <a:lstStyle/>
          <a:p>
            <a:r>
              <a:rPr lang="en-IN" sz="2800" b="1" dirty="0"/>
              <a:t>A network transports traffic between hosts</a:t>
            </a:r>
          </a:p>
        </p:txBody>
      </p:sp>
      <p:pic>
        <p:nvPicPr>
          <p:cNvPr id="4" name="Picture 2">
            <a:extLst>
              <a:ext uri="{FF2B5EF4-FFF2-40B4-BE49-F238E27FC236}">
                <a16:creationId xmlns:a16="http://schemas.microsoft.com/office/drawing/2014/main" id="{F9ED7E84-FE05-089E-671D-07600CC15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113" y="1189816"/>
            <a:ext cx="2257424" cy="16525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8641644-52B3-D817-13C5-A43B26D28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9586" y="1189816"/>
            <a:ext cx="1932497" cy="21799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B981AD9-B0E3-9CCE-C8FB-30C3E2CA78D1}"/>
              </a:ext>
            </a:extLst>
          </p:cNvPr>
          <p:cNvSpPr txBox="1"/>
          <p:nvPr/>
        </p:nvSpPr>
        <p:spPr>
          <a:xfrm>
            <a:off x="1071113" y="4011756"/>
            <a:ext cx="9496245" cy="1384995"/>
          </a:xfrm>
          <a:prstGeom prst="rect">
            <a:avLst/>
          </a:prstGeom>
          <a:noFill/>
        </p:spPr>
        <p:txBody>
          <a:bodyPr wrap="square" rtlCol="0">
            <a:spAutoFit/>
          </a:bodyPr>
          <a:lstStyle/>
          <a:p>
            <a:r>
              <a:rPr lang="en-IN" sz="2800" dirty="0"/>
              <a:t>Before Networks</a:t>
            </a:r>
          </a:p>
          <a:p>
            <a:pPr marL="457200" indent="-457200">
              <a:buFont typeface="Arial" panose="020B0604020202020204" pitchFamily="34" charset="0"/>
              <a:buChar char="•"/>
            </a:pPr>
            <a:r>
              <a:rPr lang="en-IN" sz="2800" dirty="0"/>
              <a:t>Transferring data between devices using portable media</a:t>
            </a:r>
          </a:p>
          <a:p>
            <a:pPr marL="457200" indent="-457200">
              <a:buFont typeface="Arial" panose="020B0604020202020204" pitchFamily="34" charset="0"/>
              <a:buChar char="•"/>
            </a:pPr>
            <a:r>
              <a:rPr lang="en-IN" sz="2800" dirty="0"/>
              <a:t>Disks, thumb drives, etc.</a:t>
            </a:r>
          </a:p>
        </p:txBody>
      </p:sp>
    </p:spTree>
    <p:extLst>
      <p:ext uri="{BB962C8B-B14F-4D97-AF65-F5344CB8AC3E}">
        <p14:creationId xmlns:p14="http://schemas.microsoft.com/office/powerpoint/2010/main" val="917202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1091</Words>
  <Application>Microsoft Office PowerPoint</Application>
  <PresentationFormat>Widescreen</PresentationFormat>
  <Paragraphs>177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Nunito</vt:lpstr>
      <vt:lpstr>Office Theme</vt:lpstr>
      <vt:lpstr>NETWORK OVERVIEW</vt:lpstr>
      <vt:lpstr>Contents</vt:lpstr>
      <vt:lpstr>Network Devices</vt:lpstr>
      <vt:lpstr>Hosts</vt:lpstr>
      <vt:lpstr>Client and Server</vt:lpstr>
      <vt:lpstr>IP Address</vt:lpstr>
      <vt:lpstr>IP addresses are 32-bits, represented as 4 octets of  0 - 255</vt:lpstr>
      <vt:lpstr>PowerPoint Presentation</vt:lpstr>
      <vt:lpstr>A network transports traffic between hosts</vt:lpstr>
      <vt:lpstr>A network transports traffic between hosts </vt:lpstr>
      <vt:lpstr>Repeaters</vt:lpstr>
      <vt:lpstr>Hubs</vt:lpstr>
      <vt:lpstr>Bridge</vt:lpstr>
      <vt:lpstr>Switch</vt:lpstr>
      <vt:lpstr>Routers</vt:lpstr>
      <vt:lpstr>Router</vt:lpstr>
      <vt:lpstr>Router</vt:lpstr>
      <vt:lpstr>PowerPoint Presentation</vt:lpstr>
      <vt:lpstr>LAN (Local Area Network)</vt:lpstr>
      <vt:lpstr>WAN (Wide Area Network)</vt:lpstr>
      <vt:lpstr>MAN (Metropolitan Area Network)</vt:lpstr>
      <vt:lpstr>Transmission Modes</vt:lpstr>
      <vt:lpstr>PowerPoint Presentation</vt:lpstr>
      <vt:lpstr>Simplex Mode</vt:lpstr>
      <vt:lpstr>Half-Duplex Mode</vt:lpstr>
      <vt:lpstr>PowerPoint Presentation</vt:lpstr>
      <vt:lpstr>Full-Duplex Mode</vt:lpstr>
      <vt:lpstr>Full-Duplex Mode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 Turab Kazmi</dc:creator>
  <cp:lastModifiedBy>Abu Turab Kazmi</cp:lastModifiedBy>
  <cp:revision>5</cp:revision>
  <dcterms:created xsi:type="dcterms:W3CDTF">2022-12-11T11:36:48Z</dcterms:created>
  <dcterms:modified xsi:type="dcterms:W3CDTF">2022-12-15T07:50:13Z</dcterms:modified>
</cp:coreProperties>
</file>