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5"/>
  </p:notesMasterIdLst>
  <p:sldIdLst>
    <p:sldId id="256" r:id="rId3"/>
    <p:sldId id="257" r:id="rId4"/>
    <p:sldId id="259" r:id="rId5"/>
    <p:sldId id="260" r:id="rId6"/>
    <p:sldId id="267" r:id="rId7"/>
    <p:sldId id="261" r:id="rId8"/>
    <p:sldId id="266" r:id="rId9"/>
    <p:sldId id="268" r:id="rId10"/>
    <p:sldId id="263" r:id="rId11"/>
    <p:sldId id="262" r:id="rId12"/>
    <p:sldId id="269" r:id="rId13"/>
    <p:sldId id="264" r:id="rId14"/>
  </p:sldIdLst>
  <p:sldSz cx="9144000" cy="5143500" type="screen16x9"/>
  <p:notesSz cx="6858000" cy="9144000"/>
  <p:embeddedFontLst>
    <p:embeddedFont>
      <p:font typeface="Calibri" panose="020F0502020204030204" pitchFamily="34" charset="0"/>
      <p:regular r:id="rId16"/>
      <p:bold r:id="rId17"/>
      <p:italic r:id="rId18"/>
      <p:boldItalic r:id="rId19"/>
    </p:embeddedFont>
    <p:embeddedFont>
      <p:font typeface="Lato" panose="020F0502020204030203" pitchFamily="34" charset="0"/>
      <p:regular r:id="rId20"/>
      <p:bold r:id="rId21"/>
      <p:italic r:id="rId22"/>
      <p:boldItalic r:id="rId23"/>
    </p:embeddedFont>
    <p:embeddedFont>
      <p:font typeface="Lato" panose="020F0502020204030203" pitchFamily="34" charset="0"/>
      <p:regular r:id="rId20"/>
      <p:bold r:id="rId21"/>
      <p:italic r:id="rId22"/>
      <p:boldItalic r:id="rId23"/>
    </p:embeddedFont>
    <p:embeddedFont>
      <p:font typeface="Lato Black" panose="020F0502020204030203" pitchFamily="34" charset="0"/>
      <p:bold r:id="rId24"/>
      <p:boldItalic r:id="rId25"/>
    </p:embeddedFont>
    <p:embeddedFont>
      <p:font typeface="Trebuchet MS" panose="020B060302020202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0"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75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1.xml"/><Relationship Id="rId21" Type="http://schemas.openxmlformats.org/officeDocument/2006/relationships/font" Target="fonts/font6.fntdata"/><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9.fntdata"/><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8.xml"/><Relationship Id="rId19" Type="http://schemas.openxmlformats.org/officeDocument/2006/relationships/font" Target="fonts/font4.fntdata"/><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27" Type="http://schemas.openxmlformats.org/officeDocument/2006/relationships/font" Target="fonts/font12.fntdata"/><Relationship Id="rId30" Type="http://customschemas.google.com/relationships/presentationmetadata" Target="metadata"/><Relationship Id="rId8" Type="http://schemas.openxmlformats.org/officeDocument/2006/relationships/slide" Target="slides/slide6.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23:38:25.198"/>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23:38:26.298"/>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23:38:30.909"/>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83236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26" Type="http://schemas.openxmlformats.org/officeDocument/2006/relationships/slideLayout" Target="../slideLayouts/slideLayout50.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slideLayout" Target="../slideLayouts/slideLayout49.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29" Type="http://schemas.openxmlformats.org/officeDocument/2006/relationships/slideLayout" Target="../slideLayouts/slideLayout53.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28" Type="http://schemas.openxmlformats.org/officeDocument/2006/relationships/slideLayout" Target="../slideLayouts/slideLayout52.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 Id="rId27" Type="http://schemas.openxmlformats.org/officeDocument/2006/relationships/slideLayout" Target="../slideLayouts/slideLayout51.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customXml" Target="../ink/ink2.xml"/><Relationship Id="rId5" Type="http://schemas.openxmlformats.org/officeDocument/2006/relationships/image" Target="../media/image8.png"/><Relationship Id="rId4" Type="http://schemas.openxmlformats.org/officeDocument/2006/relationships/customXml" Target="../ink/ink1.xml"/><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7"/>
        <p:cNvGrpSpPr/>
        <p:nvPr/>
      </p:nvGrpSpPr>
      <p:grpSpPr>
        <a:xfrm>
          <a:off x="0" y="0"/>
          <a:ext cx="0" cy="0"/>
          <a:chOff x="0" y="0"/>
          <a:chExt cx="0" cy="0"/>
        </a:xfrm>
      </p:grpSpPr>
      <p:sp>
        <p:nvSpPr>
          <p:cNvPr id="338" name="Google Shape;338;p1"/>
          <p:cNvSpPr txBox="1">
            <a:spLocks noGrp="1"/>
          </p:cNvSpPr>
          <p:nvPr>
            <p:ph type="title"/>
          </p:nvPr>
        </p:nvSpPr>
        <p:spPr>
          <a:xfrm>
            <a:off x="0" y="1371600"/>
            <a:ext cx="9144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900" u="sng">
                <a:solidFill>
                  <a:schemeClr val="lt1"/>
                </a:solidFill>
                <a:latin typeface="Trebuchet MS"/>
                <a:ea typeface="Trebuchet MS"/>
                <a:cs typeface="Trebuchet MS"/>
                <a:sym typeface="Trebuchet MS"/>
              </a:rPr>
              <a:t>Bank of Baroda Hackathon - 2022                       </a:t>
            </a:r>
            <a:endParaRPr sz="2900" u="sng">
              <a:solidFill>
                <a:schemeClr val="lt1"/>
              </a:solidFill>
              <a:latin typeface="Trebuchet MS"/>
              <a:ea typeface="Trebuchet MS"/>
              <a:cs typeface="Trebuchet MS"/>
              <a:sym typeface="Trebuchet MS"/>
            </a:endParaRPr>
          </a:p>
        </p:txBody>
      </p:sp>
      <p:sp>
        <p:nvSpPr>
          <p:cNvPr id="339" name="Google Shape;339;p1"/>
          <p:cNvSpPr txBox="1"/>
          <p:nvPr/>
        </p:nvSpPr>
        <p:spPr>
          <a:xfrm>
            <a:off x="0" y="2161275"/>
            <a:ext cx="6192300" cy="631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2900" b="1" i="0" u="none" strike="noStrike" cap="none" dirty="0">
                <a:solidFill>
                  <a:schemeClr val="lt1"/>
                </a:solidFill>
                <a:latin typeface="Trebuchet MS"/>
                <a:ea typeface="Trebuchet MS"/>
                <a:cs typeface="Trebuchet MS"/>
                <a:sym typeface="Trebuchet MS"/>
              </a:rPr>
              <a:t>Team Name : LoneCoder </a:t>
            </a:r>
            <a:endParaRPr sz="2900" b="1" i="0" u="none" strike="noStrike" cap="none" dirty="0">
              <a:solidFill>
                <a:schemeClr val="lt1"/>
              </a:solidFill>
              <a:latin typeface="Trebuchet MS"/>
              <a:ea typeface="Trebuchet MS"/>
              <a:cs typeface="Trebuchet MS"/>
              <a:sym typeface="Trebuchet MS"/>
            </a:endParaRPr>
          </a:p>
        </p:txBody>
      </p:sp>
      <p:sp>
        <p:nvSpPr>
          <p:cNvPr id="340" name="Google Shape;340;p1"/>
          <p:cNvSpPr txBox="1"/>
          <p:nvPr/>
        </p:nvSpPr>
        <p:spPr>
          <a:xfrm>
            <a:off x="158562" y="2992500"/>
            <a:ext cx="4559100" cy="3777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800"/>
              <a:buFont typeface="Arial"/>
              <a:buNone/>
            </a:pPr>
            <a:r>
              <a:rPr lang="en" sz="1700" i="0" u="none" strike="noStrike" cap="none" dirty="0">
                <a:solidFill>
                  <a:schemeClr val="lt1"/>
                </a:solidFill>
                <a:latin typeface="Trebuchet MS"/>
                <a:ea typeface="Trebuchet MS"/>
                <a:cs typeface="Trebuchet MS"/>
                <a:sym typeface="Trebuchet MS"/>
              </a:rPr>
              <a:t>Your team bio :</a:t>
            </a:r>
            <a:endParaRPr sz="1700" i="0" u="none" strike="noStrike" cap="none" dirty="0">
              <a:solidFill>
                <a:schemeClr val="lt1"/>
              </a:solidFill>
              <a:latin typeface="Trebuchet MS"/>
              <a:ea typeface="Trebuchet MS"/>
              <a:cs typeface="Trebuchet MS"/>
              <a:sym typeface="Trebuchet MS"/>
            </a:endParaRPr>
          </a:p>
          <a:p>
            <a:pPr marL="0" marR="0" lvl="0" indent="0" algn="l" rtl="0">
              <a:lnSpc>
                <a:spcPct val="150000"/>
              </a:lnSpc>
              <a:spcBef>
                <a:spcPts val="1600"/>
              </a:spcBef>
              <a:spcAft>
                <a:spcPts val="1600"/>
              </a:spcAft>
              <a:buClr>
                <a:srgbClr val="000000"/>
              </a:buClr>
              <a:buSzPts val="1300"/>
              <a:buFont typeface="Arial"/>
              <a:buNone/>
            </a:pPr>
            <a:r>
              <a:rPr lang="en" sz="1200" i="0" u="none" strike="noStrike" cap="none" dirty="0">
                <a:solidFill>
                  <a:schemeClr val="lt1"/>
                </a:solidFill>
                <a:latin typeface="Trebuchet MS"/>
                <a:ea typeface="Trebuchet MS"/>
                <a:cs typeface="Trebuchet MS"/>
                <a:sym typeface="Trebuchet MS"/>
              </a:rPr>
              <a:t>Date :20/09/2022</a:t>
            </a:r>
            <a:endParaRPr sz="1200" i="0" u="none" strike="noStrike" cap="none" dirty="0">
              <a:solidFill>
                <a:schemeClr val="lt1"/>
              </a:solidFill>
              <a:latin typeface="Trebuchet MS"/>
              <a:ea typeface="Trebuchet MS"/>
              <a:cs typeface="Trebuchet MS"/>
              <a:sym typeface="Trebuchet MS"/>
            </a:endParaRPr>
          </a:p>
        </p:txBody>
      </p:sp>
      <p:pic>
        <p:nvPicPr>
          <p:cNvPr id="341" name="Google Shape;341;p1"/>
          <p:cNvPicPr preferRelativeResize="0"/>
          <p:nvPr/>
        </p:nvPicPr>
        <p:blipFill>
          <a:blip r:embed="rId4">
            <a:alphaModFix/>
          </a:blip>
          <a:stretch>
            <a:fillRect/>
          </a:stretch>
        </p:blipFill>
        <p:spPr>
          <a:xfrm>
            <a:off x="6807450" y="270350"/>
            <a:ext cx="2235228" cy="738900"/>
          </a:xfrm>
          <a:prstGeom prst="rect">
            <a:avLst/>
          </a:prstGeom>
          <a:noFill/>
          <a:ln>
            <a:noFill/>
          </a:ln>
        </p:spPr>
      </p:pic>
      <p:sp>
        <p:nvSpPr>
          <p:cNvPr id="342" name="Google Shape;342;p1"/>
          <p:cNvSpPr txBox="1"/>
          <p:nvPr/>
        </p:nvSpPr>
        <p:spPr>
          <a:xfrm>
            <a:off x="6807450" y="117575"/>
            <a:ext cx="2386200" cy="4002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a:solidFill>
                  <a:schemeClr val="dk1"/>
                </a:solidFill>
                <a:latin typeface="Lato"/>
                <a:ea typeface="Lato"/>
                <a:cs typeface="Lato"/>
                <a:sym typeface="Lato"/>
              </a:rPr>
              <a:t>Technology Partner</a:t>
            </a:r>
            <a:endParaRPr sz="1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222222"/>
                </a:solidFill>
                <a:highlight>
                  <a:srgbClr val="FFFFFF"/>
                </a:highlight>
              </a:rPr>
              <a:t>Adoption Plan</a:t>
            </a:r>
            <a:endParaRPr sz="2000" dirty="0"/>
          </a:p>
        </p:txBody>
      </p:sp>
      <p:sp>
        <p:nvSpPr>
          <p:cNvPr id="378" name="Google Shape;378;p7"/>
          <p:cNvSpPr txBox="1"/>
          <p:nvPr/>
        </p:nvSpPr>
        <p:spPr>
          <a:xfrm>
            <a:off x="494629" y="943481"/>
            <a:ext cx="8238600" cy="38155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Since it is a </a:t>
            </a:r>
            <a:r>
              <a:rPr lang="en-IN" sz="1400" b="0" i="0" u="none" strike="noStrike" cap="none" dirty="0">
                <a:solidFill>
                  <a:srgbClr val="222222"/>
                </a:solidFill>
                <a:highlight>
                  <a:srgbClr val="FFFFFF"/>
                </a:highlight>
                <a:latin typeface="Lato"/>
                <a:ea typeface="Lato"/>
                <a:cs typeface="Lato"/>
                <a:sym typeface="Lato"/>
              </a:rPr>
              <a:t>cloud-based</a:t>
            </a:r>
            <a:r>
              <a:rPr lang="en" sz="1400" b="0" i="0" u="none" strike="noStrike" cap="none" dirty="0">
                <a:solidFill>
                  <a:srgbClr val="222222"/>
                </a:solidFill>
                <a:highlight>
                  <a:srgbClr val="FFFFFF"/>
                </a:highlight>
                <a:latin typeface="Lato"/>
                <a:ea typeface="Lato"/>
                <a:cs typeface="Lato"/>
                <a:sym typeface="Lato"/>
              </a:rPr>
              <a:t> solution, by securely exposing a subset of apis for user info, we can get the system working whi</a:t>
            </a:r>
            <a:r>
              <a:rPr lang="en-IN" sz="1400" b="0" i="0" u="none" strike="noStrike" cap="none" dirty="0" err="1">
                <a:solidFill>
                  <a:srgbClr val="222222"/>
                </a:solidFill>
                <a:highlight>
                  <a:srgbClr val="FFFFFF"/>
                </a:highlight>
                <a:latin typeface="Lato"/>
                <a:ea typeface="Lato"/>
                <a:cs typeface="Lato"/>
                <a:sym typeface="Lato"/>
              </a:rPr>
              <a:t>ch</a:t>
            </a:r>
            <a:r>
              <a:rPr lang="en" dirty="0">
                <a:solidFill>
                  <a:srgbClr val="222222"/>
                </a:solidFill>
                <a:highlight>
                  <a:srgbClr val="FFFFFF"/>
                </a:highlight>
                <a:latin typeface="Lato"/>
                <a:ea typeface="Lato"/>
                <a:cs typeface="Lato"/>
                <a:sym typeface="Lato"/>
              </a:rPr>
              <a:t> will be loosely coupled with the core banking system.</a:t>
            </a: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We will get the ben</a:t>
            </a:r>
            <a:r>
              <a:rPr lang="en-IN" sz="1400" b="0" i="0" u="none" strike="noStrike" cap="none" dirty="0">
                <a:solidFill>
                  <a:srgbClr val="222222"/>
                </a:solidFill>
                <a:highlight>
                  <a:srgbClr val="FFFFFF"/>
                </a:highlight>
                <a:latin typeface="Lato"/>
                <a:ea typeface="Lato"/>
                <a:cs typeface="Lato"/>
                <a:sym typeface="Lato"/>
              </a:rPr>
              <a:t>e</a:t>
            </a:r>
            <a:r>
              <a:rPr lang="en" sz="1400" b="0" i="0" u="none" strike="noStrike" cap="none" dirty="0">
                <a:solidFill>
                  <a:srgbClr val="222222"/>
                </a:solidFill>
                <a:highlight>
                  <a:srgbClr val="FFFFFF"/>
                </a:highlight>
                <a:latin typeface="Lato"/>
                <a:ea typeface="Lato"/>
                <a:cs typeface="Lato"/>
                <a:sym typeface="Lato"/>
              </a:rPr>
              <a:t>fit of Fault tolarance and DR capabilities as it is a </a:t>
            </a:r>
            <a:r>
              <a:rPr lang="en-IN" sz="1400" b="0" i="0" u="none" strike="noStrike" cap="none" dirty="0">
                <a:solidFill>
                  <a:srgbClr val="222222"/>
                </a:solidFill>
                <a:highlight>
                  <a:srgbClr val="FFFFFF"/>
                </a:highlight>
                <a:latin typeface="Lato"/>
                <a:ea typeface="Lato"/>
                <a:cs typeface="Lato"/>
                <a:sym typeface="Lato"/>
              </a:rPr>
              <a:t>cloud-based</a:t>
            </a:r>
            <a:r>
              <a:rPr lang="en" sz="1400" b="0" i="0" u="none" strike="noStrike" cap="none" dirty="0">
                <a:solidFill>
                  <a:srgbClr val="222222"/>
                </a:solidFill>
                <a:highlight>
                  <a:srgbClr val="FFFFFF"/>
                </a:highlight>
                <a:latin typeface="Lato"/>
                <a:ea typeface="Lato"/>
                <a:cs typeface="Lato"/>
                <a:sym typeface="Lato"/>
              </a:rPr>
              <a:t> solution.</a:t>
            </a:r>
          </a:p>
          <a:p>
            <a:pPr marL="0" marR="0" lvl="0" indent="0" algn="l" rtl="0">
              <a:lnSpc>
                <a:spcPct val="100000"/>
              </a:lnSpc>
              <a:spcBef>
                <a:spcPts val="0"/>
              </a:spcBef>
              <a:spcAft>
                <a:spcPts val="0"/>
              </a:spcAft>
              <a:buClr>
                <a:srgbClr val="000000"/>
              </a:buClr>
              <a:buSzPts val="1400"/>
              <a:buFont typeface="Arial"/>
              <a:buNone/>
            </a:pPr>
            <a:endParaRPr lang="en-IN"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IN" dirty="0">
                <a:latin typeface="Lato"/>
                <a:ea typeface="Lato"/>
                <a:cs typeface="Lato"/>
                <a:sym typeface="Lato"/>
              </a:rPr>
              <a:t>Since we  will be using azure cognitive services for AI/ML use cases, system will be more focused on the business use case rather than building and maintaining ML models and keeping them up to date over time thus saving time, money, and resources.</a:t>
            </a:r>
          </a:p>
          <a:p>
            <a:pPr marL="0" marR="0" lvl="0" indent="0" algn="l" rtl="0">
              <a:lnSpc>
                <a:spcPct val="100000"/>
              </a:lnSpc>
              <a:spcBef>
                <a:spcPts val="0"/>
              </a:spcBef>
              <a:spcAft>
                <a:spcPts val="0"/>
              </a:spcAft>
              <a:buClr>
                <a:srgbClr val="000000"/>
              </a:buClr>
              <a:buSzPts val="1400"/>
              <a:buFont typeface="Arial"/>
              <a:buNone/>
            </a:pPr>
            <a:endParaRPr lang="en-IN"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IN" dirty="0">
                <a:latin typeface="Lato"/>
                <a:ea typeface="Lato"/>
                <a:cs typeface="Lato"/>
                <a:sym typeface="Lato"/>
              </a:rPr>
              <a:t>Using azure cognitive services will make system robust as the models used are tried and tested and of industry standards with all the security and privacy requirements in place.</a:t>
            </a:r>
          </a:p>
          <a:p>
            <a:pPr marL="0" marR="0" lvl="0" indent="0" algn="l" rtl="0">
              <a:lnSpc>
                <a:spcPct val="100000"/>
              </a:lnSpc>
              <a:spcBef>
                <a:spcPts val="0"/>
              </a:spcBef>
              <a:spcAft>
                <a:spcPts val="0"/>
              </a:spcAft>
              <a:buClr>
                <a:srgbClr val="000000"/>
              </a:buClr>
              <a:buSzPts val="1400"/>
              <a:buFont typeface="Arial"/>
              <a:buNone/>
            </a:pPr>
            <a:endParaRPr lang="en-IN"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IN" sz="1400" b="0" i="0" u="none" strike="noStrike" cap="none" dirty="0">
                <a:solidFill>
                  <a:srgbClr val="000000"/>
                </a:solidFill>
                <a:latin typeface="Lato"/>
                <a:ea typeface="Lato"/>
                <a:cs typeface="Lato"/>
                <a:sym typeface="Lato"/>
              </a:rPr>
              <a:t>As </a:t>
            </a:r>
            <a:r>
              <a:rPr lang="en-IN" dirty="0">
                <a:latin typeface="Lato"/>
                <a:ea typeface="Lato"/>
                <a:cs typeface="Lato"/>
                <a:sym typeface="Lato"/>
              </a:rPr>
              <a:t>Proposed system is serverless, no upfront Capital expenses are required and the proposed cost per cheque processed will be as low as 0.50 </a:t>
            </a:r>
            <a:r>
              <a:rPr lang="en-US" sz="1400" b="0" i="0" u="none" strike="noStrike" cap="none" dirty="0">
                <a:solidFill>
                  <a:srgbClr val="222222"/>
                </a:solidFill>
                <a:highlight>
                  <a:srgbClr val="FFFFFF"/>
                </a:highlight>
                <a:latin typeface="Lato"/>
                <a:ea typeface="Lato"/>
                <a:cs typeface="Lato"/>
                <a:sym typeface="Lato"/>
              </a:rPr>
              <a:t>₹</a:t>
            </a:r>
            <a:r>
              <a:rPr lang="en-IN" dirty="0">
                <a:latin typeface="Lato"/>
                <a:ea typeface="Lato"/>
                <a:cs typeface="Lato"/>
                <a:sym typeface="Lato"/>
              </a:rPr>
              <a:t>. </a:t>
            </a:r>
          </a:p>
          <a:p>
            <a:pPr marL="0" marR="0" lvl="0" indent="0" algn="l" rtl="0">
              <a:lnSpc>
                <a:spcPct val="100000"/>
              </a:lnSpc>
              <a:spcBef>
                <a:spcPts val="0"/>
              </a:spcBef>
              <a:spcAft>
                <a:spcPts val="0"/>
              </a:spcAft>
              <a:buClr>
                <a:srgbClr val="000000"/>
              </a:buClr>
              <a:buSzPts val="1400"/>
              <a:buFont typeface="Arial"/>
              <a:buNone/>
            </a:pPr>
            <a:endParaRPr lang="en-IN" dirty="0">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IN" dirty="0">
                <a:latin typeface="Lato"/>
                <a:ea typeface="Lato"/>
                <a:cs typeface="Lato"/>
                <a:sym typeface="Lato"/>
              </a:rPr>
              <a:t>As the system is Serverless in nature it can be scaled multi fold without managing any infrastructure or house keeping tasks.</a:t>
            </a: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FCDCA-400C-5C2D-E36B-45E4CB9ECD90}"/>
              </a:ext>
            </a:extLst>
          </p:cNvPr>
          <p:cNvSpPr>
            <a:spLocks noGrp="1"/>
          </p:cNvSpPr>
          <p:nvPr>
            <p:ph type="title"/>
          </p:nvPr>
        </p:nvSpPr>
        <p:spPr/>
        <p:txBody>
          <a:bodyPr/>
          <a:lstStyle/>
          <a:p>
            <a:r>
              <a:rPr lang="en-IN" sz="2000" dirty="0" err="1"/>
              <a:t>Github</a:t>
            </a:r>
            <a:r>
              <a:rPr lang="en-IN" sz="2000" dirty="0"/>
              <a:t> Repository</a:t>
            </a:r>
          </a:p>
        </p:txBody>
      </p:sp>
      <p:sp>
        <p:nvSpPr>
          <p:cNvPr id="3" name="Text Placeholder 2">
            <a:extLst>
              <a:ext uri="{FF2B5EF4-FFF2-40B4-BE49-F238E27FC236}">
                <a16:creationId xmlns:a16="http://schemas.microsoft.com/office/drawing/2014/main" id="{7990E98D-A6EE-B84C-0748-7536650AD629}"/>
              </a:ext>
            </a:extLst>
          </p:cNvPr>
          <p:cNvSpPr>
            <a:spLocks noGrp="1"/>
          </p:cNvSpPr>
          <p:nvPr>
            <p:ph type="body" idx="1"/>
          </p:nvPr>
        </p:nvSpPr>
        <p:spPr>
          <a:xfrm>
            <a:off x="570750" y="805550"/>
            <a:ext cx="8002500" cy="1836600"/>
          </a:xfrm>
        </p:spPr>
        <p:txBody>
          <a:bodyPr/>
          <a:lstStyle/>
          <a:p>
            <a:r>
              <a:rPr lang="en-IN" dirty="0"/>
              <a:t>https://github.com/RohitBN/automated-cheque-processing-bob-microsoft</a:t>
            </a:r>
          </a:p>
          <a:p>
            <a:endParaRPr lang="en-IN" dirty="0"/>
          </a:p>
        </p:txBody>
      </p:sp>
    </p:spTree>
    <p:extLst>
      <p:ext uri="{BB962C8B-B14F-4D97-AF65-F5344CB8AC3E}">
        <p14:creationId xmlns:p14="http://schemas.microsoft.com/office/powerpoint/2010/main" val="3189832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t>Thank You</a:t>
            </a:r>
            <a:endParaRPr sz="3600"/>
          </a:p>
        </p:txBody>
      </p:sp>
      <p:sp>
        <p:nvSpPr>
          <p:cNvPr id="390" name="Google Shape;390;p9"/>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 sz="1500" dirty="0"/>
              <a:t>Rohit Nagbhidkar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Problem Statement?</a:t>
            </a:r>
            <a:endParaRPr sz="2000"/>
          </a:p>
        </p:txBody>
      </p:sp>
      <p:sp>
        <p:nvSpPr>
          <p:cNvPr id="348" name="Google Shape;348;p2"/>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algn="l"/>
            <a:r>
              <a:rPr lang="en-IN" b="1" i="0" dirty="0">
                <a:solidFill>
                  <a:srgbClr val="19171A"/>
                </a:solidFill>
                <a:effectLst/>
                <a:latin typeface="lato" panose="020F0502020204030203" pitchFamily="34" charset="0"/>
              </a:rPr>
              <a:t>Statement: Automated Cheque Processing</a:t>
            </a:r>
          </a:p>
          <a:p>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I love architecting and providing solution to interesting problems and one those requires innovating solutions</a:t>
            </a:r>
            <a:endParaRPr sz="1400" b="0" i="0" u="none" strike="noStrike" cap="none" dirty="0">
              <a:solidFill>
                <a:srgbClr val="000000"/>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436175" y="12275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a:buNone/>
            </a:pPr>
            <a:r>
              <a:rPr lang="en" dirty="0">
                <a:solidFill>
                  <a:srgbClr val="222222"/>
                </a:solidFill>
                <a:highlight>
                  <a:srgbClr val="FFFFFF"/>
                </a:highlight>
                <a:latin typeface="Lato"/>
                <a:ea typeface="Lato"/>
                <a:cs typeface="Lato"/>
                <a:sym typeface="Lato"/>
              </a:rPr>
              <a:t>As the solution will be used by internal users of the banks(Tellers), we can assume to that we can get a clear scanned copy of the cheque leaf that is presented for clearnace. </a:t>
            </a:r>
            <a:r>
              <a:rPr lang="en-IN" dirty="0">
                <a:solidFill>
                  <a:srgbClr val="222222"/>
                </a:solidFill>
                <a:highlight>
                  <a:srgbClr val="FFFFFF"/>
                </a:highlight>
                <a:latin typeface="Lato"/>
                <a:ea typeface="Lato"/>
                <a:cs typeface="Lato"/>
                <a:sym typeface="Lato"/>
              </a:rPr>
              <a:t>T</a:t>
            </a:r>
            <a:r>
              <a:rPr lang="en" dirty="0">
                <a:solidFill>
                  <a:srgbClr val="222222"/>
                </a:solidFill>
                <a:highlight>
                  <a:srgbClr val="FFFFFF"/>
                </a:highlight>
                <a:latin typeface="Lato"/>
                <a:ea typeface="Lato"/>
                <a:cs typeface="Lato"/>
                <a:sym typeface="Lato"/>
              </a:rPr>
              <a:t>hat image should be available via FTP or any service to Azure Storage.</a:t>
            </a:r>
          </a:p>
          <a:p>
            <a:pPr marL="0" marR="0" lvl="0" indent="0" algn="l" rtl="0">
              <a:lnSpc>
                <a:spcPct val="115000"/>
              </a:lnSpc>
              <a:spcBef>
                <a:spcPts val="1000"/>
              </a:spcBef>
              <a:spcAft>
                <a:spcPts val="1000"/>
              </a:spcAft>
              <a:buClr>
                <a:srgbClr val="000000"/>
              </a:buClr>
              <a:buSzPts val="1400"/>
              <a:buFont typeface="Arial"/>
              <a:buNone/>
            </a:pPr>
            <a:r>
              <a:rPr lang="en" dirty="0">
                <a:solidFill>
                  <a:srgbClr val="222222"/>
                </a:solidFill>
                <a:highlight>
                  <a:srgbClr val="FFFFFF"/>
                </a:highlight>
                <a:latin typeface="Lato"/>
                <a:ea typeface="Lato"/>
                <a:cs typeface="Lato"/>
                <a:sym typeface="Lato"/>
              </a:rPr>
              <a:t>Since the system will be created on azure cloud, we should have a api to get user account details such as signature and account balance etc from on premise or existing system of the bank.(for prototye these will be mocked)</a:t>
            </a:r>
            <a:endParaRPr lang="en"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1000"/>
              </a:spcAft>
              <a:buClr>
                <a:srgbClr val="000000"/>
              </a:buClr>
              <a:buSzPts val="1400"/>
              <a:buFont typeface="Arial"/>
              <a:buNone/>
            </a:pPr>
            <a:endParaRPr sz="1400" b="0" i="0" u="none" strike="noStrike" cap="none" dirty="0">
              <a:solidFill>
                <a:srgbClr val="000000"/>
              </a:solidFill>
              <a:latin typeface="Lato"/>
              <a:ea typeface="Lato"/>
              <a:cs typeface="Lato"/>
              <a:sym typeface="Lato"/>
            </a:endParaRP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Pre-Requisite</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159331" y="28520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dirty="0"/>
              <a:t>Azure tools or resources to be used as a part of solution</a:t>
            </a:r>
            <a:endParaRPr sz="2000" dirty="0"/>
          </a:p>
        </p:txBody>
      </p:sp>
      <p:sp>
        <p:nvSpPr>
          <p:cNvPr id="2" name="TextBox 1">
            <a:extLst>
              <a:ext uri="{FF2B5EF4-FFF2-40B4-BE49-F238E27FC236}">
                <a16:creationId xmlns:a16="http://schemas.microsoft.com/office/drawing/2014/main" id="{4FC1AB7C-A15D-C3A9-0672-E0AE05F5E9AE}"/>
              </a:ext>
            </a:extLst>
          </p:cNvPr>
          <p:cNvSpPr txBox="1"/>
          <p:nvPr/>
        </p:nvSpPr>
        <p:spPr>
          <a:xfrm>
            <a:off x="387927" y="1370166"/>
            <a:ext cx="8804564" cy="3488134"/>
          </a:xfrm>
          <a:prstGeom prst="rect">
            <a:avLst/>
          </a:prstGeom>
          <a:noFill/>
        </p:spPr>
        <p:txBody>
          <a:bodyPr wrap="square" rtlCol="0">
            <a:spAutoFit/>
          </a:bodyPr>
          <a:lstStyle/>
          <a:p>
            <a:pPr marL="342900" lvl="0" indent="-342900">
              <a:spcAft>
                <a:spcPts val="800"/>
              </a:spcAft>
              <a:buFont typeface="Arial" panose="020B0604020202020204" pitchFamily="34" charset="0"/>
              <a:buChar char="•"/>
              <a:tabLst>
                <a:tab pos="457200" algn="l"/>
              </a:tabLst>
            </a:pPr>
            <a:r>
              <a:rPr lang="en-US"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rPr>
              <a:t>Azure functions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800"/>
              </a:spcAft>
              <a:buFont typeface="Arial" panose="020B0604020202020204" pitchFamily="34" charset="0"/>
              <a:buChar char="•"/>
              <a:tabLst>
                <a:tab pos="457200" algn="l"/>
              </a:tabLst>
            </a:pPr>
            <a:r>
              <a:rPr lang="en-US"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rPr>
              <a:t>Azure Storage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800"/>
              </a:spcAft>
              <a:buFont typeface="Arial" panose="020B0604020202020204" pitchFamily="34" charset="0"/>
              <a:buChar char="•"/>
              <a:tabLst>
                <a:tab pos="457200" algn="l"/>
              </a:tabLst>
            </a:pPr>
            <a:r>
              <a:rPr lang="en-US"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rPr>
              <a:t>Azure Service bus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spcAft>
                <a:spcPts val="800"/>
              </a:spcAft>
              <a:buFont typeface="Arial" panose="020B0604020202020204" pitchFamily="34" charset="0"/>
              <a:buChar char="•"/>
              <a:tabLst>
                <a:tab pos="914400" algn="l"/>
              </a:tabLst>
            </a:pPr>
            <a:r>
              <a:rPr lang="en-US"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rPr>
              <a:t>Queue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spcAft>
                <a:spcPts val="800"/>
              </a:spcAft>
              <a:buFont typeface="Arial" panose="020B0604020202020204" pitchFamily="34" charset="0"/>
              <a:buChar char="•"/>
              <a:tabLst>
                <a:tab pos="914400" algn="l"/>
              </a:tabLst>
            </a:pPr>
            <a:r>
              <a:rPr lang="en-US"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rPr>
              <a:t>Topics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800"/>
              </a:spcAft>
              <a:buFont typeface="Arial" panose="020B0604020202020204" pitchFamily="34" charset="0"/>
              <a:buChar char="•"/>
              <a:tabLst>
                <a:tab pos="457200" algn="l"/>
              </a:tabLst>
            </a:pPr>
            <a:r>
              <a:rPr lang="en-US"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rPr>
              <a:t>Azure Logic Apps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800"/>
              </a:spcAft>
              <a:buFont typeface="Arial" panose="020B0604020202020204" pitchFamily="34" charset="0"/>
              <a:buChar char="•"/>
              <a:tabLst>
                <a:tab pos="457200" algn="l"/>
              </a:tabLst>
            </a:pPr>
            <a:r>
              <a:rPr lang="en-US"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rPr>
              <a:t>Azure Cognitive Service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1" indent="-342900">
              <a:spcAft>
                <a:spcPts val="800"/>
              </a:spcAft>
              <a:buFont typeface="Arial" panose="020B0604020202020204" pitchFamily="34" charset="0"/>
              <a:buChar char="•"/>
              <a:tabLst>
                <a:tab pos="457200" algn="l"/>
              </a:tabLst>
            </a:pPr>
            <a:r>
              <a:rPr lang="en-US"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rPr>
              <a:t>The Computer Vision Read API</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2" indent="-342900" defTabSz="1612900">
              <a:spcAft>
                <a:spcPts val="800"/>
              </a:spcAft>
              <a:buFont typeface="Arial" panose="020B0604020202020204" pitchFamily="34" charset="0"/>
              <a:buChar char="•"/>
              <a:tabLst>
                <a:tab pos="0" algn="l"/>
              </a:tabLst>
            </a:pPr>
            <a:r>
              <a:rPr lang="en-IN" dirty="0">
                <a:effectLst/>
                <a:latin typeface="Calibri" panose="020F0502020204030204" pitchFamily="34" charset="0"/>
                <a:ea typeface="Calibri" panose="020F0502020204030204" pitchFamily="34" charset="0"/>
                <a:cs typeface="Times New Roman" panose="02020603050405020304" pitchFamily="18" charset="0"/>
              </a:rPr>
              <a:t>Form Recognizer</a:t>
            </a:r>
          </a:p>
          <a:p>
            <a:pPr marL="342900" lvl="0" indent="-342900">
              <a:spcAft>
                <a:spcPts val="800"/>
              </a:spcAft>
              <a:buFont typeface="Arial" panose="020B0604020202020204" pitchFamily="34" charset="0"/>
              <a:buChar char="•"/>
              <a:tabLst>
                <a:tab pos="457200" algn="l"/>
              </a:tabLst>
            </a:pPr>
            <a:r>
              <a:rPr lang="en-IN" dirty="0">
                <a:effectLst/>
                <a:latin typeface="Calibri" panose="020F0502020204030204" pitchFamily="34" charset="0"/>
                <a:ea typeface="Calibri" panose="020F0502020204030204" pitchFamily="34" charset="0"/>
                <a:cs typeface="Times New Roman" panose="02020603050405020304" pitchFamily="18" charset="0"/>
              </a:rPr>
              <a:t>Azure Cosmos DB</a:t>
            </a:r>
          </a:p>
          <a:p>
            <a:pPr marL="400050" indent="-400050">
              <a:buFont typeface="+mj-lt"/>
              <a:buAutoNum type="romanLcPeriod"/>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374073" y="402963"/>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dirty="0"/>
              <a:t>Tech Stack</a:t>
            </a:r>
            <a:endParaRPr sz="2000" dirty="0"/>
          </a:p>
        </p:txBody>
      </p:sp>
      <p:sp>
        <p:nvSpPr>
          <p:cNvPr id="2" name="TextBox 1">
            <a:extLst>
              <a:ext uri="{FF2B5EF4-FFF2-40B4-BE49-F238E27FC236}">
                <a16:creationId xmlns:a16="http://schemas.microsoft.com/office/drawing/2014/main" id="{4FC1AB7C-A15D-C3A9-0672-E0AE05F5E9AE}"/>
              </a:ext>
            </a:extLst>
          </p:cNvPr>
          <p:cNvSpPr txBox="1"/>
          <p:nvPr/>
        </p:nvSpPr>
        <p:spPr>
          <a:xfrm>
            <a:off x="374073" y="1549159"/>
            <a:ext cx="4973782" cy="1600438"/>
          </a:xfrm>
          <a:prstGeom prst="rect">
            <a:avLst/>
          </a:prstGeom>
          <a:noFill/>
        </p:spPr>
        <p:txBody>
          <a:bodyPr wrap="square" rtlCol="0">
            <a:spAutoFit/>
          </a:bodyPr>
          <a:lstStyle/>
          <a:p>
            <a:pPr marL="400050" indent="-400050">
              <a:buFont typeface="Arial" panose="020B0604020202020204" pitchFamily="34" charset="0"/>
              <a:buChar char="•"/>
            </a:pPr>
            <a:r>
              <a:rPr lang="en-IN" sz="1400" b="0" dirty="0">
                <a:solidFill>
                  <a:schemeClr val="tx1">
                    <a:lumMod val="90000"/>
                    <a:lumOff val="10000"/>
                  </a:schemeClr>
                </a:solidFill>
                <a:highlight>
                  <a:srgbClr val="FFFFFF"/>
                </a:highlight>
              </a:rPr>
              <a:t>Typescript</a:t>
            </a:r>
          </a:p>
          <a:p>
            <a:pPr marL="400050" indent="-400050">
              <a:buFont typeface="Arial" panose="020B0604020202020204" pitchFamily="34" charset="0"/>
              <a:buChar char="•"/>
            </a:pPr>
            <a:r>
              <a:rPr lang="en-IN" dirty="0">
                <a:solidFill>
                  <a:schemeClr val="tx1">
                    <a:lumMod val="90000"/>
                    <a:lumOff val="10000"/>
                  </a:schemeClr>
                </a:solidFill>
                <a:highlight>
                  <a:srgbClr val="FFFFFF"/>
                </a:highlight>
              </a:rPr>
              <a:t>Node.js</a:t>
            </a:r>
            <a:endParaRPr lang="en-IN" sz="1400" b="0" dirty="0">
              <a:solidFill>
                <a:schemeClr val="tx1">
                  <a:lumMod val="90000"/>
                  <a:lumOff val="10000"/>
                </a:schemeClr>
              </a:solidFill>
              <a:highlight>
                <a:srgbClr val="FFFFFF"/>
              </a:highlight>
            </a:endParaRPr>
          </a:p>
          <a:p>
            <a:pPr marL="400050" indent="-400050">
              <a:buFont typeface="Arial" panose="020B0604020202020204" pitchFamily="34" charset="0"/>
              <a:buChar char="•"/>
            </a:pPr>
            <a:r>
              <a:rPr lang="en-IN" dirty="0">
                <a:solidFill>
                  <a:schemeClr val="tx1">
                    <a:lumMod val="90000"/>
                    <a:lumOff val="10000"/>
                  </a:schemeClr>
                </a:solidFill>
                <a:highlight>
                  <a:srgbClr val="FFFFFF"/>
                </a:highlight>
              </a:rPr>
              <a:t>Python</a:t>
            </a:r>
          </a:p>
          <a:p>
            <a:pPr marL="400050" indent="-400050">
              <a:buFont typeface="Arial" panose="020B0604020202020204" pitchFamily="34" charset="0"/>
              <a:buChar char="•"/>
            </a:pPr>
            <a:r>
              <a:rPr lang="en-IN" dirty="0">
                <a:solidFill>
                  <a:schemeClr val="tx1">
                    <a:lumMod val="90000"/>
                    <a:lumOff val="10000"/>
                  </a:schemeClr>
                </a:solidFill>
                <a:highlight>
                  <a:srgbClr val="FFFFFF"/>
                </a:highlight>
              </a:rPr>
              <a:t>REST API</a:t>
            </a:r>
          </a:p>
          <a:p>
            <a:pPr marL="400050" indent="-400050">
              <a:buFont typeface="Arial" panose="020B0604020202020204" pitchFamily="34" charset="0"/>
              <a:buChar char="•"/>
            </a:pPr>
            <a:r>
              <a:rPr lang="en-IN" dirty="0">
                <a:solidFill>
                  <a:schemeClr val="tx1">
                    <a:lumMod val="90000"/>
                    <a:lumOff val="10000"/>
                  </a:schemeClr>
                </a:solidFill>
                <a:highlight>
                  <a:srgbClr val="FFFFFF"/>
                </a:highlight>
              </a:rPr>
              <a:t>Vue JS (for Frontend)</a:t>
            </a:r>
          </a:p>
          <a:p>
            <a:pPr marL="400050" indent="-400050">
              <a:buFont typeface="Arial" panose="020B0604020202020204" pitchFamily="34" charset="0"/>
              <a:buChar char="•"/>
            </a:pPr>
            <a:r>
              <a:rPr lang="en-IN" dirty="0">
                <a:solidFill>
                  <a:schemeClr val="tx1">
                    <a:lumMod val="90000"/>
                    <a:lumOff val="10000"/>
                  </a:schemeClr>
                </a:solidFill>
                <a:highlight>
                  <a:srgbClr val="FFFFFF"/>
                </a:highlight>
              </a:rPr>
              <a:t>Git</a:t>
            </a:r>
          </a:p>
          <a:p>
            <a:endParaRPr lang="en-IN" dirty="0"/>
          </a:p>
        </p:txBody>
      </p:sp>
    </p:spTree>
    <p:extLst>
      <p:ext uri="{BB962C8B-B14F-4D97-AF65-F5344CB8AC3E}">
        <p14:creationId xmlns:p14="http://schemas.microsoft.com/office/powerpoint/2010/main" val="3008008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Proposed solution</a:t>
            </a:r>
            <a:endParaRPr sz="2000" dirty="0"/>
          </a:p>
        </p:txBody>
      </p:sp>
      <p:sp>
        <p:nvSpPr>
          <p:cNvPr id="372" name="Google Shape;372;p6"/>
          <p:cNvSpPr txBox="1"/>
          <p:nvPr/>
        </p:nvSpPr>
        <p:spPr>
          <a:xfrm>
            <a:off x="452700" y="576950"/>
            <a:ext cx="8238600" cy="451521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lang="en-US"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222222"/>
                </a:solidFill>
                <a:highlight>
                  <a:srgbClr val="FFFFFF"/>
                </a:highlight>
                <a:latin typeface="Lato"/>
                <a:ea typeface="Lato"/>
                <a:cs typeface="Lato"/>
                <a:sym typeface="Lato"/>
              </a:rPr>
              <a:t>We propose a Production ready and scalable solution which will be cost effective in nature having a 0.50₹ cost per cheque processed.</a:t>
            </a:r>
          </a:p>
          <a:p>
            <a:pPr marL="0" marR="0" lvl="0" indent="0" algn="l" rtl="0">
              <a:lnSpc>
                <a:spcPct val="100000"/>
              </a:lnSpc>
              <a:spcBef>
                <a:spcPts val="0"/>
              </a:spcBef>
              <a:spcAft>
                <a:spcPts val="0"/>
              </a:spcAft>
              <a:buClr>
                <a:srgbClr val="000000"/>
              </a:buClr>
              <a:buSzPts val="1400"/>
              <a:buFont typeface="Arial"/>
              <a:buNone/>
            </a:pPr>
            <a:endParaRPr lang="en-US"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222222"/>
                </a:solidFill>
                <a:highlight>
                  <a:srgbClr val="FFFFFF"/>
                </a:highlight>
                <a:latin typeface="Lato"/>
                <a:ea typeface="Lato"/>
                <a:cs typeface="Lato"/>
                <a:sym typeface="Lato"/>
              </a:rPr>
              <a:t>The system will be event based asynchronous in nature as the cheque processing can be done in batches ( though we can build a synchronous flow if cheque processing needs to be done in Realtime).</a:t>
            </a:r>
          </a:p>
          <a:p>
            <a:pPr marL="0" marR="0" lvl="0" indent="0" algn="l" rtl="0">
              <a:lnSpc>
                <a:spcPct val="100000"/>
              </a:lnSpc>
              <a:spcBef>
                <a:spcPts val="0"/>
              </a:spcBef>
              <a:spcAft>
                <a:spcPts val="0"/>
              </a:spcAft>
              <a:buClr>
                <a:srgbClr val="000000"/>
              </a:buClr>
              <a:buSzPts val="1400"/>
              <a:buFont typeface="Arial"/>
              <a:buNone/>
            </a:pPr>
            <a:endParaRPr lang="en-US"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222222"/>
                </a:solidFill>
                <a:highlight>
                  <a:srgbClr val="FFFFFF"/>
                </a:highlight>
                <a:latin typeface="Lato"/>
                <a:ea typeface="Lato"/>
                <a:cs typeface="Lato"/>
                <a:sym typeface="Lato"/>
              </a:rPr>
              <a:t>We will use the azure functions as a choice for our computing needs.</a:t>
            </a:r>
          </a:p>
          <a:p>
            <a:pPr marL="0" marR="0" lvl="0" indent="0" algn="l" rtl="0">
              <a:lnSpc>
                <a:spcPct val="100000"/>
              </a:lnSpc>
              <a:spcBef>
                <a:spcPts val="0"/>
              </a:spcBef>
              <a:spcAft>
                <a:spcPts val="0"/>
              </a:spcAft>
              <a:buClr>
                <a:srgbClr val="000000"/>
              </a:buClr>
              <a:buSzPts val="1400"/>
              <a:buFont typeface="Arial"/>
              <a:buNone/>
            </a:pPr>
            <a:endParaRPr lang="en-US"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222222"/>
                </a:solidFill>
                <a:highlight>
                  <a:srgbClr val="FFFFFF"/>
                </a:highlight>
                <a:latin typeface="Lato"/>
                <a:ea typeface="Lato"/>
                <a:cs typeface="Lato"/>
                <a:sym typeface="Lato"/>
              </a:rPr>
              <a:t>We will use service bus to manage different queues and events in the system.</a:t>
            </a:r>
          </a:p>
          <a:p>
            <a:pPr marL="0" marR="0" lvl="0" indent="0" algn="l" rtl="0">
              <a:lnSpc>
                <a:spcPct val="100000"/>
              </a:lnSpc>
              <a:spcBef>
                <a:spcPts val="0"/>
              </a:spcBef>
              <a:spcAft>
                <a:spcPts val="0"/>
              </a:spcAft>
              <a:buClr>
                <a:srgbClr val="000000"/>
              </a:buClr>
              <a:buSzPts val="1400"/>
              <a:buFont typeface="Arial"/>
              <a:buNone/>
            </a:pPr>
            <a:endParaRPr lang="en-US"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222222"/>
                </a:solidFill>
                <a:highlight>
                  <a:srgbClr val="FFFFFF"/>
                </a:highlight>
                <a:latin typeface="Lato"/>
                <a:ea typeface="Lato"/>
                <a:cs typeface="Lato"/>
                <a:sym typeface="Lato"/>
              </a:rPr>
              <a:t>We will use Azure cognitive services for OCR and signature recognition.</a:t>
            </a:r>
          </a:p>
          <a:p>
            <a:pPr marL="0" marR="0" lvl="0" indent="0" algn="l" rtl="0">
              <a:lnSpc>
                <a:spcPct val="100000"/>
              </a:lnSpc>
              <a:spcBef>
                <a:spcPts val="0"/>
              </a:spcBef>
              <a:spcAft>
                <a:spcPts val="0"/>
              </a:spcAft>
              <a:buClr>
                <a:srgbClr val="000000"/>
              </a:buClr>
              <a:buSzPts val="1400"/>
              <a:buFont typeface="Arial"/>
              <a:buNone/>
            </a:pPr>
            <a:endParaRPr lang="en-US"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222222"/>
                </a:solidFill>
                <a:highlight>
                  <a:srgbClr val="FFFFFF"/>
                </a:highlight>
                <a:latin typeface="Lato"/>
                <a:ea typeface="Lato"/>
                <a:cs typeface="Lato"/>
                <a:sym typeface="Lato"/>
              </a:rPr>
              <a:t>We will write a custom function to remove whitespace of the scanned image as a part of preprocessing</a:t>
            </a:r>
          </a:p>
          <a:p>
            <a:pPr marL="0" marR="0" lvl="0" indent="0" algn="l" rtl="0">
              <a:lnSpc>
                <a:spcPct val="100000"/>
              </a:lnSpc>
              <a:spcBef>
                <a:spcPts val="0"/>
              </a:spcBef>
              <a:spcAft>
                <a:spcPts val="0"/>
              </a:spcAft>
              <a:buClr>
                <a:srgbClr val="000000"/>
              </a:buClr>
              <a:buSzPts val="1400"/>
              <a:buFont typeface="Arial"/>
              <a:buNone/>
            </a:pPr>
            <a:endParaRPr lang="en-US"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US" dirty="0">
                <a:solidFill>
                  <a:srgbClr val="222222"/>
                </a:solidFill>
                <a:highlight>
                  <a:srgbClr val="FFFFFF"/>
                </a:highlight>
                <a:latin typeface="Lato"/>
                <a:ea typeface="Lato"/>
                <a:cs typeface="Lato"/>
                <a:sym typeface="Lato"/>
              </a:rPr>
              <a:t>For OCR we will use azure read API.</a:t>
            </a:r>
          </a:p>
          <a:p>
            <a:pPr marL="0" marR="0" lvl="0" indent="0" algn="l" rtl="0">
              <a:lnSpc>
                <a:spcPct val="100000"/>
              </a:lnSpc>
              <a:spcBef>
                <a:spcPts val="0"/>
              </a:spcBef>
              <a:spcAft>
                <a:spcPts val="0"/>
              </a:spcAft>
              <a:buClr>
                <a:srgbClr val="000000"/>
              </a:buClr>
              <a:buSzPts val="1400"/>
              <a:buFont typeface="Arial"/>
              <a:buNone/>
            </a:pPr>
            <a:endParaRPr lang="en-US"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222222"/>
                </a:solidFill>
                <a:highlight>
                  <a:srgbClr val="FFFFFF"/>
                </a:highlight>
                <a:latin typeface="Lato"/>
                <a:ea typeface="Lato"/>
                <a:cs typeface="Lato"/>
                <a:sym typeface="Lato"/>
              </a:rPr>
              <a:t>For signature verification we will use form recogniz</a:t>
            </a:r>
            <a:r>
              <a:rPr lang="en-US" dirty="0">
                <a:solidFill>
                  <a:srgbClr val="222222"/>
                </a:solidFill>
                <a:highlight>
                  <a:srgbClr val="FFFFFF"/>
                </a:highlight>
                <a:latin typeface="Lato"/>
                <a:ea typeface="Lato"/>
                <a:cs typeface="Lato"/>
                <a:sym typeface="Lato"/>
              </a:rPr>
              <a:t>er API.</a:t>
            </a:r>
          </a:p>
          <a:p>
            <a:pPr marL="0" marR="0" lvl="0" indent="0" algn="l" rtl="0">
              <a:lnSpc>
                <a:spcPct val="100000"/>
              </a:lnSpc>
              <a:spcBef>
                <a:spcPts val="0"/>
              </a:spcBef>
              <a:spcAft>
                <a:spcPts val="0"/>
              </a:spcAft>
              <a:buClr>
                <a:srgbClr val="000000"/>
              </a:buClr>
              <a:buSzPts val="1400"/>
              <a:buFont typeface="Arial"/>
              <a:buNone/>
            </a:pPr>
            <a:endParaRPr lang="en-US"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US" dirty="0">
                <a:solidFill>
                  <a:srgbClr val="222222"/>
                </a:solidFill>
                <a:highlight>
                  <a:srgbClr val="FFFFFF"/>
                </a:highlight>
                <a:latin typeface="Lato"/>
                <a:ea typeface="Lato"/>
                <a:cs typeface="Lato"/>
                <a:sym typeface="Lato"/>
              </a:rPr>
              <a:t>We will use azure logic app as our flow  orchestrator.</a:t>
            </a:r>
          </a:p>
          <a:p>
            <a:pPr marL="0" marR="0" lvl="0" indent="0" algn="l" rtl="0">
              <a:lnSpc>
                <a:spcPct val="100000"/>
              </a:lnSpc>
              <a:spcBef>
                <a:spcPts val="0"/>
              </a:spcBef>
              <a:spcAft>
                <a:spcPts val="0"/>
              </a:spcAft>
              <a:buClr>
                <a:srgbClr val="000000"/>
              </a:buClr>
              <a:buSzPts val="1400"/>
              <a:buFont typeface="Arial"/>
              <a:buNone/>
            </a:pPr>
            <a:endParaRPr lang="en-US"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sz="1200" b="0" i="0" u="none" strike="noStrike" cap="none" dirty="0">
              <a:solidFill>
                <a:srgbClr val="000000"/>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370335D-3353-7366-FFE7-1028B6261D1F}"/>
              </a:ext>
            </a:extLst>
          </p:cNvPr>
          <p:cNvSpPr>
            <a:spLocks noGrp="1"/>
          </p:cNvSpPr>
          <p:nvPr>
            <p:ph type="body" idx="1"/>
          </p:nvPr>
        </p:nvSpPr>
        <p:spPr>
          <a:xfrm>
            <a:off x="494617" y="1059873"/>
            <a:ext cx="8002500" cy="3913909"/>
          </a:xfrm>
        </p:spPr>
        <p:txBody>
          <a:bodyPr/>
          <a:lstStyle/>
          <a:p>
            <a:pPr marL="0" indent="0">
              <a:lnSpc>
                <a:spcPct val="100000"/>
              </a:lnSpc>
              <a:buClr>
                <a:srgbClr val="000000"/>
              </a:buClr>
              <a:buNone/>
            </a:pPr>
            <a:r>
              <a:rPr lang="en-US" dirty="0">
                <a:solidFill>
                  <a:srgbClr val="222222"/>
                </a:solidFill>
                <a:highlight>
                  <a:srgbClr val="FFFFFF"/>
                </a:highlight>
                <a:latin typeface="Lato"/>
                <a:ea typeface="Lato"/>
                <a:cs typeface="Lato"/>
                <a:sym typeface="Lato"/>
              </a:rPr>
              <a:t>we will use Cosmos DB to save the intermediate states and results of the system.</a:t>
            </a:r>
          </a:p>
          <a:p>
            <a:pPr marL="0" marR="0" lvl="0" indent="0" algn="l" rtl="0">
              <a:lnSpc>
                <a:spcPct val="100000"/>
              </a:lnSpc>
              <a:spcBef>
                <a:spcPts val="0"/>
              </a:spcBef>
              <a:spcAft>
                <a:spcPts val="0"/>
              </a:spcAft>
              <a:buClr>
                <a:srgbClr val="000000"/>
              </a:buClr>
              <a:buSzPts val="1400"/>
              <a:buFont typeface="Arial"/>
              <a:buNone/>
            </a:pPr>
            <a:endParaRPr lang="en-US"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US" dirty="0">
                <a:solidFill>
                  <a:srgbClr val="222222"/>
                </a:solidFill>
                <a:highlight>
                  <a:srgbClr val="FFFFFF"/>
                </a:highlight>
                <a:latin typeface="Lato"/>
                <a:ea typeface="Lato"/>
                <a:cs typeface="Lato"/>
                <a:sym typeface="Lato"/>
              </a:rPr>
              <a:t>We will also have a manual flow for the cases where the confidence of the system falls below 50%(configurable) so that a human review will be required.</a:t>
            </a:r>
          </a:p>
          <a:p>
            <a:pPr marL="0" marR="0" lvl="0" indent="0" algn="l" rtl="0">
              <a:lnSpc>
                <a:spcPct val="100000"/>
              </a:lnSpc>
              <a:spcBef>
                <a:spcPts val="0"/>
              </a:spcBef>
              <a:spcAft>
                <a:spcPts val="0"/>
              </a:spcAft>
              <a:buClr>
                <a:srgbClr val="000000"/>
              </a:buClr>
              <a:buSzPts val="1400"/>
              <a:buFont typeface="Arial"/>
              <a:buNone/>
            </a:pPr>
            <a:endParaRPr lang="en-US"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US" dirty="0">
                <a:solidFill>
                  <a:srgbClr val="222222"/>
                </a:solidFill>
                <a:highlight>
                  <a:srgbClr val="FFFFFF"/>
                </a:highlight>
                <a:latin typeface="Lato"/>
                <a:ea typeface="Lato"/>
                <a:cs typeface="Lato"/>
                <a:sym typeface="Lato"/>
              </a:rPr>
              <a:t>We can also have multilevel queue system so that cheques will go through multiple authorization even after passing from the system(optional).</a:t>
            </a:r>
          </a:p>
          <a:p>
            <a:pPr marL="0" marR="0" lvl="0" indent="0" algn="l" rtl="0">
              <a:lnSpc>
                <a:spcPct val="100000"/>
              </a:lnSpc>
              <a:spcBef>
                <a:spcPts val="0"/>
              </a:spcBef>
              <a:spcAft>
                <a:spcPts val="0"/>
              </a:spcAft>
              <a:buClr>
                <a:srgbClr val="000000"/>
              </a:buClr>
              <a:buSzPts val="1400"/>
              <a:buFont typeface="Arial"/>
              <a:buNone/>
            </a:pPr>
            <a:endParaRPr lang="en-US" dirty="0">
              <a:solidFill>
                <a:srgbClr val="222222"/>
              </a:solidFill>
              <a:highlight>
                <a:srgbClr val="FFFFFF"/>
              </a:highlight>
            </a:endParaRPr>
          </a:p>
          <a:p>
            <a:pPr marL="0" marR="0" lvl="0" indent="0" algn="l" rtl="0">
              <a:lnSpc>
                <a:spcPct val="100000"/>
              </a:lnSpc>
              <a:spcBef>
                <a:spcPts val="0"/>
              </a:spcBef>
              <a:spcAft>
                <a:spcPts val="0"/>
              </a:spcAft>
              <a:buClr>
                <a:srgbClr val="000000"/>
              </a:buClr>
              <a:buSzPts val="1400"/>
              <a:buFont typeface="Arial"/>
              <a:buNone/>
            </a:pPr>
            <a:r>
              <a:rPr lang="en-US" dirty="0">
                <a:solidFill>
                  <a:srgbClr val="222222"/>
                </a:solidFill>
                <a:highlight>
                  <a:srgbClr val="FFFFFF"/>
                </a:highlight>
                <a:latin typeface="Lato"/>
                <a:ea typeface="Lato"/>
                <a:cs typeface="Lato"/>
                <a:sym typeface="Lato"/>
              </a:rPr>
              <a:t>We will have a frontend system where the end user can check if there are any items present on any queue or fetch any cheque specific details.</a:t>
            </a:r>
          </a:p>
          <a:p>
            <a:pPr marL="0" marR="0" lvl="0" indent="0" algn="l" rtl="0">
              <a:lnSpc>
                <a:spcPct val="100000"/>
              </a:lnSpc>
              <a:spcBef>
                <a:spcPts val="0"/>
              </a:spcBef>
              <a:spcAft>
                <a:spcPts val="0"/>
              </a:spcAft>
              <a:buClr>
                <a:srgbClr val="000000"/>
              </a:buClr>
              <a:buSzPts val="1400"/>
              <a:buFont typeface="Arial"/>
              <a:buNone/>
            </a:pPr>
            <a:endParaRPr lang="en-US" dirty="0">
              <a:solidFill>
                <a:srgbClr val="222222"/>
              </a:solidFill>
              <a:highlight>
                <a:srgbClr val="FFFFFF"/>
              </a:highlight>
            </a:endParaRPr>
          </a:p>
          <a:p>
            <a:pPr marL="0" marR="0" lvl="0" indent="0" algn="l" rtl="0">
              <a:lnSpc>
                <a:spcPct val="100000"/>
              </a:lnSpc>
              <a:spcBef>
                <a:spcPts val="0"/>
              </a:spcBef>
              <a:spcAft>
                <a:spcPts val="0"/>
              </a:spcAft>
              <a:buClr>
                <a:srgbClr val="000000"/>
              </a:buClr>
              <a:buSzPts val="1400"/>
              <a:buFont typeface="Arial"/>
              <a:buNone/>
            </a:pPr>
            <a:r>
              <a:rPr lang="en-US" dirty="0">
                <a:solidFill>
                  <a:srgbClr val="222222"/>
                </a:solidFill>
                <a:highlight>
                  <a:srgbClr val="FFFFFF"/>
                </a:highlight>
                <a:latin typeface="Lato"/>
                <a:ea typeface="Lato"/>
                <a:cs typeface="Lato"/>
                <a:sym typeface="Lato"/>
              </a:rPr>
              <a:t>We will have a rest based microservice for fetching the details from the system to display on front end or to be consumed further by internal backend.</a:t>
            </a:r>
          </a:p>
          <a:p>
            <a:pPr marL="0" marR="0" lvl="0" indent="0" algn="l" rtl="0">
              <a:lnSpc>
                <a:spcPct val="100000"/>
              </a:lnSpc>
              <a:spcBef>
                <a:spcPts val="0"/>
              </a:spcBef>
              <a:spcAft>
                <a:spcPts val="0"/>
              </a:spcAft>
              <a:buClr>
                <a:srgbClr val="000000"/>
              </a:buClr>
              <a:buSzPts val="1400"/>
              <a:buFont typeface="Arial"/>
              <a:buNone/>
            </a:pPr>
            <a:endParaRPr lang="en-US" dirty="0">
              <a:solidFill>
                <a:srgbClr val="222222"/>
              </a:solidFill>
              <a:highlight>
                <a:srgbClr val="FFFFFF"/>
              </a:highlight>
            </a:endParaRPr>
          </a:p>
          <a:p>
            <a:pPr marL="0" marR="0" lvl="0" indent="0" algn="l" rtl="0">
              <a:lnSpc>
                <a:spcPct val="100000"/>
              </a:lnSpc>
              <a:spcBef>
                <a:spcPts val="0"/>
              </a:spcBef>
              <a:spcAft>
                <a:spcPts val="0"/>
              </a:spcAft>
              <a:buClr>
                <a:srgbClr val="000000"/>
              </a:buClr>
              <a:buSzPts val="1400"/>
              <a:buFont typeface="Arial"/>
              <a:buNone/>
            </a:pPr>
            <a:r>
              <a:rPr lang="en-US" dirty="0">
                <a:solidFill>
                  <a:srgbClr val="222222"/>
                </a:solidFill>
                <a:highlight>
                  <a:srgbClr val="FFFFFF"/>
                </a:highlight>
                <a:latin typeface="Lato"/>
                <a:ea typeface="Lato"/>
                <a:cs typeface="Lato"/>
                <a:sym typeface="Lato"/>
              </a:rPr>
              <a:t>We will also have a mockup customer service to mimic the real-life account of a customer.</a:t>
            </a:r>
          </a:p>
          <a:p>
            <a:pPr marL="0" marR="0" lvl="0" indent="0" algn="l" rtl="0">
              <a:lnSpc>
                <a:spcPct val="100000"/>
              </a:lnSpc>
              <a:spcBef>
                <a:spcPts val="0"/>
              </a:spcBef>
              <a:spcAft>
                <a:spcPts val="0"/>
              </a:spcAft>
              <a:buClr>
                <a:srgbClr val="000000"/>
              </a:buClr>
              <a:buSzPts val="1400"/>
              <a:buFont typeface="Arial"/>
              <a:buNone/>
            </a:pPr>
            <a:endParaRPr lang="en-US" dirty="0">
              <a:solidFill>
                <a:srgbClr val="222222"/>
              </a:solidFill>
              <a:highlight>
                <a:srgbClr val="FFFFFF"/>
              </a:highlight>
            </a:endParaRPr>
          </a:p>
          <a:p>
            <a:pPr marL="0" marR="0" lvl="0" indent="0" algn="l" rtl="0">
              <a:lnSpc>
                <a:spcPct val="100000"/>
              </a:lnSpc>
              <a:spcBef>
                <a:spcPts val="0"/>
              </a:spcBef>
              <a:spcAft>
                <a:spcPts val="0"/>
              </a:spcAft>
              <a:buClr>
                <a:srgbClr val="000000"/>
              </a:buClr>
              <a:buSzPts val="1400"/>
              <a:buFont typeface="Arial"/>
              <a:buNone/>
            </a:pPr>
            <a:endParaRPr lang="en-US" dirty="0">
              <a:solidFill>
                <a:srgbClr val="222222"/>
              </a:solidFill>
              <a:highlight>
                <a:srgbClr val="FFFFFF"/>
              </a:highlight>
            </a:endParaRPr>
          </a:p>
          <a:p>
            <a:pPr marL="0" marR="0" lvl="0" indent="0" algn="l" rtl="0">
              <a:lnSpc>
                <a:spcPct val="100000"/>
              </a:lnSpc>
              <a:spcBef>
                <a:spcPts val="0"/>
              </a:spcBef>
              <a:spcAft>
                <a:spcPts val="0"/>
              </a:spcAft>
              <a:buClr>
                <a:srgbClr val="000000"/>
              </a:buClr>
              <a:buSzPts val="1400"/>
              <a:buFont typeface="Arial"/>
              <a:buNone/>
            </a:pPr>
            <a:endParaRPr lang="en-US"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sz="1400" b="0" i="0" u="none" strike="noStrike" cap="none" dirty="0">
              <a:solidFill>
                <a:srgbClr val="222222"/>
              </a:solidFill>
              <a:highlight>
                <a:srgbClr val="FFFFFF"/>
              </a:highlight>
              <a:latin typeface="Lato"/>
              <a:ea typeface="Lato"/>
              <a:cs typeface="Lato"/>
              <a:sym typeface="Lato"/>
            </a:endParaRPr>
          </a:p>
          <a:p>
            <a:pPr marL="139700" indent="0">
              <a:buNone/>
            </a:pPr>
            <a:endParaRPr lang="en-IN" dirty="0"/>
          </a:p>
        </p:txBody>
      </p:sp>
      <p:sp>
        <p:nvSpPr>
          <p:cNvPr id="5" name="Google Shape;371;p6">
            <a:extLst>
              <a:ext uri="{FF2B5EF4-FFF2-40B4-BE49-F238E27FC236}">
                <a16:creationId xmlns:a16="http://schemas.microsoft.com/office/drawing/2014/main" id="{FFF81399-489F-B883-211E-335BBB929F89}"/>
              </a:ext>
            </a:extLst>
          </p:cNvPr>
          <p:cNvSpPr txBox="1">
            <a:spLocks noGrp="1"/>
          </p:cNvSpPr>
          <p:nvPr>
            <p:ph type="title"/>
          </p:nvPr>
        </p:nvSpPr>
        <p:spPr>
          <a:xfrm>
            <a:off x="495300" y="230188"/>
            <a:ext cx="5646738" cy="5746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Proposed solution (continued)</a:t>
            </a:r>
            <a:endParaRPr sz="2000" dirty="0"/>
          </a:p>
        </p:txBody>
      </p:sp>
    </p:spTree>
    <p:extLst>
      <p:ext uri="{BB962C8B-B14F-4D97-AF65-F5344CB8AC3E}">
        <p14:creationId xmlns:p14="http://schemas.microsoft.com/office/powerpoint/2010/main" val="2630405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370335D-3353-7366-FFE7-1028B6261D1F}"/>
              </a:ext>
            </a:extLst>
          </p:cNvPr>
          <p:cNvSpPr>
            <a:spLocks noGrp="1"/>
          </p:cNvSpPr>
          <p:nvPr>
            <p:ph type="body" idx="1"/>
          </p:nvPr>
        </p:nvSpPr>
        <p:spPr>
          <a:xfrm>
            <a:off x="495300" y="949037"/>
            <a:ext cx="8002500" cy="3913909"/>
          </a:xfrm>
        </p:spPr>
        <p:txBody>
          <a:bodyPr/>
          <a:lstStyle/>
          <a:p>
            <a:pPr marL="0" indent="0">
              <a:lnSpc>
                <a:spcPct val="100000"/>
              </a:lnSpc>
              <a:buClr>
                <a:srgbClr val="000000"/>
              </a:buClr>
              <a:buNone/>
            </a:pPr>
            <a:r>
              <a:rPr lang="en-US" dirty="0">
                <a:solidFill>
                  <a:srgbClr val="222222"/>
                </a:solidFill>
                <a:highlight>
                  <a:srgbClr val="FFFFFF"/>
                </a:highlight>
                <a:latin typeface="Lato"/>
                <a:ea typeface="Lato"/>
                <a:cs typeface="Lato"/>
                <a:sym typeface="Lato"/>
              </a:rPr>
              <a:t>Remove Whitespaces around the cheque leaf </a:t>
            </a:r>
            <a:r>
              <a:rPr lang="en-US" dirty="0">
                <a:solidFill>
                  <a:srgbClr val="222222"/>
                </a:solidFill>
                <a:highlight>
                  <a:srgbClr val="FFFFFF"/>
                </a:highlight>
              </a:rPr>
              <a:t>scanned image.</a:t>
            </a:r>
          </a:p>
          <a:p>
            <a:pPr marL="0" indent="0">
              <a:lnSpc>
                <a:spcPct val="100000"/>
              </a:lnSpc>
              <a:buClr>
                <a:srgbClr val="000000"/>
              </a:buClr>
              <a:buNone/>
            </a:pPr>
            <a:endParaRPr lang="en-US" dirty="0">
              <a:solidFill>
                <a:srgbClr val="222222"/>
              </a:solidFill>
              <a:highlight>
                <a:srgbClr val="FFFFFF"/>
              </a:highlight>
              <a:latin typeface="Lato"/>
              <a:ea typeface="Lato"/>
              <a:cs typeface="Lato"/>
              <a:sym typeface="Lato"/>
            </a:endParaRPr>
          </a:p>
          <a:p>
            <a:pPr marL="0" indent="0">
              <a:lnSpc>
                <a:spcPct val="100000"/>
              </a:lnSpc>
              <a:buClr>
                <a:srgbClr val="000000"/>
              </a:buClr>
              <a:buNone/>
            </a:pPr>
            <a:r>
              <a:rPr lang="en-US" dirty="0">
                <a:solidFill>
                  <a:srgbClr val="222222"/>
                </a:solidFill>
                <a:highlight>
                  <a:srgbClr val="FFFFFF"/>
                </a:highlight>
                <a:latin typeface="Lato"/>
                <a:ea typeface="Lato"/>
                <a:cs typeface="Lato"/>
                <a:sym typeface="Lato"/>
              </a:rPr>
              <a:t>Check if the cheque number is valid and belongs to some customer.</a:t>
            </a:r>
          </a:p>
          <a:p>
            <a:pPr marL="0" indent="0">
              <a:lnSpc>
                <a:spcPct val="100000"/>
              </a:lnSpc>
              <a:buClr>
                <a:srgbClr val="000000"/>
              </a:buClr>
              <a:buNone/>
            </a:pPr>
            <a:endParaRPr lang="en-US" dirty="0">
              <a:solidFill>
                <a:srgbClr val="222222"/>
              </a:solidFill>
              <a:highlight>
                <a:srgbClr val="FFFFFF"/>
              </a:highlight>
              <a:latin typeface="Lato"/>
              <a:ea typeface="Lato"/>
              <a:cs typeface="Lato"/>
              <a:sym typeface="Lato"/>
            </a:endParaRPr>
          </a:p>
          <a:p>
            <a:pPr marL="0" indent="0">
              <a:lnSpc>
                <a:spcPct val="100000"/>
              </a:lnSpc>
              <a:buClr>
                <a:srgbClr val="000000"/>
              </a:buClr>
              <a:buNone/>
            </a:pPr>
            <a:r>
              <a:rPr lang="en-US" dirty="0">
                <a:solidFill>
                  <a:srgbClr val="222222"/>
                </a:solidFill>
                <a:highlight>
                  <a:srgbClr val="FFFFFF"/>
                </a:highlight>
                <a:latin typeface="Lato"/>
                <a:ea typeface="Lato"/>
                <a:cs typeface="Lato"/>
                <a:sym typeface="Lato"/>
              </a:rPr>
              <a:t>Check if the branch </a:t>
            </a:r>
            <a:r>
              <a:rPr lang="en-US" dirty="0">
                <a:solidFill>
                  <a:srgbClr val="222222"/>
                </a:solidFill>
                <a:highlight>
                  <a:srgbClr val="FFFFFF"/>
                </a:highlight>
              </a:rPr>
              <a:t>and the bank name is correct.</a:t>
            </a:r>
          </a:p>
          <a:p>
            <a:pPr marL="0" indent="0">
              <a:lnSpc>
                <a:spcPct val="100000"/>
              </a:lnSpc>
              <a:buClr>
                <a:srgbClr val="000000"/>
              </a:buClr>
              <a:buNone/>
            </a:pPr>
            <a:endParaRPr lang="en-US" dirty="0">
              <a:solidFill>
                <a:srgbClr val="222222"/>
              </a:solidFill>
              <a:highlight>
                <a:srgbClr val="FFFFFF"/>
              </a:highlight>
            </a:endParaRPr>
          </a:p>
          <a:p>
            <a:pPr marL="0" indent="0">
              <a:lnSpc>
                <a:spcPct val="100000"/>
              </a:lnSpc>
              <a:buClr>
                <a:srgbClr val="000000"/>
              </a:buClr>
              <a:buNone/>
            </a:pPr>
            <a:r>
              <a:rPr lang="en-US" dirty="0">
                <a:solidFill>
                  <a:srgbClr val="222222"/>
                </a:solidFill>
                <a:highlight>
                  <a:srgbClr val="FFFFFF"/>
                </a:highlight>
                <a:latin typeface="Lato"/>
                <a:ea typeface="Lato"/>
                <a:cs typeface="Lato"/>
                <a:sym typeface="Lato"/>
              </a:rPr>
              <a:t>Check if The current date is </a:t>
            </a:r>
            <a:r>
              <a:rPr lang="en-US" dirty="0">
                <a:solidFill>
                  <a:srgbClr val="222222"/>
                </a:solidFill>
                <a:highlight>
                  <a:srgbClr val="FFFFFF"/>
                </a:highlight>
              </a:rPr>
              <a:t>greater </a:t>
            </a:r>
            <a:r>
              <a:rPr lang="en-US" dirty="0">
                <a:solidFill>
                  <a:srgbClr val="222222"/>
                </a:solidFill>
                <a:highlight>
                  <a:srgbClr val="FFFFFF"/>
                </a:highlight>
                <a:latin typeface="Lato"/>
                <a:ea typeface="Lato"/>
                <a:cs typeface="Lato"/>
                <a:sym typeface="Lato"/>
              </a:rPr>
              <a:t>than or equal to cheque issuance date and current date is less than or equal to the cheque expiry date(3 months from issuance date or as configured).</a:t>
            </a:r>
          </a:p>
          <a:p>
            <a:pPr marL="0" indent="0">
              <a:lnSpc>
                <a:spcPct val="100000"/>
              </a:lnSpc>
              <a:buClr>
                <a:srgbClr val="000000"/>
              </a:buClr>
              <a:buNone/>
            </a:pPr>
            <a:endParaRPr lang="en-US" dirty="0">
              <a:solidFill>
                <a:srgbClr val="222222"/>
              </a:solidFill>
              <a:highlight>
                <a:srgbClr val="FFFFFF"/>
              </a:highlight>
              <a:latin typeface="Lato"/>
              <a:ea typeface="Lato"/>
              <a:cs typeface="Lato"/>
              <a:sym typeface="Lato"/>
            </a:endParaRPr>
          </a:p>
          <a:p>
            <a:pPr marL="0" indent="0">
              <a:lnSpc>
                <a:spcPct val="100000"/>
              </a:lnSpc>
              <a:buClr>
                <a:srgbClr val="000000"/>
              </a:buClr>
              <a:buNone/>
            </a:pPr>
            <a:r>
              <a:rPr lang="en-US" dirty="0">
                <a:solidFill>
                  <a:srgbClr val="222222"/>
                </a:solidFill>
                <a:highlight>
                  <a:srgbClr val="FFFFFF"/>
                </a:highlight>
              </a:rPr>
              <a:t>Check if customer has requested the cheque to be stopped from clearance.</a:t>
            </a:r>
          </a:p>
          <a:p>
            <a:pPr marL="0" indent="0">
              <a:lnSpc>
                <a:spcPct val="100000"/>
              </a:lnSpc>
              <a:buClr>
                <a:srgbClr val="000000"/>
              </a:buClr>
              <a:buNone/>
            </a:pPr>
            <a:endParaRPr lang="en-US" dirty="0">
              <a:solidFill>
                <a:srgbClr val="222222"/>
              </a:solidFill>
              <a:highlight>
                <a:srgbClr val="FFFFFF"/>
              </a:highlight>
              <a:latin typeface="Lato"/>
              <a:ea typeface="Lato"/>
              <a:cs typeface="Lato"/>
              <a:sym typeface="Lato"/>
            </a:endParaRPr>
          </a:p>
          <a:p>
            <a:pPr marL="0" indent="0">
              <a:lnSpc>
                <a:spcPct val="100000"/>
              </a:lnSpc>
              <a:buClr>
                <a:srgbClr val="000000"/>
              </a:buClr>
              <a:buNone/>
            </a:pPr>
            <a:r>
              <a:rPr lang="en-US" dirty="0">
                <a:solidFill>
                  <a:srgbClr val="222222"/>
                </a:solidFill>
                <a:highlight>
                  <a:srgbClr val="FFFFFF"/>
                </a:highlight>
              </a:rPr>
              <a:t>Check if the customer account is not frozen or suspended.</a:t>
            </a:r>
          </a:p>
          <a:p>
            <a:pPr marL="0" indent="0">
              <a:lnSpc>
                <a:spcPct val="100000"/>
              </a:lnSpc>
              <a:buClr>
                <a:srgbClr val="000000"/>
              </a:buClr>
              <a:buNone/>
            </a:pPr>
            <a:endParaRPr lang="en-US" dirty="0">
              <a:solidFill>
                <a:srgbClr val="222222"/>
              </a:solidFill>
              <a:highlight>
                <a:srgbClr val="FFFFFF"/>
              </a:highlight>
              <a:latin typeface="Lato"/>
              <a:ea typeface="Lato"/>
              <a:cs typeface="Lato"/>
              <a:sym typeface="Lato"/>
            </a:endParaRPr>
          </a:p>
          <a:p>
            <a:pPr marL="0" indent="0">
              <a:lnSpc>
                <a:spcPct val="100000"/>
              </a:lnSpc>
              <a:buClr>
                <a:srgbClr val="000000"/>
              </a:buClr>
              <a:buNone/>
            </a:pPr>
            <a:r>
              <a:rPr lang="en-US" dirty="0">
                <a:solidFill>
                  <a:srgbClr val="222222"/>
                </a:solidFill>
                <a:highlight>
                  <a:srgbClr val="FFFFFF"/>
                </a:highlight>
              </a:rPr>
              <a:t>Check if customer have enough balance in account for cheque to be cleared.</a:t>
            </a:r>
          </a:p>
          <a:p>
            <a:pPr marL="0" indent="0">
              <a:lnSpc>
                <a:spcPct val="100000"/>
              </a:lnSpc>
              <a:buClr>
                <a:srgbClr val="000000"/>
              </a:buClr>
              <a:buNone/>
            </a:pPr>
            <a:endParaRPr lang="en-US" dirty="0">
              <a:solidFill>
                <a:srgbClr val="222222"/>
              </a:solidFill>
              <a:highlight>
                <a:srgbClr val="FFFFFF"/>
              </a:highlight>
              <a:latin typeface="Lato"/>
              <a:ea typeface="Lato"/>
              <a:cs typeface="Lato"/>
              <a:sym typeface="Lato"/>
            </a:endParaRPr>
          </a:p>
          <a:p>
            <a:pPr marL="0" indent="0">
              <a:lnSpc>
                <a:spcPct val="100000"/>
              </a:lnSpc>
              <a:buClr>
                <a:srgbClr val="000000"/>
              </a:buClr>
              <a:buNone/>
            </a:pPr>
            <a:r>
              <a:rPr lang="en-US" dirty="0">
                <a:solidFill>
                  <a:srgbClr val="222222"/>
                </a:solidFill>
                <a:highlight>
                  <a:srgbClr val="FFFFFF"/>
                </a:highlight>
              </a:rPr>
              <a:t>Check if customer signature matches with the cheque signature.</a:t>
            </a:r>
          </a:p>
          <a:p>
            <a:pPr marL="0" indent="0">
              <a:lnSpc>
                <a:spcPct val="100000"/>
              </a:lnSpc>
              <a:buClr>
                <a:srgbClr val="000000"/>
              </a:buClr>
              <a:buNone/>
            </a:pPr>
            <a:endParaRPr lang="en-US" dirty="0">
              <a:solidFill>
                <a:srgbClr val="222222"/>
              </a:solidFill>
              <a:highlight>
                <a:srgbClr val="FFFFFF"/>
              </a:highlight>
              <a:latin typeface="Lato"/>
              <a:ea typeface="Lato"/>
              <a:cs typeface="Lato"/>
              <a:sym typeface="Lato"/>
            </a:endParaRPr>
          </a:p>
          <a:p>
            <a:pPr marL="0" indent="0">
              <a:lnSpc>
                <a:spcPct val="100000"/>
              </a:lnSpc>
              <a:buClr>
                <a:srgbClr val="000000"/>
              </a:buClr>
              <a:buNone/>
            </a:pPr>
            <a:r>
              <a:rPr lang="en-US" dirty="0">
                <a:solidFill>
                  <a:srgbClr val="222222"/>
                </a:solidFill>
                <a:highlight>
                  <a:srgbClr val="FFFFFF"/>
                </a:highlight>
              </a:rPr>
              <a:t>Detect if there is any tampering made on the cheque.</a:t>
            </a:r>
          </a:p>
          <a:p>
            <a:pPr marL="0" indent="0">
              <a:lnSpc>
                <a:spcPct val="100000"/>
              </a:lnSpc>
              <a:buClr>
                <a:srgbClr val="000000"/>
              </a:buClr>
              <a:buNone/>
            </a:pPr>
            <a:endParaRPr lang="en-US" dirty="0">
              <a:solidFill>
                <a:srgbClr val="222222"/>
              </a:solidFill>
              <a:highlight>
                <a:srgbClr val="FFFFFF"/>
              </a:highlight>
              <a:latin typeface="Lato"/>
              <a:ea typeface="Lato"/>
              <a:cs typeface="Lato"/>
              <a:sym typeface="Lato"/>
            </a:endParaRPr>
          </a:p>
        </p:txBody>
      </p:sp>
      <p:sp>
        <p:nvSpPr>
          <p:cNvPr id="5" name="Google Shape;371;p6">
            <a:extLst>
              <a:ext uri="{FF2B5EF4-FFF2-40B4-BE49-F238E27FC236}">
                <a16:creationId xmlns:a16="http://schemas.microsoft.com/office/drawing/2014/main" id="{FFF81399-489F-B883-211E-335BBB929F89}"/>
              </a:ext>
            </a:extLst>
          </p:cNvPr>
          <p:cNvSpPr txBox="1">
            <a:spLocks noGrp="1"/>
          </p:cNvSpPr>
          <p:nvPr>
            <p:ph type="title"/>
          </p:nvPr>
        </p:nvSpPr>
        <p:spPr>
          <a:xfrm>
            <a:off x="495300" y="230188"/>
            <a:ext cx="5646738" cy="5746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dirty="0"/>
              <a:t>Validations identified for implementation</a:t>
            </a:r>
            <a:endParaRPr sz="2000" dirty="0"/>
          </a:p>
        </p:txBody>
      </p:sp>
    </p:spTree>
    <p:extLst>
      <p:ext uri="{BB962C8B-B14F-4D97-AF65-F5344CB8AC3E}">
        <p14:creationId xmlns:p14="http://schemas.microsoft.com/office/powerpoint/2010/main" val="3146031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97186" y="73207"/>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dirty="0">
                <a:solidFill>
                  <a:srgbClr val="1F1F50"/>
                </a:solidFill>
                <a:latin typeface="Lato"/>
                <a:ea typeface="Lato"/>
                <a:cs typeface="Lato"/>
                <a:sym typeface="Lato"/>
              </a:rPr>
              <a:t>Proposed System Design Diagram</a:t>
            </a:r>
            <a:endParaRPr sz="2000" b="1" i="0" u="none" strike="noStrike" cap="none" dirty="0">
              <a:solidFill>
                <a:srgbClr val="1F1F50"/>
              </a:solidFill>
              <a:latin typeface="Lato"/>
              <a:ea typeface="Lato"/>
              <a:cs typeface="Lato"/>
              <a:sym typeface="Lato"/>
            </a:endParaRPr>
          </a:p>
        </p:txBody>
      </p:sp>
      <p:grpSp>
        <p:nvGrpSpPr>
          <p:cNvPr id="23" name="Group 22">
            <a:extLst>
              <a:ext uri="{FF2B5EF4-FFF2-40B4-BE49-F238E27FC236}">
                <a16:creationId xmlns:a16="http://schemas.microsoft.com/office/drawing/2014/main" id="{B4476372-75D0-618F-ACFC-E28E07DD37A4}"/>
              </a:ext>
            </a:extLst>
          </p:cNvPr>
          <p:cNvGrpSpPr/>
          <p:nvPr/>
        </p:nvGrpSpPr>
        <p:grpSpPr>
          <a:xfrm>
            <a:off x="862445" y="537618"/>
            <a:ext cx="7678882" cy="4508900"/>
            <a:chOff x="862445" y="537618"/>
            <a:chExt cx="7678882" cy="4508900"/>
          </a:xfrm>
        </p:grpSpPr>
        <p:grpSp>
          <p:nvGrpSpPr>
            <p:cNvPr id="11" name="Group 10">
              <a:extLst>
                <a:ext uri="{FF2B5EF4-FFF2-40B4-BE49-F238E27FC236}">
                  <a16:creationId xmlns:a16="http://schemas.microsoft.com/office/drawing/2014/main" id="{7A2C1F56-8A2F-C13A-A1B6-8C96523C7314}"/>
                </a:ext>
              </a:extLst>
            </p:cNvPr>
            <p:cNvGrpSpPr/>
            <p:nvPr/>
          </p:nvGrpSpPr>
          <p:grpSpPr>
            <a:xfrm>
              <a:off x="994945" y="589582"/>
              <a:ext cx="7154109" cy="4200764"/>
              <a:chOff x="994945" y="589582"/>
              <a:chExt cx="7154109" cy="4200764"/>
            </a:xfrm>
          </p:grpSpPr>
          <p:sp>
            <p:nvSpPr>
              <p:cNvPr id="8" name="Rectangle 7">
                <a:extLst>
                  <a:ext uri="{FF2B5EF4-FFF2-40B4-BE49-F238E27FC236}">
                    <a16:creationId xmlns:a16="http://schemas.microsoft.com/office/drawing/2014/main" id="{D60F21FF-19B2-0713-5904-E7528DFB815A}"/>
                  </a:ext>
                </a:extLst>
              </p:cNvPr>
              <p:cNvSpPr/>
              <p:nvPr/>
            </p:nvSpPr>
            <p:spPr>
              <a:xfrm>
                <a:off x="994945" y="589582"/>
                <a:ext cx="1429600" cy="158563"/>
              </a:xfrm>
              <a:prstGeom prst="rect">
                <a:avLst/>
              </a:prstGeom>
              <a:solidFill>
                <a:schemeClr val="accent6"/>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A064732D-BC84-AC09-E7AE-4A007BF9363F}"/>
                  </a:ext>
                </a:extLst>
              </p:cNvPr>
              <p:cNvSpPr/>
              <p:nvPr/>
            </p:nvSpPr>
            <p:spPr>
              <a:xfrm>
                <a:off x="6719454" y="4631783"/>
                <a:ext cx="1429600" cy="158563"/>
              </a:xfrm>
              <a:prstGeom prst="rect">
                <a:avLst/>
              </a:prstGeom>
              <a:solidFill>
                <a:schemeClr val="accent6"/>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grpSp>
        <p:pic>
          <p:nvPicPr>
            <p:cNvPr id="15" name="Picture 14" descr="system diagram">
              <a:extLst>
                <a:ext uri="{FF2B5EF4-FFF2-40B4-BE49-F238E27FC236}">
                  <a16:creationId xmlns:a16="http://schemas.microsoft.com/office/drawing/2014/main" id="{6C7A30BF-4A78-777E-CF3B-A6BDC9026C5E}"/>
                </a:ext>
              </a:extLst>
            </p:cNvPr>
            <p:cNvPicPr>
              <a:picLocks noChangeAspect="1"/>
            </p:cNvPicPr>
            <p:nvPr/>
          </p:nvPicPr>
          <p:blipFill>
            <a:blip r:embed="rId3"/>
            <a:stretch>
              <a:fillRect/>
            </a:stretch>
          </p:blipFill>
          <p:spPr>
            <a:xfrm>
              <a:off x="862445" y="537618"/>
              <a:ext cx="7678882" cy="4508900"/>
            </a:xfrm>
            <a:prstGeom prst="rect">
              <a:avLst/>
            </a:prstGeom>
          </p:spPr>
        </p:pic>
        <mc:AlternateContent xmlns:mc="http://schemas.openxmlformats.org/markup-compatibility/2006" xmlns:p14="http://schemas.microsoft.com/office/powerpoint/2010/main" xmlns:aink="http://schemas.microsoft.com/office/drawing/2016/ink">
          <mc:Choice Requires="p14 aink">
            <p:contentPart p14:bwMode="auto" r:id="rId4">
              <p14:nvContentPartPr>
                <p14:cNvPr id="17" name="Ink 16">
                  <a:extLst>
                    <a:ext uri="{FF2B5EF4-FFF2-40B4-BE49-F238E27FC236}">
                      <a16:creationId xmlns:a16="http://schemas.microsoft.com/office/drawing/2014/main" id="{5B66667E-714A-D32C-CE45-409A9AA15920}"/>
                    </a:ext>
                  </a:extLst>
                </p14:cNvPr>
                <p14:cNvContentPartPr/>
                <p14:nvPr/>
              </p14:nvContentPartPr>
              <p14:xfrm>
                <a:off x="3657044" y="2562764"/>
                <a:ext cx="360" cy="360"/>
              </p14:xfrm>
            </p:contentPart>
          </mc:Choice>
          <mc:Fallback xmlns="">
            <p:pic>
              <p:nvPicPr>
                <p:cNvPr id="17" name="Ink 16">
                  <a:extLst>
                    <a:ext uri="{FF2B5EF4-FFF2-40B4-BE49-F238E27FC236}">
                      <a16:creationId xmlns:a16="http://schemas.microsoft.com/office/drawing/2014/main" id="{5B66667E-714A-D32C-CE45-409A9AA15920}"/>
                    </a:ext>
                  </a:extLst>
                </p:cNvPr>
                <p:cNvPicPr/>
                <p:nvPr/>
              </p:nvPicPr>
              <p:blipFill>
                <a:blip r:embed="rId5"/>
                <a:stretch>
                  <a:fillRect/>
                </a:stretch>
              </p:blipFill>
              <p:spPr>
                <a:xfrm>
                  <a:off x="3639404" y="2455124"/>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18" name="Ink 17">
                  <a:extLst>
                    <a:ext uri="{FF2B5EF4-FFF2-40B4-BE49-F238E27FC236}">
                      <a16:creationId xmlns:a16="http://schemas.microsoft.com/office/drawing/2014/main" id="{19389E58-EFED-C14C-F914-A63AE410B463}"/>
                    </a:ext>
                  </a:extLst>
                </p14:cNvPr>
                <p14:cNvContentPartPr/>
                <p14:nvPr/>
              </p14:nvContentPartPr>
              <p14:xfrm>
                <a:off x="3518804" y="1045724"/>
                <a:ext cx="360" cy="360"/>
              </p14:xfrm>
            </p:contentPart>
          </mc:Choice>
          <mc:Fallback xmlns="">
            <p:pic>
              <p:nvPicPr>
                <p:cNvPr id="18" name="Ink 17">
                  <a:extLst>
                    <a:ext uri="{FF2B5EF4-FFF2-40B4-BE49-F238E27FC236}">
                      <a16:creationId xmlns:a16="http://schemas.microsoft.com/office/drawing/2014/main" id="{19389E58-EFED-C14C-F914-A63AE410B463}"/>
                    </a:ext>
                  </a:extLst>
                </p:cNvPr>
                <p:cNvPicPr/>
                <p:nvPr/>
              </p:nvPicPr>
              <p:blipFill>
                <a:blip r:embed="rId7"/>
                <a:stretch>
                  <a:fillRect/>
                </a:stretch>
              </p:blipFill>
              <p:spPr>
                <a:xfrm>
                  <a:off x="3500804" y="937724"/>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19" name="Ink 18">
                  <a:extLst>
                    <a:ext uri="{FF2B5EF4-FFF2-40B4-BE49-F238E27FC236}">
                      <a16:creationId xmlns:a16="http://schemas.microsoft.com/office/drawing/2014/main" id="{CFB04808-F835-5EEE-3878-C67817C2CAD7}"/>
                    </a:ext>
                  </a:extLst>
                </p14:cNvPr>
                <p14:cNvContentPartPr/>
                <p14:nvPr/>
              </p14:nvContentPartPr>
              <p14:xfrm>
                <a:off x="2687564" y="1752404"/>
                <a:ext cx="360" cy="360"/>
              </p14:xfrm>
            </p:contentPart>
          </mc:Choice>
          <mc:Fallback xmlns="">
            <p:pic>
              <p:nvPicPr>
                <p:cNvPr id="19" name="Ink 18">
                  <a:extLst>
                    <a:ext uri="{FF2B5EF4-FFF2-40B4-BE49-F238E27FC236}">
                      <a16:creationId xmlns:a16="http://schemas.microsoft.com/office/drawing/2014/main" id="{CFB04808-F835-5EEE-3878-C67817C2CAD7}"/>
                    </a:ext>
                  </a:extLst>
                </p:cNvPr>
                <p:cNvPicPr/>
                <p:nvPr/>
              </p:nvPicPr>
              <p:blipFill>
                <a:blip r:embed="rId9"/>
                <a:stretch>
                  <a:fillRect/>
                </a:stretch>
              </p:blipFill>
              <p:spPr>
                <a:xfrm>
                  <a:off x="2669564" y="1644404"/>
                  <a:ext cx="36000" cy="216000"/>
                </a:xfrm>
                <a:prstGeom prst="rect">
                  <a:avLst/>
                </a:prstGeom>
              </p:spPr>
            </p:pic>
          </mc:Fallback>
        </mc:AlternateContent>
        <p:sp>
          <p:nvSpPr>
            <p:cNvPr id="21" name="Rectangle 20">
              <a:extLst>
                <a:ext uri="{FF2B5EF4-FFF2-40B4-BE49-F238E27FC236}">
                  <a16:creationId xmlns:a16="http://schemas.microsoft.com/office/drawing/2014/main" id="{AFA0BE79-9DAA-C93F-1FE7-BEA638879B36}"/>
                </a:ext>
              </a:extLst>
            </p:cNvPr>
            <p:cNvSpPr/>
            <p:nvPr/>
          </p:nvSpPr>
          <p:spPr>
            <a:xfrm>
              <a:off x="907473" y="549565"/>
              <a:ext cx="1429600" cy="119298"/>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6C34FD0B-CD1C-0572-CC52-731F6548163D}"/>
                </a:ext>
              </a:extLst>
            </p:cNvPr>
            <p:cNvSpPr/>
            <p:nvPr/>
          </p:nvSpPr>
          <p:spPr>
            <a:xfrm>
              <a:off x="7086327" y="4927220"/>
              <a:ext cx="1429600" cy="119298"/>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grpSp>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694</TotalTime>
  <Words>830</Words>
  <Application>Microsoft Office PowerPoint</Application>
  <PresentationFormat>On-screen Show (16:9)</PresentationFormat>
  <Paragraphs>99</Paragraphs>
  <Slides>12</Slides>
  <Notes>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Lato Black</vt:lpstr>
      <vt:lpstr>Lato</vt:lpstr>
      <vt:lpstr>Arial</vt:lpstr>
      <vt:lpstr>Trebuchet MS</vt:lpstr>
      <vt:lpstr>Calibri</vt:lpstr>
      <vt:lpstr>Lato</vt:lpstr>
      <vt:lpstr>TI Template</vt:lpstr>
      <vt:lpstr>TI Template</vt:lpstr>
      <vt:lpstr>Bank of Baroda Hackathon - 2022                       </vt:lpstr>
      <vt:lpstr>Problem Statement?</vt:lpstr>
      <vt:lpstr>Pre-Requisite</vt:lpstr>
      <vt:lpstr>Azure tools or resources to be used as a part of solution</vt:lpstr>
      <vt:lpstr>Tech Stack</vt:lpstr>
      <vt:lpstr>Proposed solution</vt:lpstr>
      <vt:lpstr>Proposed solution (continued)</vt:lpstr>
      <vt:lpstr>Validations identified for implementation</vt:lpstr>
      <vt:lpstr>PowerPoint Presentation</vt:lpstr>
      <vt:lpstr>Adoption Plan</vt:lpstr>
      <vt:lpstr>Github Repository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cp:lastModifiedBy>Rohit Nagbhidkar</cp:lastModifiedBy>
  <cp:revision>4</cp:revision>
  <dcterms:modified xsi:type="dcterms:W3CDTF">2022-09-20T07:41:21Z</dcterms:modified>
</cp:coreProperties>
</file>