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9"/>
  </p:notesMasterIdLst>
  <p:sldIdLst>
    <p:sldId id="256" r:id="rId3"/>
    <p:sldId id="261" r:id="rId4"/>
    <p:sldId id="257" r:id="rId5"/>
    <p:sldId id="258" r:id="rId6"/>
    <p:sldId id="297" r:id="rId7"/>
    <p:sldId id="291" r:id="rId8"/>
    <p:sldId id="260" r:id="rId9"/>
    <p:sldId id="292" r:id="rId10"/>
    <p:sldId id="293" r:id="rId11"/>
    <p:sldId id="294" r:id="rId12"/>
    <p:sldId id="298" r:id="rId13"/>
    <p:sldId id="295" r:id="rId14"/>
    <p:sldId id="296" r:id="rId15"/>
    <p:sldId id="299" r:id="rId16"/>
    <p:sldId id="300"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626CC-4C85-4CD9-83B0-AE043621342F}">
          <p14:sldIdLst>
            <p14:sldId id="256"/>
            <p14:sldId id="261"/>
            <p14:sldId id="257"/>
            <p14:sldId id="258"/>
            <p14:sldId id="297"/>
            <p14:sldId id="291"/>
            <p14:sldId id="260"/>
            <p14:sldId id="292"/>
            <p14:sldId id="293"/>
            <p14:sldId id="294"/>
            <p14:sldId id="298"/>
            <p14:sldId id="295"/>
            <p14:sldId id="296"/>
            <p14:sldId id="299"/>
            <p14:sldId id="300"/>
            <p14:sldId id="301"/>
          </p14:sldIdLst>
        </p14:section>
        <p14:section name="Untitled Section" id="{BB5C784B-AE5A-4B17-B1FB-F94A85BA9FA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nsha Verma" initials="AV" lastIdx="1" clrIdx="0">
    <p:extLst>
      <p:ext uri="{19B8F6BF-5375-455C-9EA6-DF929625EA0E}">
        <p15:presenceInfo xmlns:p15="http://schemas.microsoft.com/office/powerpoint/2012/main" userId="74c14dcd471cd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8" d="100"/>
          <a:sy n="88"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4B997-5FB3-4588-A283-31C388B2BB71}" type="datetimeFigureOut">
              <a:rPr lang="en-IN" smtClean="0"/>
              <a:t>22-08-2019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7DAB-4E7B-4087-9EE6-699B022A423F}" type="slidenum">
              <a:rPr lang="en-IN" smtClean="0"/>
              <a:t>‹#›</a:t>
            </a:fld>
            <a:endParaRPr lang="en-IN"/>
          </a:p>
        </p:txBody>
      </p:sp>
    </p:spTree>
    <p:extLst>
      <p:ext uri="{BB962C8B-B14F-4D97-AF65-F5344CB8AC3E}">
        <p14:creationId xmlns:p14="http://schemas.microsoft.com/office/powerpoint/2010/main" val="411233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F4664B-0FF8-4493-BF0F-4B1CA1FD679C}" type="datetime1">
              <a:rPr lang="en-IN" smtClean="0"/>
              <a:t>22-08-2019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22536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334111-AAC1-4575-B550-1AF5531E21F4}"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413682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2822C-ACB2-4DE0-B7D8-70119185ED09}"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81180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B0003C-DF42-42B5-80F6-50AD1B299CD0}"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37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EA770F-21C9-4C35-9460-2086B1652A94}"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77337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9136D5B-8F0F-46C3-AA50-F3CF86AC66A4}" type="datetime1">
              <a:rPr lang="en-IN" smtClean="0"/>
              <a:t>22-08-2019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11301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0FF896-BF52-4257-8820-D799DE360BC6}" type="datetime1">
              <a:rPr lang="en-IN" smtClean="0"/>
              <a:t>22-08-2019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18188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8DA19-BDE5-45C8-A01B-7556E7175D8B}"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323843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01C3-EECC-4310-81B0-36A254BA2B05}"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6517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F4664B-0FF8-4493-BF0F-4B1CA1FD679C}"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992753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96ED8-904A-4991-AFAD-4CE3EBD85871}"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36486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96ED8-904A-4991-AFAD-4CE3EBD85871}"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918409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524621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CEDED8-4BF4-4228-B54B-BB57C029292C}"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61357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42F082-DEE6-499B-9397-A1399B7BC02F}" type="datetime1">
              <a:rPr lang="en-IN" smtClean="0"/>
              <a:t>22-08-2019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79339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5D915D-E0FC-4340-B725-A66D34C73723}" type="datetime1">
              <a:rPr lang="en-IN" smtClean="0"/>
              <a:t>22-08-2019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16034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t>22-08-2019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662986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3455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326683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8DA19-BDE5-45C8-A01B-7556E7175D8B}"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027600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001C3-EECC-4310-81B0-36A254BA2B05}"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7198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t>22-08-2019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5504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EDED8-4BF4-4228-B54B-BB57C029292C}"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9257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2F082-DEE6-499B-9397-A1399B7BC02F}" type="datetime1">
              <a:rPr lang="en-IN" smtClean="0"/>
              <a:t>22-08-2019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65692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D915D-E0FC-4340-B725-A66D34C73723}" type="datetime1">
              <a:rPr lang="en-IN" smtClean="0"/>
              <a:t>22-08-2019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20184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t>22-08-2019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3504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82518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t>22-08-2019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83399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07E25D-A736-450E-807F-A4F5BE5B0510}" type="datetime1">
              <a:rPr lang="en-IN" smtClean="0"/>
              <a:t>22-08-2019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D8754A-2AE5-490C-9292-BC2EDBE11E87}" type="slidenum">
              <a:rPr lang="en-IN" smtClean="0"/>
              <a:t>‹#›</a:t>
            </a:fld>
            <a:endParaRPr lang="en-IN"/>
          </a:p>
        </p:txBody>
      </p:sp>
    </p:spTree>
    <p:extLst>
      <p:ext uri="{BB962C8B-B14F-4D97-AF65-F5344CB8AC3E}">
        <p14:creationId xmlns:p14="http://schemas.microsoft.com/office/powerpoint/2010/main" val="7787974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7E25D-A736-450E-807F-A4F5BE5B0510}" type="datetime1">
              <a:rPr lang="en-IN" smtClean="0"/>
              <a:t>22-08-2019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8754A-2AE5-490C-9292-BC2EDBE11E87}" type="slidenum">
              <a:rPr lang="en-IN" smtClean="0"/>
              <a:t>‹#›</a:t>
            </a:fld>
            <a:endParaRPr lang="en-IN"/>
          </a:p>
        </p:txBody>
      </p:sp>
    </p:spTree>
    <p:extLst>
      <p:ext uri="{BB962C8B-B14F-4D97-AF65-F5344CB8AC3E}">
        <p14:creationId xmlns:p14="http://schemas.microsoft.com/office/powerpoint/2010/main" val="20900855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F8BAB894-98CF-42A6-8ABB-D2204B230A53}"/>
              </a:ext>
            </a:extLst>
          </p:cNvPr>
          <p:cNvSpPr>
            <a:spLocks noGrp="1"/>
          </p:cNvSpPr>
          <p:nvPr>
            <p:ph type="ctrTitle"/>
          </p:nvPr>
        </p:nvSpPr>
        <p:spPr>
          <a:xfrm>
            <a:off x="2667000" y="2328334"/>
            <a:ext cx="6858000" cy="1367896"/>
          </a:xfrm>
        </p:spPr>
        <p:txBody>
          <a:bodyPr>
            <a:normAutofit/>
          </a:bodyPr>
          <a:lstStyle/>
          <a:p>
            <a:pPr algn="ctr"/>
            <a:r>
              <a:rPr lang="en-US" dirty="0">
                <a:solidFill>
                  <a:srgbClr val="FFFFFF"/>
                </a:solidFill>
              </a:rPr>
              <a:t>Capital marketing</a:t>
            </a:r>
            <a:endParaRPr lang="en-IN" dirty="0">
              <a:solidFill>
                <a:srgbClr val="FFFFFF"/>
              </a:solidFill>
            </a:endParaRPr>
          </a:p>
        </p:txBody>
      </p:sp>
      <p:sp>
        <p:nvSpPr>
          <p:cNvPr id="3" name="Subtitle 2">
            <a:extLst>
              <a:ext uri="{FF2B5EF4-FFF2-40B4-BE49-F238E27FC236}">
                <a16:creationId xmlns:a16="http://schemas.microsoft.com/office/drawing/2014/main" id="{2CDCDBC4-8789-493F-B0FA-9DE8648A666C}"/>
              </a:ext>
            </a:extLst>
          </p:cNvPr>
          <p:cNvSpPr>
            <a:spLocks noGrp="1"/>
          </p:cNvSpPr>
          <p:nvPr>
            <p:ph type="subTitle" idx="1"/>
          </p:nvPr>
        </p:nvSpPr>
        <p:spPr>
          <a:xfrm>
            <a:off x="2667001" y="3602038"/>
            <a:ext cx="6857999" cy="953029"/>
          </a:xfrm>
        </p:spPr>
        <p:txBody>
          <a:bodyPr>
            <a:normAutofit/>
          </a:bodyPr>
          <a:lstStyle/>
          <a:p>
            <a:pPr algn="ctr"/>
            <a:r>
              <a:rPr lang="en-IN" sz="2800" dirty="0" err="1">
                <a:solidFill>
                  <a:schemeClr val="bg2"/>
                </a:solidFill>
              </a:rPr>
              <a:t>amcat</a:t>
            </a:r>
            <a:endParaRPr lang="en-IN" sz="2800" dirty="0">
              <a:solidFill>
                <a:schemeClr val="bg2"/>
              </a:solidFill>
            </a:endParaRPr>
          </a:p>
        </p:txBody>
      </p:sp>
      <p:sp>
        <p:nvSpPr>
          <p:cNvPr id="5" name="TextBox 4">
            <a:extLst>
              <a:ext uri="{FF2B5EF4-FFF2-40B4-BE49-F238E27FC236}">
                <a16:creationId xmlns:a16="http://schemas.microsoft.com/office/drawing/2014/main" id="{95A85E2C-3098-4F30-B9B2-5799CF7573DD}"/>
              </a:ext>
            </a:extLst>
          </p:cNvPr>
          <p:cNvSpPr txBox="1"/>
          <p:nvPr/>
        </p:nvSpPr>
        <p:spPr>
          <a:xfrm>
            <a:off x="9944100" y="4826674"/>
            <a:ext cx="2362200" cy="2031325"/>
          </a:xfrm>
          <a:prstGeom prst="rect">
            <a:avLst/>
          </a:prstGeom>
          <a:noFill/>
        </p:spPr>
        <p:txBody>
          <a:bodyPr wrap="square" rtlCol="0">
            <a:spAutoFit/>
          </a:bodyPr>
          <a:lstStyle/>
          <a:p>
            <a:r>
              <a:rPr lang="en-IN" b="1" dirty="0"/>
              <a:t>Prepared </a:t>
            </a:r>
            <a:r>
              <a:rPr lang="en-IN" b="1" dirty="0" smtClean="0"/>
              <a:t>By:-</a:t>
            </a:r>
            <a:endParaRPr lang="en-IN" b="1" dirty="0"/>
          </a:p>
          <a:p>
            <a:r>
              <a:rPr lang="en-US" dirty="0"/>
              <a:t>Priyanshu Sinha</a:t>
            </a:r>
          </a:p>
          <a:p>
            <a:r>
              <a:rPr lang="en-US" dirty="0" err="1"/>
              <a:t>Aseem</a:t>
            </a:r>
            <a:r>
              <a:rPr lang="en-US" dirty="0"/>
              <a:t> Bastia</a:t>
            </a:r>
          </a:p>
          <a:p>
            <a:r>
              <a:rPr lang="en-US" dirty="0" err="1"/>
              <a:t>Sumit</a:t>
            </a:r>
            <a:r>
              <a:rPr lang="en-US" dirty="0"/>
              <a:t> Das</a:t>
            </a:r>
          </a:p>
          <a:p>
            <a:r>
              <a:rPr lang="en-US" dirty="0"/>
              <a:t>Anish </a:t>
            </a:r>
            <a:r>
              <a:rPr lang="en-US" dirty="0" err="1"/>
              <a:t>Shanbhogue</a:t>
            </a:r>
            <a:endParaRPr lang="en-US" dirty="0"/>
          </a:p>
          <a:p>
            <a:r>
              <a:rPr lang="en-US" dirty="0" err="1"/>
              <a:t>Rohith</a:t>
            </a:r>
            <a:r>
              <a:rPr lang="en-US" dirty="0"/>
              <a:t> </a:t>
            </a:r>
            <a:r>
              <a:rPr lang="en-US" dirty="0" err="1"/>
              <a:t>Belwadkar</a:t>
            </a:r>
            <a:endParaRPr lang="en-IN" dirty="0"/>
          </a:p>
          <a:p>
            <a:endParaRPr lang="en-IN" dirty="0"/>
          </a:p>
        </p:txBody>
      </p:sp>
      <p:sp>
        <p:nvSpPr>
          <p:cNvPr id="35" name="TextBox 34">
            <a:extLst>
              <a:ext uri="{FF2B5EF4-FFF2-40B4-BE49-F238E27FC236}">
                <a16:creationId xmlns:a16="http://schemas.microsoft.com/office/drawing/2014/main" id="{A8A1B9A9-122A-42D6-BC6C-DA2216D8C14C}"/>
              </a:ext>
            </a:extLst>
          </p:cNvPr>
          <p:cNvSpPr txBox="1"/>
          <p:nvPr/>
        </p:nvSpPr>
        <p:spPr>
          <a:xfrm>
            <a:off x="505089" y="5652709"/>
            <a:ext cx="2362200" cy="646331"/>
          </a:xfrm>
          <a:prstGeom prst="rect">
            <a:avLst/>
          </a:prstGeom>
          <a:noFill/>
        </p:spPr>
        <p:txBody>
          <a:bodyPr wrap="square" rtlCol="0">
            <a:spAutoFit/>
          </a:bodyPr>
          <a:lstStyle/>
          <a:p>
            <a:r>
              <a:rPr lang="en-IN" b="1" dirty="0"/>
              <a:t>Mentored </a:t>
            </a:r>
            <a:r>
              <a:rPr lang="en-IN" b="1" dirty="0" smtClean="0"/>
              <a:t>by:-</a:t>
            </a:r>
            <a:endParaRPr lang="en-IN" b="1" dirty="0"/>
          </a:p>
          <a:p>
            <a:r>
              <a:rPr lang="en-IN" dirty="0" err="1"/>
              <a:t>Srikar</a:t>
            </a:r>
            <a:r>
              <a:rPr lang="en-IN" dirty="0"/>
              <a:t> </a:t>
            </a:r>
            <a:r>
              <a:rPr lang="en-IN" dirty="0" err="1"/>
              <a:t>Muppidi</a:t>
            </a:r>
            <a:r>
              <a:rPr lang="en-IN" dirty="0"/>
              <a:t>.</a:t>
            </a:r>
          </a:p>
        </p:txBody>
      </p:sp>
    </p:spTree>
    <p:extLst>
      <p:ext uri="{BB962C8B-B14F-4D97-AF65-F5344CB8AC3E}">
        <p14:creationId xmlns:p14="http://schemas.microsoft.com/office/powerpoint/2010/main" val="2607074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1920"/>
            <a:ext cx="10515600" cy="870857"/>
          </a:xfrm>
        </p:spPr>
        <p:txBody>
          <a:bodyPr>
            <a:normAutofit/>
          </a:bodyPr>
          <a:lstStyle/>
          <a:p>
            <a:pPr algn="ctr"/>
            <a:r>
              <a:rPr lang="en-US" sz="3200" b="1" dirty="0"/>
              <a:t>Correlation Plot</a:t>
            </a:r>
            <a:endParaRPr lang="en-IN" sz="3200" dirty="0"/>
          </a:p>
        </p:txBody>
      </p:sp>
      <p:sp>
        <p:nvSpPr>
          <p:cNvPr id="3" name="Text Placeholder 2"/>
          <p:cNvSpPr>
            <a:spLocks noGrp="1"/>
          </p:cNvSpPr>
          <p:nvPr>
            <p:ph type="body" idx="1"/>
          </p:nvPr>
        </p:nvSpPr>
        <p:spPr>
          <a:xfrm>
            <a:off x="6653348" y="1524001"/>
            <a:ext cx="5268686" cy="4565650"/>
          </a:xfrm>
        </p:spPr>
        <p:txBody>
          <a:bodyPr>
            <a:normAutofit/>
          </a:bodyPr>
          <a:lstStyle/>
          <a:p>
            <a:pPr marL="342900" indent="-342900" algn="just">
              <a:buFont typeface="Arial" panose="020B0604020202020204" pitchFamily="34" charset="0"/>
              <a:buChar char="•"/>
            </a:pPr>
            <a:r>
              <a:rPr lang="en-US" sz="2000" dirty="0">
                <a:solidFill>
                  <a:schemeClr val="tx1"/>
                </a:solidFill>
              </a:rPr>
              <a:t>This is the correlation plot between the variables after applying data cleaning. This are all continuous features from the dataset. The correlation matrix for all continuous variable the shows that many features are multi-collinear with each other. So we must fix this by using VIF(Variance Inflation Factor) or </a:t>
            </a:r>
            <a:r>
              <a:rPr lang="en-US" sz="2000" dirty="0" smtClean="0">
                <a:solidFill>
                  <a:schemeClr val="tx1"/>
                </a:solidFill>
              </a:rPr>
              <a:t>PCA(Principle </a:t>
            </a:r>
            <a:r>
              <a:rPr lang="en-US" sz="2000" dirty="0">
                <a:solidFill>
                  <a:schemeClr val="tx1"/>
                </a:solidFill>
              </a:rPr>
              <a:t>component analysis). </a:t>
            </a:r>
            <a:endParaRPr lang="en-IN" sz="2000" dirty="0">
              <a:solidFill>
                <a:schemeClr val="tx1"/>
              </a:solidFill>
            </a:endParaRPr>
          </a:p>
          <a:p>
            <a:endParaRPr lang="en-IN" sz="20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80160"/>
            <a:ext cx="6248399" cy="5445759"/>
          </a:xfrm>
          <a:prstGeom prst="rect">
            <a:avLst/>
          </a:prstGeom>
        </p:spPr>
      </p:pic>
    </p:spTree>
    <p:extLst>
      <p:ext uri="{BB962C8B-B14F-4D97-AF65-F5344CB8AC3E}">
        <p14:creationId xmlns:p14="http://schemas.microsoft.com/office/powerpoint/2010/main" val="4018840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33764"/>
            <a:ext cx="10515600" cy="661035"/>
          </a:xfrm>
        </p:spPr>
        <p:txBody>
          <a:bodyPr>
            <a:normAutofit fontScale="90000"/>
          </a:bodyPr>
          <a:lstStyle/>
          <a:p>
            <a:pPr algn="ctr"/>
            <a:r>
              <a:rPr lang="en-US" sz="3200" b="1" dirty="0" smtClean="0"/>
              <a:t>PREPARATION FOR REGRESSION MODEL</a:t>
            </a:r>
            <a:br>
              <a:rPr lang="en-US" sz="3200" b="1" dirty="0" smtClean="0"/>
            </a:br>
            <a:endParaRPr lang="en-IN" sz="3200" dirty="0"/>
          </a:p>
        </p:txBody>
      </p:sp>
      <p:sp>
        <p:nvSpPr>
          <p:cNvPr id="2" name="Footer Placeholder 1">
            <a:extLst>
              <a:ext uri="{FF2B5EF4-FFF2-40B4-BE49-F238E27FC236}">
                <a16:creationId xmlns:a16="http://schemas.microsoft.com/office/drawing/2014/main" id="{7E15611F-BECA-4ECB-B632-CC6288BC55A8}"/>
              </a:ext>
            </a:extLst>
          </p:cNvPr>
          <p:cNvSpPr>
            <a:spLocks noGrp="1"/>
          </p:cNvSpPr>
          <p:nvPr>
            <p:ph type="ftr" sz="quarter" idx="11"/>
          </p:nvPr>
        </p:nvSpPr>
        <p:spPr/>
        <p:txBody>
          <a:bodyPr/>
          <a:lstStyle/>
          <a:p>
            <a:r>
              <a:rPr lang="en-IN" dirty="0"/>
              <a:t>.</a:t>
            </a:r>
          </a:p>
        </p:txBody>
      </p:sp>
      <p:sp>
        <p:nvSpPr>
          <p:cNvPr id="4" name="Rectangle 3">
            <a:extLst>
              <a:ext uri="{FF2B5EF4-FFF2-40B4-BE49-F238E27FC236}">
                <a16:creationId xmlns:a16="http://schemas.microsoft.com/office/drawing/2014/main" id="{556F07BB-F85D-4742-9996-FC942660E3D0}"/>
              </a:ext>
            </a:extLst>
          </p:cNvPr>
          <p:cNvSpPr/>
          <p:nvPr/>
        </p:nvSpPr>
        <p:spPr>
          <a:xfrm>
            <a:off x="369115" y="494950"/>
            <a:ext cx="11727809" cy="369332"/>
          </a:xfrm>
          <a:prstGeom prst="rect">
            <a:avLst/>
          </a:prstGeom>
        </p:spPr>
        <p:txBody>
          <a:bodyPr wrap="square">
            <a:spAutoFit/>
          </a:bodyPr>
          <a:lstStyle/>
          <a:p>
            <a:endParaRPr lang="en-US" dirty="0"/>
          </a:p>
        </p:txBody>
      </p:sp>
      <p:sp>
        <p:nvSpPr>
          <p:cNvPr id="6" name="Rectangle 5">
            <a:extLst>
              <a:ext uri="{FF2B5EF4-FFF2-40B4-BE49-F238E27FC236}">
                <a16:creationId xmlns:a16="http://schemas.microsoft.com/office/drawing/2014/main" id="{F28423FA-1B1C-4239-8103-7D52F702F43A}"/>
              </a:ext>
            </a:extLst>
          </p:cNvPr>
          <p:cNvSpPr/>
          <p:nvPr/>
        </p:nvSpPr>
        <p:spPr>
          <a:xfrm>
            <a:off x="460574" y="1327983"/>
            <a:ext cx="11660698" cy="1815882"/>
          </a:xfrm>
          <a:prstGeom prst="rect">
            <a:avLst/>
          </a:prstGeom>
        </p:spPr>
        <p:txBody>
          <a:bodyPr wrap="square">
            <a:spAutoFit/>
          </a:bodyPr>
          <a:lstStyle/>
          <a:p>
            <a:r>
              <a:rPr lang="en-US" sz="1600" dirty="0" smtClean="0"/>
              <a:t>The </a:t>
            </a:r>
            <a:r>
              <a:rPr lang="en-US" sz="1600" dirty="0"/>
              <a:t>Data preparation process are as follows:-</a:t>
            </a:r>
          </a:p>
          <a:p>
            <a:r>
              <a:rPr lang="en-US" sz="1600" dirty="0"/>
              <a:t>• After data cleaning and EDA we have exported a cleaned data and we will use the same for further model building.</a:t>
            </a:r>
          </a:p>
          <a:p>
            <a:r>
              <a:rPr lang="en-US" sz="1600" dirty="0"/>
              <a:t>• After importing the data we have removed all the outliers using Z-score.</a:t>
            </a:r>
          </a:p>
          <a:p>
            <a:r>
              <a:rPr lang="en-US" sz="1600" dirty="0"/>
              <a:t>• We chose those z-score values which are in the range of -3 to 3.</a:t>
            </a:r>
          </a:p>
          <a:p>
            <a:r>
              <a:rPr lang="en-US" sz="1600" dirty="0"/>
              <a:t>• Now we will drop few unnecessary features. Those are as follows:-</a:t>
            </a:r>
          </a:p>
          <a:p>
            <a:r>
              <a:rPr lang="en-US" sz="1600" dirty="0"/>
              <a:t>• Next we will factorize the categorical values using </a:t>
            </a:r>
            <a:r>
              <a:rPr lang="en-US" sz="1600" dirty="0" err="1"/>
              <a:t>LabelEncoder</a:t>
            </a:r>
            <a:r>
              <a:rPr lang="en-US" sz="1600" dirty="0"/>
              <a:t>()</a:t>
            </a:r>
            <a:endParaRPr lang="en-IN" sz="1600" dirty="0"/>
          </a:p>
          <a:p>
            <a:endParaRPr lang="en-US" sz="1600" dirty="0"/>
          </a:p>
        </p:txBody>
      </p:sp>
      <p:pic>
        <p:nvPicPr>
          <p:cNvPr id="13" name="Picture 12">
            <a:extLst>
              <a:ext uri="{FF2B5EF4-FFF2-40B4-BE49-F238E27FC236}">
                <a16:creationId xmlns:a16="http://schemas.microsoft.com/office/drawing/2014/main" id="{0DA111D3-1F8C-4D66-9E0F-7AB2BA9BD6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574" y="2928420"/>
            <a:ext cx="5885297" cy="3330139"/>
          </a:xfrm>
          <a:prstGeom prst="rect">
            <a:avLst/>
          </a:prstGeom>
          <a:noFill/>
          <a:ln>
            <a:noFill/>
          </a:ln>
        </p:spPr>
      </p:pic>
      <p:sp>
        <p:nvSpPr>
          <p:cNvPr id="16" name="Rectangle 15">
            <a:extLst>
              <a:ext uri="{FF2B5EF4-FFF2-40B4-BE49-F238E27FC236}">
                <a16:creationId xmlns:a16="http://schemas.microsoft.com/office/drawing/2014/main" id="{98E17E14-71F1-47BD-B94A-723376C2E560}"/>
              </a:ext>
            </a:extLst>
          </p:cNvPr>
          <p:cNvSpPr/>
          <p:nvPr/>
        </p:nvSpPr>
        <p:spPr>
          <a:xfrm>
            <a:off x="872704" y="6413698"/>
            <a:ext cx="4816896" cy="307777"/>
          </a:xfrm>
          <a:prstGeom prst="rect">
            <a:avLst/>
          </a:prstGeom>
        </p:spPr>
        <p:txBody>
          <a:bodyPr wrap="none">
            <a:spAutoFit/>
          </a:bodyPr>
          <a:lstStyle/>
          <a:p>
            <a:pPr>
              <a:buSzPct val="108000"/>
            </a:pPr>
            <a:r>
              <a:rPr lang="en-US" sz="1400" dirty="0" smtClean="0"/>
              <a:t>After </a:t>
            </a:r>
            <a:r>
              <a:rPr lang="en-US" sz="1400" dirty="0"/>
              <a:t>removing the outliers the salary distribution is normalized</a:t>
            </a:r>
            <a:endParaRPr lang="en-IN" sz="1400" dirty="0"/>
          </a:p>
        </p:txBody>
      </p:sp>
      <p:graphicFrame>
        <p:nvGraphicFramePr>
          <p:cNvPr id="17" name="Table 16">
            <a:extLst>
              <a:ext uri="{FF2B5EF4-FFF2-40B4-BE49-F238E27FC236}">
                <a16:creationId xmlns:a16="http://schemas.microsoft.com/office/drawing/2014/main" id="{2F1A44AC-CE56-4D2D-9ECA-11AC815EFF30}"/>
              </a:ext>
            </a:extLst>
          </p:cNvPr>
          <p:cNvGraphicFramePr>
            <a:graphicFrameLocks noGrp="1"/>
          </p:cNvGraphicFramePr>
          <p:nvPr>
            <p:extLst>
              <p:ext uri="{D42A27DB-BD31-4B8C-83A1-F6EECF244321}">
                <p14:modId xmlns:p14="http://schemas.microsoft.com/office/powerpoint/2010/main" val="4042835958"/>
              </p:ext>
            </p:extLst>
          </p:nvPr>
        </p:nvGraphicFramePr>
        <p:xfrm>
          <a:off x="6744233" y="2072634"/>
          <a:ext cx="4750177" cy="4473448"/>
        </p:xfrm>
        <a:graphic>
          <a:graphicData uri="http://schemas.openxmlformats.org/drawingml/2006/table">
            <a:tbl>
              <a:tblPr firstRow="1" firstCol="1" bandRow="1">
                <a:tableStyleId>{5C22544A-7EE6-4342-B048-85BDC9FD1C3A}</a:tableStyleId>
              </a:tblPr>
              <a:tblGrid>
                <a:gridCol w="1880948">
                  <a:extLst>
                    <a:ext uri="{9D8B030D-6E8A-4147-A177-3AD203B41FA5}">
                      <a16:colId xmlns:a16="http://schemas.microsoft.com/office/drawing/2014/main" val="1473016890"/>
                    </a:ext>
                  </a:extLst>
                </a:gridCol>
                <a:gridCol w="2869229">
                  <a:extLst>
                    <a:ext uri="{9D8B030D-6E8A-4147-A177-3AD203B41FA5}">
                      <a16:colId xmlns:a16="http://schemas.microsoft.com/office/drawing/2014/main" val="3882537013"/>
                    </a:ext>
                  </a:extLst>
                </a:gridCol>
              </a:tblGrid>
              <a:tr h="263144">
                <a:tc>
                  <a:txBody>
                    <a:bodyPr/>
                    <a:lstStyle/>
                    <a:p>
                      <a:pPr>
                        <a:lnSpc>
                          <a:spcPct val="115000"/>
                        </a:lnSpc>
                        <a:spcAft>
                          <a:spcPts val="0"/>
                        </a:spcAft>
                      </a:pPr>
                      <a:r>
                        <a:rPr lang="en-IN" sz="1100">
                          <a:effectLst/>
                        </a:rPr>
                        <a:t>Variables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Reason to Drop the Variables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15922343"/>
                  </a:ext>
                </a:extLst>
              </a:tr>
              <a:tr h="263144">
                <a:tc>
                  <a:txBody>
                    <a:bodyPr/>
                    <a:lstStyle/>
                    <a:p>
                      <a:pPr>
                        <a:lnSpc>
                          <a:spcPct val="115000"/>
                        </a:lnSpc>
                        <a:spcAft>
                          <a:spcPts val="0"/>
                        </a:spcAft>
                      </a:pPr>
                      <a:r>
                        <a:rPr lang="en-IN" sz="1100">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ID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17051874"/>
                  </a:ext>
                </a:extLst>
              </a:tr>
              <a:tr h="263144">
                <a:tc>
                  <a:txBody>
                    <a:bodyPr/>
                    <a:lstStyle/>
                    <a:p>
                      <a:pPr>
                        <a:lnSpc>
                          <a:spcPct val="115000"/>
                        </a:lnSpc>
                        <a:spcAft>
                          <a:spcPts val="0"/>
                        </a:spcAft>
                      </a:pPr>
                      <a:r>
                        <a:rPr lang="en-IN" sz="1100">
                          <a:effectLst/>
                        </a:rPr>
                        <a:t>DOJ</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02298947"/>
                  </a:ext>
                </a:extLst>
              </a:tr>
              <a:tr h="263144">
                <a:tc>
                  <a:txBody>
                    <a:bodyPr/>
                    <a:lstStyle/>
                    <a:p>
                      <a:pPr>
                        <a:lnSpc>
                          <a:spcPct val="115000"/>
                        </a:lnSpc>
                        <a:spcAft>
                          <a:spcPts val="0"/>
                        </a:spcAft>
                      </a:pPr>
                      <a:r>
                        <a:rPr lang="en-IN" sz="1100">
                          <a:effectLst/>
                        </a:rPr>
                        <a:t>DOL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76369648"/>
                  </a:ext>
                </a:extLst>
              </a:tr>
              <a:tr h="263144">
                <a:tc>
                  <a:txBody>
                    <a:bodyPr/>
                    <a:lstStyle/>
                    <a:p>
                      <a:pPr>
                        <a:lnSpc>
                          <a:spcPct val="115000"/>
                        </a:lnSpc>
                        <a:spcAft>
                          <a:spcPts val="0"/>
                        </a:spcAft>
                      </a:pPr>
                      <a:r>
                        <a:rPr lang="en-IN" sz="1100">
                          <a:effectLst/>
                        </a:rPr>
                        <a:t>Designation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75251492"/>
                  </a:ext>
                </a:extLst>
              </a:tr>
              <a:tr h="263144">
                <a:tc>
                  <a:txBody>
                    <a:bodyPr/>
                    <a:lstStyle/>
                    <a:p>
                      <a:pPr>
                        <a:lnSpc>
                          <a:spcPct val="115000"/>
                        </a:lnSpc>
                        <a:spcAft>
                          <a:spcPts val="0"/>
                        </a:spcAft>
                      </a:pPr>
                      <a:r>
                        <a:rPr lang="en-IN" sz="1100">
                          <a:effectLst/>
                        </a:rPr>
                        <a:t>JobCity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79119525"/>
                  </a:ext>
                </a:extLst>
              </a:tr>
              <a:tr h="263144">
                <a:tc>
                  <a:txBody>
                    <a:bodyPr/>
                    <a:lstStyle/>
                    <a:p>
                      <a:pPr>
                        <a:lnSpc>
                          <a:spcPct val="115000"/>
                        </a:lnSpc>
                        <a:spcAft>
                          <a:spcPts val="0"/>
                        </a:spcAft>
                      </a:pPr>
                      <a:r>
                        <a:rPr lang="en-IN" sz="1100">
                          <a:effectLst/>
                        </a:rPr>
                        <a:t>DOB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Instead of using DOB we will use 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29251910"/>
                  </a:ext>
                </a:extLst>
              </a:tr>
              <a:tr h="263144">
                <a:tc>
                  <a:txBody>
                    <a:bodyPr/>
                    <a:lstStyle/>
                    <a:p>
                      <a:pPr>
                        <a:lnSpc>
                          <a:spcPct val="115000"/>
                        </a:lnSpc>
                        <a:spcAft>
                          <a:spcPts val="0"/>
                        </a:spcAft>
                      </a:pPr>
                      <a:r>
                        <a:rPr lang="en-IN" sz="1100">
                          <a:effectLst/>
                        </a:rPr>
                        <a:t>College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1762400"/>
                  </a:ext>
                </a:extLst>
              </a:tr>
              <a:tr h="263144">
                <a:tc>
                  <a:txBody>
                    <a:bodyPr/>
                    <a:lstStyle/>
                    <a:p>
                      <a:pPr>
                        <a:lnSpc>
                          <a:spcPct val="115000"/>
                        </a:lnSpc>
                        <a:spcAft>
                          <a:spcPts val="0"/>
                        </a:spcAft>
                      </a:pPr>
                      <a:r>
                        <a:rPr lang="en-IN" sz="1100">
                          <a:effectLst/>
                        </a:rPr>
                        <a:t>College City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99529889"/>
                  </a:ext>
                </a:extLst>
              </a:tr>
              <a:tr h="263144">
                <a:tc>
                  <a:txBody>
                    <a:bodyPr/>
                    <a:lstStyle/>
                    <a:p>
                      <a:pPr>
                        <a:lnSpc>
                          <a:spcPct val="115000"/>
                        </a:lnSpc>
                        <a:spcAft>
                          <a:spcPts val="0"/>
                        </a:spcAft>
                      </a:pPr>
                      <a:r>
                        <a:rPr lang="en-IN" sz="1100">
                          <a:effectLst/>
                        </a:rPr>
                        <a:t>College City Tier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Not getting a proper inference from 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62858516"/>
                  </a:ext>
                </a:extLst>
              </a:tr>
              <a:tr h="263144">
                <a:tc>
                  <a:txBody>
                    <a:bodyPr/>
                    <a:lstStyle/>
                    <a:p>
                      <a:pPr>
                        <a:lnSpc>
                          <a:spcPct val="115000"/>
                        </a:lnSpc>
                        <a:spcAft>
                          <a:spcPts val="0"/>
                        </a:spcAft>
                      </a:pPr>
                      <a:r>
                        <a:rPr lang="en-IN" sz="1100">
                          <a:effectLst/>
                        </a:rPr>
                        <a:t>ComputerProgramming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37041124"/>
                  </a:ext>
                </a:extLst>
              </a:tr>
              <a:tr h="263144">
                <a:tc>
                  <a:txBody>
                    <a:bodyPr/>
                    <a:lstStyle/>
                    <a:p>
                      <a:pPr>
                        <a:lnSpc>
                          <a:spcPct val="115000"/>
                        </a:lnSpc>
                        <a:spcAft>
                          <a:spcPts val="0"/>
                        </a:spcAft>
                      </a:pPr>
                      <a:r>
                        <a:rPr lang="en-IN" sz="1100">
                          <a:effectLst/>
                        </a:rPr>
                        <a:t>ElectronicsAndSemicon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3825778"/>
                  </a:ext>
                </a:extLst>
              </a:tr>
              <a:tr h="263144">
                <a:tc>
                  <a:txBody>
                    <a:bodyPr/>
                    <a:lstStyle/>
                    <a:p>
                      <a:pPr>
                        <a:lnSpc>
                          <a:spcPct val="115000"/>
                        </a:lnSpc>
                        <a:spcAft>
                          <a:spcPts val="0"/>
                        </a:spcAft>
                      </a:pPr>
                      <a:r>
                        <a:rPr lang="en-IN" sz="1100">
                          <a:effectLst/>
                        </a:rPr>
                        <a:t>ComputerScience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91794773"/>
                  </a:ext>
                </a:extLst>
              </a:tr>
              <a:tr h="263144">
                <a:tc>
                  <a:txBody>
                    <a:bodyPr/>
                    <a:lstStyle/>
                    <a:p>
                      <a:pPr>
                        <a:lnSpc>
                          <a:spcPct val="115000"/>
                        </a:lnSpc>
                        <a:spcAft>
                          <a:spcPts val="0"/>
                        </a:spcAft>
                      </a:pPr>
                      <a:r>
                        <a:rPr lang="en-IN" sz="1100">
                          <a:effectLst/>
                        </a:rPr>
                        <a:t>MechanicalEngg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93436107"/>
                  </a:ext>
                </a:extLst>
              </a:tr>
              <a:tr h="263144">
                <a:tc>
                  <a:txBody>
                    <a:bodyPr/>
                    <a:lstStyle/>
                    <a:p>
                      <a:pPr>
                        <a:lnSpc>
                          <a:spcPct val="115000"/>
                        </a:lnSpc>
                        <a:spcAft>
                          <a:spcPts val="0"/>
                        </a:spcAft>
                      </a:pPr>
                      <a:r>
                        <a:rPr lang="en-IN" sz="1100">
                          <a:effectLst/>
                        </a:rPr>
                        <a:t>ElectricalEngg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37028616"/>
                  </a:ext>
                </a:extLst>
              </a:tr>
              <a:tr h="263144">
                <a:tc>
                  <a:txBody>
                    <a:bodyPr/>
                    <a:lstStyle/>
                    <a:p>
                      <a:pPr>
                        <a:lnSpc>
                          <a:spcPct val="115000"/>
                        </a:lnSpc>
                        <a:spcAft>
                          <a:spcPts val="0"/>
                        </a:spcAft>
                      </a:pPr>
                      <a:r>
                        <a:rPr lang="en-IN" sz="1100">
                          <a:effectLst/>
                        </a:rPr>
                        <a:t>TelecomEngg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73209122"/>
                  </a:ext>
                </a:extLst>
              </a:tr>
              <a:tr h="263144">
                <a:tc>
                  <a:txBody>
                    <a:bodyPr/>
                    <a:lstStyle/>
                    <a:p>
                      <a:pPr>
                        <a:lnSpc>
                          <a:spcPct val="115000"/>
                        </a:lnSpc>
                        <a:spcAft>
                          <a:spcPts val="0"/>
                        </a:spcAft>
                      </a:pPr>
                      <a:r>
                        <a:rPr lang="en-IN" sz="1100">
                          <a:effectLst/>
                        </a:rPr>
                        <a:t>CivilEngg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70897591"/>
                  </a:ext>
                </a:extLst>
              </a:tr>
            </a:tbl>
          </a:graphicData>
        </a:graphic>
      </p:graphicFrame>
      <p:sp>
        <p:nvSpPr>
          <p:cNvPr id="18" name="Rectangle 4">
            <a:extLst>
              <a:ext uri="{FF2B5EF4-FFF2-40B4-BE49-F238E27FC236}">
                <a16:creationId xmlns:a16="http://schemas.microsoft.com/office/drawing/2014/main" id="{10F31A28-6EEA-44F9-9ADA-64B14193C24F}"/>
              </a:ext>
            </a:extLst>
          </p:cNvPr>
          <p:cNvSpPr>
            <a:spLocks noChangeArrowheads="1"/>
          </p:cNvSpPr>
          <p:nvPr/>
        </p:nvSpPr>
        <p:spPr bwMode="auto">
          <a:xfrm>
            <a:off x="6744233" y="2941994"/>
            <a:ext cx="15047583" cy="53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3177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00075"/>
          </a:xfrm>
        </p:spPr>
        <p:txBody>
          <a:bodyPr>
            <a:normAutofit/>
          </a:bodyPr>
          <a:lstStyle/>
          <a:p>
            <a:pPr algn="ctr"/>
            <a:r>
              <a:rPr lang="en-US" sz="3200" b="1" dirty="0" smtClean="0"/>
              <a:t>REGRESSION MODEL</a:t>
            </a:r>
            <a:endParaRPr lang="en-IN" sz="3200" dirty="0"/>
          </a:p>
        </p:txBody>
      </p:sp>
      <p:sp>
        <p:nvSpPr>
          <p:cNvPr id="7" name="Rectangle 6"/>
          <p:cNvSpPr/>
          <p:nvPr/>
        </p:nvSpPr>
        <p:spPr>
          <a:xfrm>
            <a:off x="838200" y="1690688"/>
            <a:ext cx="10800080" cy="4801314"/>
          </a:xfrm>
          <a:prstGeom prst="rect">
            <a:avLst/>
          </a:prstGeom>
        </p:spPr>
        <p:txBody>
          <a:bodyPr wrap="square">
            <a:spAutoFit/>
          </a:bodyPr>
          <a:lstStyle/>
          <a:p>
            <a:pPr algn="just"/>
            <a:r>
              <a:rPr lang="en-US" dirty="0" smtClean="0"/>
              <a:t>• </a:t>
            </a:r>
            <a:r>
              <a:rPr lang="en-US" dirty="0"/>
              <a:t>Modelling using the listed algorithms was done under multiple scenarios and results compiled for overview.</a:t>
            </a:r>
          </a:p>
          <a:p>
            <a:pPr algn="just"/>
            <a:r>
              <a:rPr lang="en-US" dirty="0"/>
              <a:t>• For Hyper parameter tuning, we have used Grid-Search CV.</a:t>
            </a:r>
          </a:p>
          <a:p>
            <a:pPr algn="just"/>
            <a:r>
              <a:rPr lang="en-US" dirty="0"/>
              <a:t>• The List of tuned models with the RMSE Scores and variance are as follows:-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 The Above RMSE’s is very high with the very less accuracy of each model.  </a:t>
            </a:r>
          </a:p>
          <a:p>
            <a:pPr algn="just"/>
            <a:r>
              <a:rPr lang="en-US" dirty="0"/>
              <a:t>• This is because of lack of sufficient data in our dataset. So our model is not able to predict the salary.</a:t>
            </a:r>
          </a:p>
          <a:p>
            <a:pPr algn="just"/>
            <a:r>
              <a:rPr lang="en-US" dirty="0"/>
              <a:t>• So that’s why we must go with multiclass problem since it is possible to provide a range of salary.</a:t>
            </a:r>
          </a:p>
          <a:p>
            <a:pPr algn="just"/>
            <a:endParaRPr lang="en-US" dirty="0"/>
          </a:p>
          <a:p>
            <a:pPr algn="just"/>
            <a:endParaRPr lang="en-US" dirty="0"/>
          </a:p>
          <a:p>
            <a:pPr marL="342900" indent="-342900">
              <a:buFont typeface="+mj-lt"/>
              <a:buAutoNum type="arabicPeriod"/>
            </a:pPr>
            <a:endParaRPr lang="en-IN" dirty="0"/>
          </a:p>
        </p:txBody>
      </p:sp>
      <p:pic>
        <p:nvPicPr>
          <p:cNvPr id="8" name="Picture 7">
            <a:extLst>
              <a:ext uri="{FF2B5EF4-FFF2-40B4-BE49-F238E27FC236}">
                <a16:creationId xmlns:a16="http://schemas.microsoft.com/office/drawing/2014/main" id="{F72B333C-0843-4851-BA73-F97B783E7402}"/>
              </a:ext>
            </a:extLst>
          </p:cNvPr>
          <p:cNvPicPr/>
          <p:nvPr/>
        </p:nvPicPr>
        <p:blipFill>
          <a:blip r:embed="rId2"/>
          <a:stretch>
            <a:fillRect/>
          </a:stretch>
        </p:blipFill>
        <p:spPr>
          <a:xfrm>
            <a:off x="2959100" y="2696922"/>
            <a:ext cx="5943600" cy="996436"/>
          </a:xfrm>
          <a:prstGeom prst="rect">
            <a:avLst/>
          </a:prstGeom>
        </p:spPr>
      </p:pic>
      <p:pic>
        <p:nvPicPr>
          <p:cNvPr id="9" name="Picture 8">
            <a:extLst>
              <a:ext uri="{FF2B5EF4-FFF2-40B4-BE49-F238E27FC236}">
                <a16:creationId xmlns:a16="http://schemas.microsoft.com/office/drawing/2014/main" id="{A43C3A8F-72C0-4E2B-9137-2CF3D2EA00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693358"/>
            <a:ext cx="4241800" cy="995680"/>
          </a:xfrm>
          <a:prstGeom prst="rect">
            <a:avLst/>
          </a:prstGeom>
          <a:noFill/>
          <a:ln>
            <a:noFill/>
          </a:ln>
        </p:spPr>
      </p:pic>
    </p:spTree>
    <p:extLst>
      <p:ext uri="{BB962C8B-B14F-4D97-AF65-F5344CB8AC3E}">
        <p14:creationId xmlns:p14="http://schemas.microsoft.com/office/powerpoint/2010/main" val="131659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87339"/>
            <a:ext cx="11297920" cy="698181"/>
          </a:xfrm>
        </p:spPr>
        <p:txBody>
          <a:bodyPr>
            <a:normAutofit/>
          </a:bodyPr>
          <a:lstStyle/>
          <a:p>
            <a:pPr algn="ctr"/>
            <a:r>
              <a:rPr lang="en-US" sz="3200" b="1" dirty="0" smtClean="0"/>
              <a:t>PREPARATION FOR CLASSIFICATION MODEL</a:t>
            </a:r>
            <a:endParaRPr lang="en-IN" sz="3200" b="1" dirty="0"/>
          </a:p>
        </p:txBody>
      </p:sp>
      <p:sp>
        <p:nvSpPr>
          <p:cNvPr id="6" name="Rectangle 5"/>
          <p:cNvSpPr/>
          <p:nvPr/>
        </p:nvSpPr>
        <p:spPr>
          <a:xfrm>
            <a:off x="690880" y="1111724"/>
            <a:ext cx="10952480" cy="6001643"/>
          </a:xfrm>
          <a:prstGeom prst="rect">
            <a:avLst/>
          </a:prstGeom>
        </p:spPr>
        <p:txBody>
          <a:bodyPr wrap="square">
            <a:spAutoFit/>
          </a:bodyPr>
          <a:lstStyle/>
          <a:p>
            <a:r>
              <a:rPr lang="en-US" sz="1600" dirty="0" smtClean="0"/>
              <a:t>• </a:t>
            </a:r>
            <a:r>
              <a:rPr lang="en-US" sz="1600" dirty="0"/>
              <a:t>The data preparation for Classification model is similar to regression model but here we have made some changes on features.</a:t>
            </a:r>
          </a:p>
          <a:p>
            <a:r>
              <a:rPr lang="en-US" sz="1600" dirty="0"/>
              <a:t>• We will classify the salary into three types i.e. High </a:t>
            </a:r>
            <a:r>
              <a:rPr lang="en-US" sz="1600" dirty="0" smtClean="0"/>
              <a:t>Package(greater than 6 </a:t>
            </a:r>
            <a:r>
              <a:rPr lang="en-US" sz="1600" dirty="0" err="1" smtClean="0"/>
              <a:t>lpa</a:t>
            </a:r>
            <a:r>
              <a:rPr lang="en-US" sz="1600" dirty="0" smtClean="0"/>
              <a:t>, </a:t>
            </a:r>
            <a:r>
              <a:rPr lang="en-US" sz="1600" b="1" dirty="0" smtClean="0"/>
              <a:t>0</a:t>
            </a:r>
            <a:r>
              <a:rPr lang="en-US" sz="1600" dirty="0" smtClean="0"/>
              <a:t>), </a:t>
            </a:r>
            <a:r>
              <a:rPr lang="en-US" sz="1600" dirty="0"/>
              <a:t>Medium </a:t>
            </a:r>
            <a:r>
              <a:rPr lang="en-US" sz="1600" dirty="0" smtClean="0"/>
              <a:t>Package(between 3.5 and 6 </a:t>
            </a:r>
            <a:r>
              <a:rPr lang="en-US" sz="1600" dirty="0" err="1" smtClean="0"/>
              <a:t>lpa</a:t>
            </a:r>
            <a:r>
              <a:rPr lang="en-US" sz="1600" dirty="0" smtClean="0"/>
              <a:t>, </a:t>
            </a:r>
            <a:r>
              <a:rPr lang="en-US" sz="1600" b="1" dirty="0" smtClean="0"/>
              <a:t>2</a:t>
            </a:r>
            <a:r>
              <a:rPr lang="en-US" sz="1600" dirty="0" smtClean="0"/>
              <a:t>) </a:t>
            </a:r>
            <a:r>
              <a:rPr lang="en-US" sz="1600" dirty="0"/>
              <a:t>and Low </a:t>
            </a:r>
            <a:r>
              <a:rPr lang="en-US" sz="1600" dirty="0" smtClean="0"/>
              <a:t>Package(less than 3 </a:t>
            </a:r>
            <a:r>
              <a:rPr lang="en-US" sz="1600" dirty="0" err="1" smtClean="0"/>
              <a:t>lpa</a:t>
            </a:r>
            <a:r>
              <a:rPr lang="en-US" sz="1600" dirty="0" smtClean="0"/>
              <a:t>, </a:t>
            </a:r>
            <a:r>
              <a:rPr lang="en-US" sz="1600" b="1" dirty="0" smtClean="0"/>
              <a:t>1</a:t>
            </a:r>
            <a:r>
              <a:rPr lang="en-US" sz="1600" dirty="0" smtClean="0"/>
              <a:t>).</a:t>
            </a:r>
            <a:endParaRPr lang="en-US" sz="1600" dirty="0"/>
          </a:p>
          <a:p>
            <a:r>
              <a:rPr lang="en-US" sz="1600" dirty="0"/>
              <a:t>• Our Data is highly imbalanced and the count of multi classes are as follows:-  </a:t>
            </a:r>
          </a:p>
          <a:p>
            <a:endParaRPr lang="en-US" sz="1600" dirty="0"/>
          </a:p>
          <a:p>
            <a:endParaRPr lang="en-US" sz="1600" dirty="0"/>
          </a:p>
          <a:p>
            <a:endParaRPr lang="en-US" sz="1600" dirty="0"/>
          </a:p>
          <a:p>
            <a:r>
              <a:rPr lang="en-US" sz="1600" dirty="0"/>
              <a:t>• So the count of Student who has got less package is more so our model may not predict High and Medium Package</a:t>
            </a:r>
          </a:p>
          <a:p>
            <a:r>
              <a:rPr lang="en-US" sz="1600" dirty="0"/>
              <a:t>• To remove imbalance in our dataset we have used </a:t>
            </a:r>
            <a:r>
              <a:rPr lang="en-US" sz="1600" dirty="0" smtClean="0"/>
              <a:t>SMOTE-NC </a:t>
            </a:r>
            <a:r>
              <a:rPr lang="en-US" sz="1600" dirty="0"/>
              <a:t>in python</a:t>
            </a:r>
          </a:p>
          <a:p>
            <a:r>
              <a:rPr lang="en-US" sz="1600" dirty="0"/>
              <a:t>• </a:t>
            </a:r>
            <a:r>
              <a:rPr lang="en-US" sz="1600" dirty="0" smtClean="0"/>
              <a:t>SMOTE-NC </a:t>
            </a:r>
            <a:r>
              <a:rPr lang="en-US" sz="1600" dirty="0"/>
              <a:t>basically stands for </a:t>
            </a:r>
            <a:r>
              <a:rPr lang="en-US" sz="1600" dirty="0"/>
              <a:t>Synthetic Minority Over-sampling Technique for Nominal and Continuous . </a:t>
            </a:r>
            <a:r>
              <a:rPr lang="en-US" sz="1600" dirty="0"/>
              <a:t>This is a statistical technique for increasing the number of cases in the dataset in a balanced  way. The module works by generating new instances from existing minority cases that we supply as input. This implementation of </a:t>
            </a:r>
            <a:r>
              <a:rPr lang="en-US" sz="1600" dirty="0" smtClean="0"/>
              <a:t>SMOTE-NC </a:t>
            </a:r>
            <a:r>
              <a:rPr lang="en-US" sz="1600" dirty="0"/>
              <a:t>does not change the number of majority cases.</a:t>
            </a:r>
          </a:p>
          <a:p>
            <a:r>
              <a:rPr lang="en-US" sz="1600" dirty="0"/>
              <a:t>• After Using SMOTE, the dataset is balanced.</a:t>
            </a:r>
          </a:p>
          <a:p>
            <a:endParaRPr lang="en-US" sz="1600" dirty="0"/>
          </a:p>
          <a:p>
            <a:endParaRPr lang="en-US" sz="1600" dirty="0"/>
          </a:p>
          <a:p>
            <a:endParaRPr lang="en-US" sz="1600" dirty="0"/>
          </a:p>
          <a:p>
            <a:r>
              <a:rPr lang="en-US" sz="1600" dirty="0"/>
              <a:t>• According to our correlation matrix, we have a lot of multi collinearity in our dataset. Since we cannot remove few features due to lack of important continuous features.</a:t>
            </a:r>
          </a:p>
          <a:p>
            <a:r>
              <a:rPr lang="en-US" sz="1600" dirty="0"/>
              <a:t>• So we will use PCA(Principle Component Analysis) in Continuous features only.</a:t>
            </a:r>
          </a:p>
          <a:p>
            <a:r>
              <a:rPr lang="en-US" sz="1600" dirty="0"/>
              <a:t>• We have used </a:t>
            </a:r>
            <a:r>
              <a:rPr lang="en-US" sz="1600" dirty="0" smtClean="0"/>
              <a:t>12 principle components with </a:t>
            </a:r>
            <a:r>
              <a:rPr lang="en-US" sz="1600" dirty="0"/>
              <a:t>explained variance ratio </a:t>
            </a:r>
            <a:r>
              <a:rPr lang="en-US" sz="1600" dirty="0" smtClean="0"/>
              <a:t>of </a:t>
            </a:r>
            <a:r>
              <a:rPr lang="en-US" sz="1600" dirty="0"/>
              <a:t>96% </a:t>
            </a:r>
            <a:r>
              <a:rPr lang="en-US" sz="1600" dirty="0" smtClean="0"/>
              <a:t>.</a:t>
            </a:r>
            <a:endParaRPr lang="en-US" sz="1600" dirty="0"/>
          </a:p>
          <a:p>
            <a:r>
              <a:rPr lang="en-US" sz="1600" dirty="0"/>
              <a:t>• We will merge 12 Principle components  with the remaining categorical features followed by dropping all continuous features</a:t>
            </a:r>
          </a:p>
          <a:p>
            <a:endParaRPr lang="en-US" sz="1600" dirty="0"/>
          </a:p>
          <a:p>
            <a:endParaRPr lang="en-US" sz="1600" dirty="0"/>
          </a:p>
        </p:txBody>
      </p:sp>
      <p:pic>
        <p:nvPicPr>
          <p:cNvPr id="7" name="Picture 6">
            <a:extLst>
              <a:ext uri="{FF2B5EF4-FFF2-40B4-BE49-F238E27FC236}">
                <a16:creationId xmlns:a16="http://schemas.microsoft.com/office/drawing/2014/main" id="{DE5F3B38-803A-452B-8FD8-61E08C91C8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4569" y="2165665"/>
            <a:ext cx="1932213" cy="648216"/>
          </a:xfrm>
          <a:prstGeom prst="rect">
            <a:avLst/>
          </a:prstGeom>
          <a:noFill/>
          <a:ln>
            <a:noFill/>
          </a:ln>
        </p:spPr>
      </p:pic>
      <p:pic>
        <p:nvPicPr>
          <p:cNvPr id="8" name="Picture 7">
            <a:extLst>
              <a:ext uri="{FF2B5EF4-FFF2-40B4-BE49-F238E27FC236}">
                <a16:creationId xmlns:a16="http://schemas.microsoft.com/office/drawing/2014/main" id="{0CB102A2-1D9E-4AB8-A392-57B7A42741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4569" y="4278962"/>
            <a:ext cx="1981743" cy="696684"/>
          </a:xfrm>
          <a:prstGeom prst="rect">
            <a:avLst/>
          </a:prstGeom>
          <a:noFill/>
          <a:ln>
            <a:noFill/>
          </a:ln>
        </p:spPr>
      </p:pic>
    </p:spTree>
    <p:extLst>
      <p:ext uri="{BB962C8B-B14F-4D97-AF65-F5344CB8AC3E}">
        <p14:creationId xmlns:p14="http://schemas.microsoft.com/office/powerpoint/2010/main" val="251800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8635"/>
          </a:xfrm>
        </p:spPr>
        <p:txBody>
          <a:bodyPr>
            <a:noAutofit/>
          </a:bodyPr>
          <a:lstStyle/>
          <a:p>
            <a:pPr algn="ctr"/>
            <a:r>
              <a:rPr lang="en-US" sz="3200" b="1" dirty="0" smtClean="0"/>
              <a:t>CLASSIFICATION MODEL </a:t>
            </a:r>
            <a:endParaRPr lang="en-US" sz="3200" b="1" dirty="0"/>
          </a:p>
        </p:txBody>
      </p:sp>
      <p:sp>
        <p:nvSpPr>
          <p:cNvPr id="4" name="Rectangle 3"/>
          <p:cNvSpPr/>
          <p:nvPr/>
        </p:nvSpPr>
        <p:spPr>
          <a:xfrm>
            <a:off x="772160" y="1383387"/>
            <a:ext cx="10647680" cy="5016758"/>
          </a:xfrm>
          <a:prstGeom prst="rect">
            <a:avLst/>
          </a:prstGeom>
        </p:spPr>
        <p:txBody>
          <a:bodyPr wrap="square">
            <a:spAutoFit/>
          </a:bodyPr>
          <a:lstStyle/>
          <a:p>
            <a:r>
              <a:rPr lang="en-US" sz="1600" dirty="0" smtClean="0"/>
              <a:t>• </a:t>
            </a:r>
            <a:r>
              <a:rPr lang="en-US" sz="1600" dirty="0"/>
              <a:t>While building Classification model, we have used the above model features with dependent Multi-class Salary.</a:t>
            </a:r>
          </a:p>
          <a:p>
            <a:r>
              <a:rPr lang="en-US" sz="1600" dirty="0"/>
              <a:t>• For Hyper parameter tuning, we have used Grid-Search CV.</a:t>
            </a:r>
          </a:p>
          <a:p>
            <a:r>
              <a:rPr lang="en-US" sz="1600" dirty="0"/>
              <a:t>• The List of tuned models with the Mean F1 Scores and variance are as follows:-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smtClean="0"/>
          </a:p>
          <a:p>
            <a:endParaRPr lang="en-US" sz="1600" dirty="0" smtClean="0"/>
          </a:p>
          <a:p>
            <a:endParaRPr lang="en-US" sz="1600" dirty="0"/>
          </a:p>
          <a:p>
            <a:r>
              <a:rPr lang="en-US" sz="1600" dirty="0"/>
              <a:t>• </a:t>
            </a:r>
            <a:r>
              <a:rPr lang="en-US" sz="1600" dirty="0" smtClean="0"/>
              <a:t>From </a:t>
            </a:r>
            <a:r>
              <a:rPr lang="en-US" sz="1600" dirty="0"/>
              <a:t>the above different models Random Forest Ada-Boost model is performing very well with proper hyper-parameter tuning. So we will use the same as our main Algorithm</a:t>
            </a:r>
            <a:r>
              <a:rPr lang="en-US" sz="1600" dirty="0" smtClean="0"/>
              <a:t>.</a:t>
            </a:r>
          </a:p>
          <a:p>
            <a:r>
              <a:rPr lang="en-US" sz="1600" dirty="0" smtClean="0"/>
              <a:t>• Hyper parameters used : n_estimators(RF)= 21 , n_estimators(Ada) = 81</a:t>
            </a:r>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D9B23A10-E264-4150-9142-8FC2F4723D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2160" y="2194560"/>
            <a:ext cx="5232400" cy="2875280"/>
          </a:xfrm>
          <a:prstGeom prst="rect">
            <a:avLst/>
          </a:prstGeom>
          <a:noFill/>
          <a:ln>
            <a:noFill/>
          </a:ln>
        </p:spPr>
      </p:pic>
    </p:spTree>
    <p:extLst>
      <p:ext uri="{BB962C8B-B14F-4D97-AF65-F5344CB8AC3E}">
        <p14:creationId xmlns:p14="http://schemas.microsoft.com/office/powerpoint/2010/main" val="1115280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algn="ctr"/>
            <a:r>
              <a:rPr lang="en-US" sz="3200" b="1" dirty="0" smtClean="0"/>
              <a:t>ADA-BOOST RANDOM FOREST ALGORITHM PERFORMANCE</a:t>
            </a:r>
            <a:endParaRPr lang="en-IN" sz="3200" dirty="0"/>
          </a:p>
        </p:txBody>
      </p:sp>
      <p:sp>
        <p:nvSpPr>
          <p:cNvPr id="4" name="Rectangle 3"/>
          <p:cNvSpPr/>
          <p:nvPr/>
        </p:nvSpPr>
        <p:spPr>
          <a:xfrm>
            <a:off x="828038" y="1497601"/>
            <a:ext cx="10525761" cy="2308324"/>
          </a:xfrm>
          <a:prstGeom prst="rect">
            <a:avLst/>
          </a:prstGeom>
        </p:spPr>
        <p:txBody>
          <a:bodyPr wrap="square">
            <a:spAutoFit/>
          </a:bodyPr>
          <a:lstStyle/>
          <a:p>
            <a:r>
              <a:rPr lang="en-US" dirty="0" smtClean="0"/>
              <a:t>• </a:t>
            </a:r>
            <a:r>
              <a:rPr lang="en-US" dirty="0"/>
              <a:t>Below is the </a:t>
            </a:r>
            <a:r>
              <a:rPr lang="en-US" dirty="0" smtClean="0"/>
              <a:t>Precision, </a:t>
            </a:r>
            <a:r>
              <a:rPr lang="en-US" dirty="0"/>
              <a:t>Recall and F1-Score of the </a:t>
            </a:r>
            <a:r>
              <a:rPr lang="en-US" dirty="0" smtClean="0"/>
              <a:t>AdA-Boost </a:t>
            </a:r>
            <a:r>
              <a:rPr lang="en-US" dirty="0"/>
              <a:t>Random Forest Algorithm</a:t>
            </a:r>
          </a:p>
          <a:p>
            <a:r>
              <a:rPr lang="en-US" dirty="0"/>
              <a:t>• We will check multiclass performance using F1-Score</a:t>
            </a:r>
            <a:r>
              <a:rPr lang="en-US" dirty="0" smtClean="0"/>
              <a:t>.</a:t>
            </a:r>
          </a:p>
          <a:p>
            <a:pPr lvl="0"/>
            <a:r>
              <a:rPr lang="en-US" dirty="0" smtClean="0"/>
              <a:t>• The </a:t>
            </a:r>
            <a:r>
              <a:rPr lang="en-US" dirty="0"/>
              <a:t>Above confusion matrix and </a:t>
            </a:r>
            <a:r>
              <a:rPr lang="en-US" dirty="0" smtClean="0"/>
              <a:t>Precision </a:t>
            </a:r>
            <a:r>
              <a:rPr lang="en-US" dirty="0"/>
              <a:t>score for High Package is very high, this basically states that our model will predict High Package precisely. So It may reduce false promising data.</a:t>
            </a:r>
          </a:p>
          <a:p>
            <a:pPr lvl="0"/>
            <a:r>
              <a:rPr lang="en-US" dirty="0" smtClean="0"/>
              <a:t>• This </a:t>
            </a:r>
            <a:r>
              <a:rPr lang="en-US" dirty="0"/>
              <a:t>model may vary while predicting the Low Package.</a:t>
            </a:r>
          </a:p>
          <a:p>
            <a:pPr lvl="0"/>
            <a:r>
              <a:rPr lang="en-US" dirty="0" smtClean="0"/>
              <a:t>• For </a:t>
            </a:r>
            <a:r>
              <a:rPr lang="en-US" dirty="0"/>
              <a:t>predicting medium Package our model is struggling more but Still the F1-Score is similar to the Low Package.</a:t>
            </a:r>
          </a:p>
          <a:p>
            <a:endParaRPr lang="en-US" dirty="0"/>
          </a:p>
        </p:txBody>
      </p:sp>
      <p:pic>
        <p:nvPicPr>
          <p:cNvPr id="6" name="Picture 5">
            <a:extLst>
              <a:ext uri="{FF2B5EF4-FFF2-40B4-BE49-F238E27FC236}">
                <a16:creationId xmlns:a16="http://schemas.microsoft.com/office/drawing/2014/main" id="{F9736527-60A8-45EA-8B59-ABFDED370854}"/>
              </a:ext>
            </a:extLst>
          </p:cNvPr>
          <p:cNvPicPr/>
          <p:nvPr/>
        </p:nvPicPr>
        <p:blipFill>
          <a:blip r:embed="rId2"/>
          <a:stretch>
            <a:fillRect/>
          </a:stretch>
        </p:blipFill>
        <p:spPr>
          <a:xfrm>
            <a:off x="182880" y="4023360"/>
            <a:ext cx="6228080" cy="27025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38845045"/>
              </p:ext>
            </p:extLst>
          </p:nvPr>
        </p:nvGraphicFramePr>
        <p:xfrm>
          <a:off x="6574973" y="3222170"/>
          <a:ext cx="5434147" cy="3503752"/>
        </p:xfrm>
        <a:graphic>
          <a:graphicData uri="http://schemas.openxmlformats.org/drawingml/2006/table">
            <a:tbl>
              <a:tblPr>
                <a:tableStyleId>{5C22544A-7EE6-4342-B048-85BDC9FD1C3A}</a:tableStyleId>
              </a:tblPr>
              <a:tblGrid>
                <a:gridCol w="682861">
                  <a:extLst>
                    <a:ext uri="{9D8B030D-6E8A-4147-A177-3AD203B41FA5}">
                      <a16:colId xmlns:a16="http://schemas.microsoft.com/office/drawing/2014/main" val="2599369291"/>
                    </a:ext>
                  </a:extLst>
                </a:gridCol>
                <a:gridCol w="2875212">
                  <a:extLst>
                    <a:ext uri="{9D8B030D-6E8A-4147-A177-3AD203B41FA5}">
                      <a16:colId xmlns:a16="http://schemas.microsoft.com/office/drawing/2014/main" val="197431894"/>
                    </a:ext>
                  </a:extLst>
                </a:gridCol>
                <a:gridCol w="625358">
                  <a:extLst>
                    <a:ext uri="{9D8B030D-6E8A-4147-A177-3AD203B41FA5}">
                      <a16:colId xmlns:a16="http://schemas.microsoft.com/office/drawing/2014/main" val="3193052559"/>
                    </a:ext>
                  </a:extLst>
                </a:gridCol>
                <a:gridCol w="625358">
                  <a:extLst>
                    <a:ext uri="{9D8B030D-6E8A-4147-A177-3AD203B41FA5}">
                      <a16:colId xmlns:a16="http://schemas.microsoft.com/office/drawing/2014/main" val="142952738"/>
                    </a:ext>
                  </a:extLst>
                </a:gridCol>
                <a:gridCol w="625358">
                  <a:extLst>
                    <a:ext uri="{9D8B030D-6E8A-4147-A177-3AD203B41FA5}">
                      <a16:colId xmlns:a16="http://schemas.microsoft.com/office/drawing/2014/main" val="3344639581"/>
                    </a:ext>
                  </a:extLst>
                </a:gridCol>
              </a:tblGrid>
              <a:tr h="87593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gridSpan="3">
                  <a:txBody>
                    <a:bodyPr/>
                    <a:lstStyle/>
                    <a:p>
                      <a:pPr algn="ctr" fontAlgn="b"/>
                      <a:r>
                        <a:rPr lang="en-IN" sz="1600" u="none" strike="noStrike" dirty="0">
                          <a:effectLst/>
                        </a:rPr>
                        <a:t>Actual </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386004"/>
                  </a:ext>
                </a:extLst>
              </a:tr>
              <a:tr h="875938">
                <a:tc rowSpan="3">
                  <a:txBody>
                    <a:bodyPr/>
                    <a:lstStyle/>
                    <a:p>
                      <a:pPr algn="ctr" fontAlgn="b"/>
                      <a:r>
                        <a:rPr lang="en-IN" sz="1600" u="none" strike="noStrike" dirty="0">
                          <a:effectLst/>
                        </a:rPr>
                        <a:t>Predicted </a:t>
                      </a:r>
                      <a:endParaRPr lang="en-IN" sz="1600" b="0" i="0" u="none" strike="noStrike" dirty="0">
                        <a:solidFill>
                          <a:srgbClr val="000000"/>
                        </a:solidFill>
                        <a:effectLst/>
                        <a:latin typeface="Calibri" panose="020F0502020204030204" pitchFamily="34" charset="0"/>
                      </a:endParaRPr>
                    </a:p>
                  </a:txBody>
                  <a:tcPr marL="7620" marR="7620" marT="7620" marB="0" vert="wordArtVert" anchor="ctr">
                    <a:solidFill>
                      <a:schemeClr val="accent4">
                        <a:lumMod val="40000"/>
                        <a:lumOff val="60000"/>
                      </a:schemeClr>
                    </a:solidFill>
                  </a:tcPr>
                </a:tc>
                <a:tc>
                  <a:txBody>
                    <a:bodyPr/>
                    <a:lstStyle/>
                    <a:p>
                      <a:pPr algn="ctr" fontAlgn="b"/>
                      <a:r>
                        <a:rPr lang="en-IN" sz="1600" u="none" strike="noStrike" dirty="0">
                          <a:effectLst/>
                        </a:rPr>
                        <a:t>High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dirty="0">
                          <a:effectLst/>
                        </a:rPr>
                        <a:t>706</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0</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4312499"/>
                  </a:ext>
                </a:extLst>
              </a:tr>
              <a:tr h="875938">
                <a:tc vMerge="1">
                  <a:txBody>
                    <a:bodyPr/>
                    <a:lstStyle/>
                    <a:p>
                      <a:endParaRPr lang="en-IN"/>
                    </a:p>
                  </a:txBody>
                  <a:tcPr/>
                </a:tc>
                <a:tc>
                  <a:txBody>
                    <a:bodyPr/>
                    <a:lstStyle/>
                    <a:p>
                      <a:pPr algn="ctr" fontAlgn="b"/>
                      <a:r>
                        <a:rPr lang="en-IN" sz="1600" u="none" strike="noStrike" dirty="0">
                          <a:effectLst/>
                        </a:rPr>
                        <a:t>Low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594</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90</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92374230"/>
                  </a:ext>
                </a:extLst>
              </a:tr>
              <a:tr h="875938">
                <a:tc vMerge="1">
                  <a:txBody>
                    <a:bodyPr/>
                    <a:lstStyle/>
                    <a:p>
                      <a:endParaRPr lang="en-IN"/>
                    </a:p>
                  </a:txBody>
                  <a:tcPr/>
                </a:tc>
                <a:tc>
                  <a:txBody>
                    <a:bodyPr/>
                    <a:lstStyle/>
                    <a:p>
                      <a:pPr algn="ctr" fontAlgn="b"/>
                      <a:r>
                        <a:rPr lang="en-IN" sz="1600" u="none" strike="noStrike" dirty="0">
                          <a:effectLst/>
                        </a:rPr>
                        <a:t>Medium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a:effectLst/>
                        </a:rPr>
                        <a:t>2</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56</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597</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14295410"/>
                  </a:ext>
                </a:extLst>
              </a:tr>
            </a:tbl>
          </a:graphicData>
        </a:graphic>
      </p:graphicFrame>
    </p:spTree>
    <p:extLst>
      <p:ext uri="{BB962C8B-B14F-4D97-AF65-F5344CB8AC3E}">
        <p14:creationId xmlns:p14="http://schemas.microsoft.com/office/powerpoint/2010/main" val="2728400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447925"/>
            <a:ext cx="10515600" cy="1325563"/>
          </a:xfrm>
        </p:spPr>
        <p:txBody>
          <a:bodyPr>
            <a:normAutofit/>
          </a:bodyPr>
          <a:lstStyle/>
          <a:p>
            <a:pPr algn="ctr"/>
            <a:r>
              <a:rPr lang="en-IN" dirty="0" smtClean="0"/>
              <a:t>THANK YOU</a:t>
            </a:r>
            <a:endParaRPr lang="en-IN" dirty="0"/>
          </a:p>
        </p:txBody>
      </p:sp>
    </p:spTree>
    <p:extLst>
      <p:ext uri="{BB962C8B-B14F-4D97-AF65-F5344CB8AC3E}">
        <p14:creationId xmlns:p14="http://schemas.microsoft.com/office/powerpoint/2010/main" val="159911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23C8F-055D-4F20-885D-BB3EF9038413}"/>
              </a:ext>
            </a:extLst>
          </p:cNvPr>
          <p:cNvSpPr txBox="1"/>
          <p:nvPr/>
        </p:nvSpPr>
        <p:spPr>
          <a:xfrm>
            <a:off x="508000" y="2010953"/>
            <a:ext cx="11277600" cy="2308324"/>
          </a:xfrm>
          <a:prstGeom prst="rect">
            <a:avLst/>
          </a:prstGeom>
          <a:noFill/>
        </p:spPr>
        <p:txBody>
          <a:bodyPr wrap="square" rtlCol="0">
            <a:spAutoFit/>
          </a:bodyPr>
          <a:lstStyle/>
          <a:p>
            <a:r>
              <a:rPr lang="en-IN" dirty="0" smtClean="0"/>
              <a:t>We </a:t>
            </a:r>
            <a:r>
              <a:rPr lang="en-IN" dirty="0"/>
              <a:t>are trying to utilize the dataset containing information about a set of  engineering graduates and their employment outcomes to analyse the following few use cases –</a:t>
            </a:r>
          </a:p>
          <a:p>
            <a:endParaRPr lang="en-US" dirty="0"/>
          </a:p>
          <a:p>
            <a:pPr marL="285750" lvl="0" indent="-285750" fontAlgn="base">
              <a:buFont typeface="Arial" panose="020B0604020202020204" pitchFamily="34" charset="0"/>
              <a:buChar char="•"/>
            </a:pPr>
            <a:r>
              <a:rPr lang="en-IN" dirty="0"/>
              <a:t>Given a new student profile, can we predict his/her annual salary from historic data? </a:t>
            </a:r>
            <a:endParaRPr lang="en-US" dirty="0"/>
          </a:p>
          <a:p>
            <a:pPr marL="285750" lvl="0" indent="-285750" fontAlgn="base">
              <a:buFont typeface="Arial" panose="020B0604020202020204" pitchFamily="34" charset="0"/>
              <a:buChar char="•"/>
            </a:pPr>
            <a:r>
              <a:rPr lang="en-IN" dirty="0"/>
              <a:t>Can we understand what factors in the labour market determine one’s salary? </a:t>
            </a:r>
            <a:endParaRPr lang="en-IN" dirty="0" smtClean="0"/>
          </a:p>
          <a:p>
            <a:pPr lvl="0" fontAlgn="base"/>
            <a:r>
              <a:rPr lang="en-IN" dirty="0" err="1" smtClean="0"/>
              <a:t>Ans</a:t>
            </a:r>
            <a:r>
              <a:rPr lang="en-IN" dirty="0" smtClean="0"/>
              <a:t>:- </a:t>
            </a:r>
            <a:endParaRPr lang="en-IN" dirty="0"/>
          </a:p>
          <a:p>
            <a:pPr marL="285750" lvl="0" indent="-285750" fontAlgn="base">
              <a:buFont typeface="Arial" panose="020B0604020202020204" pitchFamily="34" charset="0"/>
              <a:buChar char="•"/>
            </a:pPr>
            <a:r>
              <a:rPr lang="en-IN" dirty="0"/>
              <a:t>Is it just one’s skills or there are other factors which influence the return in the labour market? </a:t>
            </a:r>
          </a:p>
          <a:p>
            <a:pPr marL="285750" lvl="0" indent="-285750" fontAlgn="base">
              <a:buFont typeface="Arial" panose="020B0604020202020204" pitchFamily="34" charset="0"/>
              <a:buChar char="•"/>
            </a:pPr>
            <a:r>
              <a:rPr lang="en-IN" dirty="0"/>
              <a:t>What signals and biases enter the labour market?</a:t>
            </a:r>
            <a:endParaRPr lang="en-US" dirty="0"/>
          </a:p>
        </p:txBody>
      </p:sp>
      <p:sp>
        <p:nvSpPr>
          <p:cNvPr id="3" name="Title 2"/>
          <p:cNvSpPr>
            <a:spLocks noGrp="1"/>
          </p:cNvSpPr>
          <p:nvPr>
            <p:ph type="title"/>
          </p:nvPr>
        </p:nvSpPr>
        <p:spPr/>
        <p:txBody>
          <a:bodyPr>
            <a:normAutofit/>
          </a:bodyPr>
          <a:lstStyle/>
          <a:p>
            <a:pPr algn="ctr"/>
            <a:r>
              <a:rPr lang="en-IN" sz="3200" b="1" dirty="0" smtClean="0"/>
              <a:t>PROBLEM STATEMENT</a:t>
            </a:r>
            <a:endParaRPr lang="en-IN" sz="3200" b="1" dirty="0"/>
          </a:p>
        </p:txBody>
      </p:sp>
    </p:spTree>
    <p:extLst>
      <p:ext uri="{BB962C8B-B14F-4D97-AF65-F5344CB8AC3E}">
        <p14:creationId xmlns:p14="http://schemas.microsoft.com/office/powerpoint/2010/main" val="180608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C0E-669C-4DB0-ADD8-C29C147A42A7}"/>
              </a:ext>
            </a:extLst>
          </p:cNvPr>
          <p:cNvSpPr>
            <a:spLocks noGrp="1"/>
          </p:cNvSpPr>
          <p:nvPr>
            <p:ph type="ctrTitle"/>
          </p:nvPr>
        </p:nvSpPr>
        <p:spPr>
          <a:xfrm>
            <a:off x="1260472" y="169817"/>
            <a:ext cx="8791575" cy="807343"/>
          </a:xfrm>
        </p:spPr>
        <p:txBody>
          <a:bodyPr>
            <a:noAutofit/>
          </a:bodyPr>
          <a:lstStyle/>
          <a:p>
            <a:r>
              <a:rPr lang="en-IN" sz="3200" b="1" dirty="0" smtClean="0"/>
              <a:t>EXPLANATION OF THE DATASET</a:t>
            </a:r>
            <a:endParaRPr lang="en-IN" sz="3200" b="1" dirty="0"/>
          </a:p>
        </p:txBody>
      </p:sp>
      <p:sp>
        <p:nvSpPr>
          <p:cNvPr id="3" name="Subtitle 2">
            <a:extLst>
              <a:ext uri="{FF2B5EF4-FFF2-40B4-BE49-F238E27FC236}">
                <a16:creationId xmlns:a16="http://schemas.microsoft.com/office/drawing/2014/main" id="{0E061DF1-9323-4A84-97EF-145EA64E72B8}"/>
              </a:ext>
            </a:extLst>
          </p:cNvPr>
          <p:cNvSpPr>
            <a:spLocks noGrp="1"/>
          </p:cNvSpPr>
          <p:nvPr>
            <p:ph type="subTitle" idx="1"/>
          </p:nvPr>
        </p:nvSpPr>
        <p:spPr>
          <a:xfrm>
            <a:off x="223520" y="1149880"/>
            <a:ext cx="11744960" cy="5393160"/>
          </a:xfrm>
        </p:spPr>
        <p:txBody>
          <a:bodyPr>
            <a:noAutofit/>
          </a:bodyPr>
          <a:lstStyle/>
          <a:p>
            <a:pPr algn="l"/>
            <a:r>
              <a:rPr lang="en-US" sz="1800" dirty="0"/>
              <a:t>The entire data is collected from Aspiring Minds' Employment Outcomes 2015. The dataset contains various information about a set of engineering candidates and their employment outcomes. For every candidate, the data contains both the profile information along with their employment outcome information. Candidate Profile Information includes: </a:t>
            </a:r>
          </a:p>
          <a:p>
            <a:pPr algn="l"/>
            <a:r>
              <a:rPr lang="en-US" sz="1800" dirty="0"/>
              <a:t>Scores on Aspiring Minds’ AMCAT – a standardized test of job skills. The test includes cognitive, domain and personality assessments</a:t>
            </a:r>
          </a:p>
          <a:p>
            <a:pPr algn="l"/>
            <a:r>
              <a:rPr lang="en-US" sz="1800" dirty="0" smtClean="0"/>
              <a:t>• Personal </a:t>
            </a:r>
            <a:r>
              <a:rPr lang="en-US" sz="1800" dirty="0"/>
              <a:t>information like gender, date of birth, etc.</a:t>
            </a:r>
          </a:p>
          <a:p>
            <a:pPr algn="l"/>
            <a:r>
              <a:rPr lang="en-US" sz="1800" dirty="0" smtClean="0"/>
              <a:t>• Pre-university </a:t>
            </a:r>
            <a:r>
              <a:rPr lang="en-US" sz="1800" dirty="0"/>
              <a:t>information like high school grades, high school location</a:t>
            </a:r>
          </a:p>
          <a:p>
            <a:pPr algn="l"/>
            <a:r>
              <a:rPr lang="en-US" sz="1800" dirty="0" smtClean="0"/>
              <a:t>• University </a:t>
            </a:r>
            <a:r>
              <a:rPr lang="en-US" sz="1800" dirty="0"/>
              <a:t>information like GPA, college major, college reputation proxy.</a:t>
            </a:r>
          </a:p>
          <a:p>
            <a:pPr algn="l"/>
            <a:r>
              <a:rPr lang="en-US" sz="1800" dirty="0" smtClean="0"/>
              <a:t>• Demographic </a:t>
            </a:r>
            <a:r>
              <a:rPr lang="en-US" sz="1800" dirty="0"/>
              <a:t>information like location of college, candidates’ permanent location</a:t>
            </a:r>
          </a:p>
          <a:p>
            <a:pPr algn="l"/>
            <a:r>
              <a:rPr lang="en-US" sz="1800" dirty="0"/>
              <a:t>Employment Outcome Information includes:</a:t>
            </a:r>
          </a:p>
          <a:p>
            <a:pPr algn="l"/>
            <a:r>
              <a:rPr lang="en-US" sz="1800" dirty="0" smtClean="0"/>
              <a:t>• First </a:t>
            </a:r>
            <a:r>
              <a:rPr lang="en-US" sz="1800" dirty="0"/>
              <a:t>job annual salary</a:t>
            </a:r>
          </a:p>
          <a:p>
            <a:pPr algn="l"/>
            <a:r>
              <a:rPr lang="en-US" sz="1800" dirty="0" smtClean="0"/>
              <a:t>• First </a:t>
            </a:r>
            <a:r>
              <a:rPr lang="en-US" sz="1800" dirty="0"/>
              <a:t>job title </a:t>
            </a:r>
          </a:p>
          <a:p>
            <a:pPr algn="l"/>
            <a:r>
              <a:rPr lang="en-US" sz="1800" dirty="0" smtClean="0"/>
              <a:t>• First </a:t>
            </a:r>
            <a:r>
              <a:rPr lang="en-US" sz="1800" dirty="0"/>
              <a:t>job location</a:t>
            </a:r>
          </a:p>
          <a:p>
            <a:pPr algn="l"/>
            <a:r>
              <a:rPr lang="en-US" sz="1800" dirty="0"/>
              <a:t>Random AMCAT takers were surveyed via email wherein they provided information on the dependent variables in this dataset – the jobs they are in and their corresponding annual salaries. Corresponding independent information about the candidates was recorded at the time of them taking AMCAT.</a:t>
            </a:r>
          </a:p>
        </p:txBody>
      </p:sp>
    </p:spTree>
    <p:extLst>
      <p:ext uri="{BB962C8B-B14F-4D97-AF65-F5344CB8AC3E}">
        <p14:creationId xmlns:p14="http://schemas.microsoft.com/office/powerpoint/2010/main" val="235677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46877168"/>
              </p:ext>
            </p:extLst>
          </p:nvPr>
        </p:nvGraphicFramePr>
        <p:xfrm>
          <a:off x="69669" y="1767834"/>
          <a:ext cx="3709489" cy="4850679"/>
        </p:xfrm>
        <a:graphic>
          <a:graphicData uri="http://schemas.openxmlformats.org/drawingml/2006/table">
            <a:tbl>
              <a:tblPr>
                <a:tableStyleId>{5C22544A-7EE6-4342-B048-85BDC9FD1C3A}</a:tableStyleId>
              </a:tblPr>
              <a:tblGrid>
                <a:gridCol w="1105626">
                  <a:extLst>
                    <a:ext uri="{9D8B030D-6E8A-4147-A177-3AD203B41FA5}">
                      <a16:colId xmlns:a16="http://schemas.microsoft.com/office/drawing/2014/main" val="536248503"/>
                    </a:ext>
                  </a:extLst>
                </a:gridCol>
                <a:gridCol w="2603863">
                  <a:extLst>
                    <a:ext uri="{9D8B030D-6E8A-4147-A177-3AD203B41FA5}">
                      <a16:colId xmlns:a16="http://schemas.microsoft.com/office/drawing/2014/main" val="2512138163"/>
                    </a:ext>
                  </a:extLst>
                </a:gridCol>
              </a:tblGrid>
              <a:tr h="308596">
                <a:tc>
                  <a:txBody>
                    <a:bodyPr/>
                    <a:lstStyle/>
                    <a:p>
                      <a:pPr algn="ctr"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52465870"/>
                  </a:ext>
                </a:extLst>
              </a:tr>
              <a:tr h="308596">
                <a:tc>
                  <a:txBody>
                    <a:bodyPr/>
                    <a:lstStyle/>
                    <a:p>
                      <a:pPr algn="ctr" fontAlgn="ctr"/>
                      <a:r>
                        <a:rPr lang="en-IN" sz="1400" u="none" strike="noStrike" dirty="0">
                          <a:effectLst/>
                        </a:rPr>
                        <a:t>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09332277"/>
                  </a:ext>
                </a:extLst>
              </a:tr>
              <a:tr h="308596">
                <a:tc>
                  <a:txBody>
                    <a:bodyPr/>
                    <a:lstStyle/>
                    <a:p>
                      <a:pPr algn="ctr" fontAlgn="ctr"/>
                      <a:r>
                        <a:rPr lang="en-IN" sz="1400" u="none" strike="noStrike" dirty="0">
                          <a:effectLst/>
                        </a:rPr>
                        <a:t>Salary</a:t>
                      </a:r>
                      <a:endParaRPr lang="en-IN" sz="14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Annual Salary of AMCAT Students</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74972132"/>
                  </a:ext>
                </a:extLst>
              </a:tr>
              <a:tr h="308596">
                <a:tc>
                  <a:txBody>
                    <a:bodyPr/>
                    <a:lstStyle/>
                    <a:p>
                      <a:pPr algn="ctr" fontAlgn="ctr"/>
                      <a:r>
                        <a:rPr lang="en-IN" sz="1400" u="none" strike="noStrike">
                          <a:effectLst/>
                        </a:rPr>
                        <a:t>DOJ</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Date of Joining the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90396733"/>
                  </a:ext>
                </a:extLst>
              </a:tr>
              <a:tr h="308596">
                <a:tc>
                  <a:txBody>
                    <a:bodyPr/>
                    <a:lstStyle/>
                    <a:p>
                      <a:pPr algn="ctr" fontAlgn="ctr"/>
                      <a:r>
                        <a:rPr lang="en-IN" sz="1400" u="none" strike="noStrike">
                          <a:effectLst/>
                        </a:rPr>
                        <a:t>DOL</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Date of Leaving the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0517210"/>
                  </a:ext>
                </a:extLst>
              </a:tr>
              <a:tr h="308596">
                <a:tc>
                  <a:txBody>
                    <a:bodyPr/>
                    <a:lstStyle/>
                    <a:p>
                      <a:pPr algn="ctr" fontAlgn="ctr"/>
                      <a:r>
                        <a:rPr lang="en-IN" sz="1400" u="none" strike="noStrike">
                          <a:effectLst/>
                        </a:rPr>
                        <a:t>Designation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Job profile of the candidates </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52749883"/>
                  </a:ext>
                </a:extLst>
              </a:tr>
              <a:tr h="551619">
                <a:tc>
                  <a:txBody>
                    <a:bodyPr/>
                    <a:lstStyle/>
                    <a:p>
                      <a:pPr algn="ctr" fontAlgn="ctr"/>
                      <a:r>
                        <a:rPr lang="en-IN" sz="1400" u="none" strike="noStrike">
                          <a:effectLst/>
                        </a:rPr>
                        <a:t>JobCity</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City where the candidates secured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41775834"/>
                  </a:ext>
                </a:extLst>
              </a:tr>
              <a:tr h="308596">
                <a:tc>
                  <a:txBody>
                    <a:bodyPr/>
                    <a:lstStyle/>
                    <a:p>
                      <a:pPr algn="ctr" fontAlgn="ctr"/>
                      <a:r>
                        <a:rPr lang="en-IN" sz="1400" u="none" strike="noStrike">
                          <a:effectLst/>
                        </a:rPr>
                        <a:t>Gender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Gender</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67683578"/>
                  </a:ext>
                </a:extLst>
              </a:tr>
              <a:tr h="308596">
                <a:tc>
                  <a:txBody>
                    <a:bodyPr/>
                    <a:lstStyle/>
                    <a:p>
                      <a:pPr algn="ctr" fontAlgn="ctr"/>
                      <a:r>
                        <a:rPr lang="en-IN" sz="1400" u="none" strike="noStrike">
                          <a:effectLst/>
                        </a:rPr>
                        <a:t>DOB</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Date of Birth </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851995281"/>
                  </a:ext>
                </a:extLst>
              </a:tr>
              <a:tr h="308596">
                <a:tc>
                  <a:txBody>
                    <a:bodyPr/>
                    <a:lstStyle/>
                    <a:p>
                      <a:pPr algn="ctr" fontAlgn="ctr"/>
                      <a:r>
                        <a:rPr lang="en-IN" sz="1400" u="none" strike="noStrike">
                          <a:effectLst/>
                        </a:rPr>
                        <a:t>Age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Age of candidates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69823825"/>
                  </a:ext>
                </a:extLst>
              </a:tr>
              <a:tr h="606550">
                <a:tc>
                  <a:txBody>
                    <a:bodyPr/>
                    <a:lstStyle/>
                    <a:p>
                      <a:pPr algn="ctr" fontAlgn="ctr"/>
                      <a:r>
                        <a:rPr lang="en-IN" sz="1400" u="none" strike="noStrike">
                          <a:effectLst/>
                        </a:rPr>
                        <a:t>10percentage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Percentage of candidates in 10th</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47641131"/>
                  </a:ext>
                </a:extLst>
              </a:tr>
              <a:tr h="308596">
                <a:tc>
                  <a:txBody>
                    <a:bodyPr/>
                    <a:lstStyle/>
                    <a:p>
                      <a:pPr algn="ctr" fontAlgn="ctr"/>
                      <a:r>
                        <a:rPr lang="en-IN" sz="1400" u="none" strike="noStrike">
                          <a:effectLst/>
                        </a:rPr>
                        <a:t>10board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Board of education (High School)</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906722645"/>
                  </a:ext>
                </a:extLst>
              </a:tr>
              <a:tr h="606550">
                <a:tc>
                  <a:txBody>
                    <a:bodyPr/>
                    <a:lstStyle/>
                    <a:p>
                      <a:pPr algn="ctr" fontAlgn="ctr"/>
                      <a:r>
                        <a:rPr lang="en-IN" sz="1400" u="none" strike="noStrike">
                          <a:effectLst/>
                        </a:rPr>
                        <a:t>12graduation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Percentage of candidates in 12th</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4018557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70345357"/>
              </p:ext>
            </p:extLst>
          </p:nvPr>
        </p:nvGraphicFramePr>
        <p:xfrm>
          <a:off x="3875679" y="1767839"/>
          <a:ext cx="3953327" cy="4850680"/>
        </p:xfrm>
        <a:graphic>
          <a:graphicData uri="http://schemas.openxmlformats.org/drawingml/2006/table">
            <a:tbl>
              <a:tblPr>
                <a:tableStyleId>{5C22544A-7EE6-4342-B048-85BDC9FD1C3A}</a:tableStyleId>
              </a:tblPr>
              <a:tblGrid>
                <a:gridCol w="1271088">
                  <a:extLst>
                    <a:ext uri="{9D8B030D-6E8A-4147-A177-3AD203B41FA5}">
                      <a16:colId xmlns:a16="http://schemas.microsoft.com/office/drawing/2014/main" val="2675441165"/>
                    </a:ext>
                  </a:extLst>
                </a:gridCol>
                <a:gridCol w="2682239">
                  <a:extLst>
                    <a:ext uri="{9D8B030D-6E8A-4147-A177-3AD203B41FA5}">
                      <a16:colId xmlns:a16="http://schemas.microsoft.com/office/drawing/2014/main" val="3045602011"/>
                    </a:ext>
                  </a:extLst>
                </a:gridCol>
              </a:tblGrid>
              <a:tr h="359308">
                <a:tc>
                  <a:txBody>
                    <a:bodyPr/>
                    <a:lstStyle/>
                    <a:p>
                      <a:pPr algn="ctr"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26526252"/>
                  </a:ext>
                </a:extLst>
              </a:tr>
              <a:tr h="374281">
                <a:tc>
                  <a:txBody>
                    <a:bodyPr/>
                    <a:lstStyle/>
                    <a:p>
                      <a:pPr algn="ctr" fontAlgn="ctr"/>
                      <a:r>
                        <a:rPr lang="en-IN" sz="1400" u="none" strike="noStrike">
                          <a:effectLst/>
                        </a:rPr>
                        <a:t>12board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Board of education (12)</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68972300"/>
                  </a:ext>
                </a:extLst>
              </a:tr>
              <a:tr h="374281">
                <a:tc>
                  <a:txBody>
                    <a:bodyPr/>
                    <a:lstStyle/>
                    <a:p>
                      <a:pPr algn="ctr" fontAlgn="ctr"/>
                      <a:r>
                        <a:rPr lang="en-IN" sz="1400" u="none" strike="noStrike">
                          <a:effectLst/>
                        </a:rPr>
                        <a:t>CollegeTier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Status of college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4914632"/>
                  </a:ext>
                </a:extLst>
              </a:tr>
              <a:tr h="374281">
                <a:tc>
                  <a:txBody>
                    <a:bodyPr/>
                    <a:lstStyle/>
                    <a:p>
                      <a:pPr algn="ctr" fontAlgn="ctr"/>
                      <a:r>
                        <a:rPr lang="en-IN" sz="1400" u="none" strike="noStrike">
                          <a:effectLst/>
                        </a:rPr>
                        <a:t>CollegeID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College 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01377903"/>
                  </a:ext>
                </a:extLst>
              </a:tr>
              <a:tr h="374281">
                <a:tc>
                  <a:txBody>
                    <a:bodyPr/>
                    <a:lstStyle/>
                    <a:p>
                      <a:pPr algn="ctr" fontAlgn="ctr"/>
                      <a:r>
                        <a:rPr lang="en-IN" sz="1400" u="none" strike="noStrike">
                          <a:effectLst/>
                        </a:rPr>
                        <a:t>Degree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Degree pursued by candidate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75267796"/>
                  </a:ext>
                </a:extLst>
              </a:tr>
              <a:tr h="374281">
                <a:tc>
                  <a:txBody>
                    <a:bodyPr/>
                    <a:lstStyle/>
                    <a:p>
                      <a:pPr algn="ctr" fontAlgn="ctr"/>
                      <a:r>
                        <a:rPr lang="en-IN" sz="1400" u="none" strike="noStrike">
                          <a:effectLst/>
                        </a:rPr>
                        <a:t>Specialization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Specialization in degree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21131396"/>
                  </a:ext>
                </a:extLst>
              </a:tr>
              <a:tr h="374281">
                <a:tc>
                  <a:txBody>
                    <a:bodyPr/>
                    <a:lstStyle/>
                    <a:p>
                      <a:pPr algn="ctr" fontAlgn="ctr"/>
                      <a:r>
                        <a:rPr lang="en-IN" sz="1400" u="none" strike="noStrike">
                          <a:effectLst/>
                        </a:rPr>
                        <a:t>collegeGPA</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GPA of candidates in Degree</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01255963"/>
                  </a:ext>
                </a:extLst>
              </a:tr>
              <a:tr h="374281">
                <a:tc>
                  <a:txBody>
                    <a:bodyPr/>
                    <a:lstStyle/>
                    <a:p>
                      <a:pPr algn="ctr" fontAlgn="ctr"/>
                      <a:r>
                        <a:rPr lang="en-IN" sz="1400" u="none" strike="noStrike">
                          <a:effectLst/>
                        </a:rPr>
                        <a:t>CollegeCityID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ID of the college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87550975"/>
                  </a:ext>
                </a:extLst>
              </a:tr>
              <a:tr h="374281">
                <a:tc>
                  <a:txBody>
                    <a:bodyPr/>
                    <a:lstStyle/>
                    <a:p>
                      <a:pPr algn="ctr" fontAlgn="ctr"/>
                      <a:r>
                        <a:rPr lang="en-IN" sz="1400" u="none" strike="noStrike">
                          <a:effectLst/>
                        </a:rPr>
                        <a:t>CollegeState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State where the college is situated</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2092313"/>
                  </a:ext>
                </a:extLst>
              </a:tr>
              <a:tr h="374281">
                <a:tc>
                  <a:txBody>
                    <a:bodyPr/>
                    <a:lstStyle/>
                    <a:p>
                      <a:pPr algn="ctr" fontAlgn="ctr"/>
                      <a:r>
                        <a:rPr lang="en-IN" sz="1400" u="none" strike="noStrike">
                          <a:effectLst/>
                        </a:rPr>
                        <a:t>CollegeCityTier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Status of city</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421781661"/>
                  </a:ext>
                </a:extLst>
              </a:tr>
              <a:tr h="374281">
                <a:tc>
                  <a:txBody>
                    <a:bodyPr/>
                    <a:lstStyle/>
                    <a:p>
                      <a:pPr algn="ctr" fontAlgn="ctr"/>
                      <a:r>
                        <a:rPr lang="en-IN" sz="1400" u="none" strike="noStrike">
                          <a:effectLst/>
                        </a:rPr>
                        <a:t>GraduationYear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Year when the candidates graduated</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49145105"/>
                  </a:ext>
                </a:extLst>
              </a:tr>
              <a:tr h="374281">
                <a:tc>
                  <a:txBody>
                    <a:bodyPr/>
                    <a:lstStyle/>
                    <a:p>
                      <a:pPr algn="ctr" fontAlgn="ctr"/>
                      <a:r>
                        <a:rPr lang="en-IN" sz="1400" u="none" strike="noStrike">
                          <a:effectLst/>
                        </a:rPr>
                        <a:t>English</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Score in English</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69679246"/>
                  </a:ext>
                </a:extLst>
              </a:tr>
              <a:tr h="374281">
                <a:tc>
                  <a:txBody>
                    <a:bodyPr/>
                    <a:lstStyle/>
                    <a:p>
                      <a:pPr algn="ctr" fontAlgn="ctr"/>
                      <a:r>
                        <a:rPr lang="en-IN" sz="1400" u="none" strike="noStrike">
                          <a:effectLst/>
                        </a:rPr>
                        <a:t>Logical</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Score in Logical</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8268265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104214130"/>
              </p:ext>
            </p:extLst>
          </p:nvPr>
        </p:nvGraphicFramePr>
        <p:xfrm>
          <a:off x="7925527" y="1767834"/>
          <a:ext cx="4196804" cy="4850681"/>
        </p:xfrm>
        <a:graphic>
          <a:graphicData uri="http://schemas.openxmlformats.org/drawingml/2006/table">
            <a:tbl>
              <a:tblPr>
                <a:tableStyleId>{5C22544A-7EE6-4342-B048-85BDC9FD1C3A}</a:tableStyleId>
              </a:tblPr>
              <a:tblGrid>
                <a:gridCol w="1383936">
                  <a:extLst>
                    <a:ext uri="{9D8B030D-6E8A-4147-A177-3AD203B41FA5}">
                      <a16:colId xmlns:a16="http://schemas.microsoft.com/office/drawing/2014/main" val="8238892"/>
                    </a:ext>
                  </a:extLst>
                </a:gridCol>
                <a:gridCol w="2812868">
                  <a:extLst>
                    <a:ext uri="{9D8B030D-6E8A-4147-A177-3AD203B41FA5}">
                      <a16:colId xmlns:a16="http://schemas.microsoft.com/office/drawing/2014/main" val="149633871"/>
                    </a:ext>
                  </a:extLst>
                </a:gridCol>
              </a:tblGrid>
              <a:tr h="261066">
                <a:tc>
                  <a:txBody>
                    <a:bodyPr/>
                    <a:lstStyle/>
                    <a:p>
                      <a:pPr algn="l"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86038722"/>
                  </a:ext>
                </a:extLst>
              </a:tr>
              <a:tr h="262951">
                <a:tc>
                  <a:txBody>
                    <a:bodyPr/>
                    <a:lstStyle/>
                    <a:p>
                      <a:pPr algn="l" fontAlgn="ctr"/>
                      <a:r>
                        <a:rPr lang="en-IN" sz="1400" u="none" strike="noStrike">
                          <a:effectLst/>
                        </a:rPr>
                        <a:t>Quant</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Quant</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76545126"/>
                  </a:ext>
                </a:extLst>
              </a:tr>
              <a:tr h="262951">
                <a:tc>
                  <a:txBody>
                    <a:bodyPr/>
                    <a:lstStyle/>
                    <a:p>
                      <a:pPr algn="l" fontAlgn="ctr"/>
                      <a:r>
                        <a:rPr lang="en-IN" sz="1400" u="none" strike="noStrike">
                          <a:effectLst/>
                        </a:rPr>
                        <a:t>Domain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Domain Percentile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11996499"/>
                  </a:ext>
                </a:extLst>
              </a:tr>
              <a:tr h="513129">
                <a:tc>
                  <a:txBody>
                    <a:bodyPr/>
                    <a:lstStyle/>
                    <a:p>
                      <a:pPr algn="l" fontAlgn="ctr"/>
                      <a:r>
                        <a:rPr lang="en-IN" sz="1400" u="none" strike="noStrike">
                          <a:effectLst/>
                        </a:rPr>
                        <a:t>ComputerProgramming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it-IT" sz="1400" u="none" strike="noStrike" dirty="0">
                          <a:effectLst/>
                        </a:rPr>
                        <a:t>AMCAT Score in Computer Programming</a:t>
                      </a:r>
                      <a:endParaRPr lang="it-IT"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88367687"/>
                  </a:ext>
                </a:extLst>
              </a:tr>
              <a:tr h="513129">
                <a:tc>
                  <a:txBody>
                    <a:bodyPr/>
                    <a:lstStyle/>
                    <a:p>
                      <a:pPr algn="l" fontAlgn="ctr"/>
                      <a:r>
                        <a:rPr lang="en-IN" sz="1400" u="none" strike="noStrike">
                          <a:effectLst/>
                        </a:rPr>
                        <a:t>ElectronicsAndSemicon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Electronics and Semiconductor</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19793785"/>
                  </a:ext>
                </a:extLst>
              </a:tr>
              <a:tr h="473310">
                <a:tc>
                  <a:txBody>
                    <a:bodyPr/>
                    <a:lstStyle/>
                    <a:p>
                      <a:pPr algn="l" fontAlgn="ctr"/>
                      <a:r>
                        <a:rPr lang="en-IN" sz="1400" u="none" strike="noStrike">
                          <a:effectLst/>
                        </a:rPr>
                        <a:t>ComputerScience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Computer Science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60638578"/>
                  </a:ext>
                </a:extLst>
              </a:tr>
              <a:tr h="513129">
                <a:tc>
                  <a:txBody>
                    <a:bodyPr/>
                    <a:lstStyle/>
                    <a:p>
                      <a:pPr algn="l" fontAlgn="ctr"/>
                      <a:r>
                        <a:rPr lang="en-IN" sz="1400" u="none" strike="noStrike">
                          <a:effectLst/>
                        </a:rPr>
                        <a:t>MechanicalEngg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Mechanical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50346413"/>
                  </a:ext>
                </a:extLst>
              </a:tr>
              <a:tr h="262951">
                <a:tc>
                  <a:txBody>
                    <a:bodyPr/>
                    <a:lstStyle/>
                    <a:p>
                      <a:pPr algn="l" fontAlgn="ctr"/>
                      <a:r>
                        <a:rPr lang="en-IN" sz="1400" u="none" strike="noStrike">
                          <a:effectLst/>
                        </a:rPr>
                        <a:t>ElectricalEngg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Electrical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45008454"/>
                  </a:ext>
                </a:extLst>
              </a:tr>
              <a:tr h="262951">
                <a:tc>
                  <a:txBody>
                    <a:bodyPr/>
                    <a:lstStyle/>
                    <a:p>
                      <a:pPr algn="l" fontAlgn="ctr"/>
                      <a:r>
                        <a:rPr lang="en-IN" sz="1400" u="none" strike="noStrike">
                          <a:effectLst/>
                        </a:rPr>
                        <a:t>TelecomEngg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Telecom Engineering</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16099794"/>
                  </a:ext>
                </a:extLst>
              </a:tr>
              <a:tr h="262951">
                <a:tc>
                  <a:txBody>
                    <a:bodyPr/>
                    <a:lstStyle/>
                    <a:p>
                      <a:pPr algn="l" fontAlgn="ctr"/>
                      <a:r>
                        <a:rPr lang="en-IN" sz="1400" u="none" strike="noStrike">
                          <a:effectLst/>
                        </a:rPr>
                        <a:t>CivilEngg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Civil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46652339"/>
                  </a:ext>
                </a:extLst>
              </a:tr>
              <a:tr h="473310">
                <a:tc>
                  <a:txBody>
                    <a:bodyPr/>
                    <a:lstStyle/>
                    <a:p>
                      <a:pPr algn="l" fontAlgn="ctr"/>
                      <a:r>
                        <a:rPr lang="en-IN" sz="1400" u="none" strike="noStrike">
                          <a:effectLst/>
                        </a:rPr>
                        <a:t>conscientiousness</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11784769"/>
                  </a:ext>
                </a:extLst>
              </a:tr>
              <a:tr h="262951">
                <a:tc>
                  <a:txBody>
                    <a:bodyPr/>
                    <a:lstStyle/>
                    <a:p>
                      <a:pPr algn="l" fontAlgn="ctr"/>
                      <a:r>
                        <a:rPr lang="en-IN" sz="1400" u="none" strike="noStrike">
                          <a:effectLst/>
                        </a:rPr>
                        <a:t>agreeableness</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4748964"/>
                  </a:ext>
                </a:extLst>
              </a:tr>
              <a:tr h="262951">
                <a:tc>
                  <a:txBody>
                    <a:bodyPr/>
                    <a:lstStyle/>
                    <a:p>
                      <a:pPr algn="l" fontAlgn="ctr"/>
                      <a:r>
                        <a:rPr lang="en-IN" sz="1400" u="none" strike="noStrike">
                          <a:effectLst/>
                        </a:rPr>
                        <a:t>extraversion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46142555"/>
                  </a:ext>
                </a:extLst>
              </a:tr>
              <a:tr h="262951">
                <a:tc>
                  <a:txBody>
                    <a:bodyPr/>
                    <a:lstStyle/>
                    <a:p>
                      <a:pPr algn="l" fontAlgn="ctr"/>
                      <a:r>
                        <a:rPr lang="en-IN" sz="1400" u="none" strike="noStrike">
                          <a:effectLst/>
                        </a:rPr>
                        <a:t>nueroticism</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8916100"/>
                  </a:ext>
                </a:extLst>
              </a:tr>
            </a:tbl>
          </a:graphicData>
        </a:graphic>
      </p:graphicFrame>
      <p:sp>
        <p:nvSpPr>
          <p:cNvPr id="18" name="Title 17"/>
          <p:cNvSpPr>
            <a:spLocks noGrp="1"/>
          </p:cNvSpPr>
          <p:nvPr>
            <p:ph type="title"/>
          </p:nvPr>
        </p:nvSpPr>
        <p:spPr>
          <a:xfrm>
            <a:off x="635000" y="334645"/>
            <a:ext cx="10515600" cy="915035"/>
          </a:xfrm>
        </p:spPr>
        <p:txBody>
          <a:bodyPr>
            <a:normAutofit/>
          </a:bodyPr>
          <a:lstStyle/>
          <a:p>
            <a:pPr algn="ctr"/>
            <a:r>
              <a:rPr lang="en-IN" sz="3200" b="1" dirty="0" smtClean="0"/>
              <a:t>FEATURE EXPLANATION</a:t>
            </a:r>
            <a:endParaRPr lang="en-IN" sz="3200" b="1" dirty="0"/>
          </a:p>
        </p:txBody>
      </p:sp>
    </p:spTree>
    <p:extLst>
      <p:ext uri="{BB962C8B-B14F-4D97-AF65-F5344CB8AC3E}">
        <p14:creationId xmlns:p14="http://schemas.microsoft.com/office/powerpoint/2010/main" val="3033812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a:bodyPr>
          <a:lstStyle/>
          <a:p>
            <a:pPr algn="ctr"/>
            <a:r>
              <a:rPr lang="en-IN" sz="3200" b="1" dirty="0" smtClean="0"/>
              <a:t>DATA CLEANING</a:t>
            </a:r>
            <a:endParaRPr lang="en-IN" sz="3200" b="1" dirty="0"/>
          </a:p>
        </p:txBody>
      </p:sp>
      <p:sp>
        <p:nvSpPr>
          <p:cNvPr id="4" name="Rectangle 3"/>
          <p:cNvSpPr/>
          <p:nvPr/>
        </p:nvSpPr>
        <p:spPr>
          <a:xfrm>
            <a:off x="838200" y="1406436"/>
            <a:ext cx="10515600" cy="1569660"/>
          </a:xfrm>
          <a:prstGeom prst="rect">
            <a:avLst/>
          </a:prstGeom>
        </p:spPr>
        <p:txBody>
          <a:bodyPr wrap="square">
            <a:spAutoFit/>
          </a:bodyPr>
          <a:lstStyle/>
          <a:p>
            <a:pPr marL="342900" indent="-342900" algn="just">
              <a:buFont typeface="+mj-lt"/>
              <a:buAutoNum type="arabicPeriod"/>
            </a:pPr>
            <a:r>
              <a:rPr lang="en-US" sz="1600" dirty="0" smtClean="0"/>
              <a:t>Graduation </a:t>
            </a:r>
            <a:r>
              <a:rPr lang="en-US" sz="1600" dirty="0"/>
              <a:t>CGPA column has multiple data types like some students entered percentage and some have entered CGPA.</a:t>
            </a:r>
          </a:p>
          <a:p>
            <a:pPr marL="342900" indent="-342900" algn="just">
              <a:buFont typeface="+mj-lt"/>
              <a:buAutoNum type="arabicPeriod"/>
            </a:pPr>
            <a:r>
              <a:rPr lang="en-US" sz="1600" dirty="0"/>
              <a:t>Domain marks contains negative(-1) for those students who didn’t opt for the particular subject and some of the students have opted multiple subjects.</a:t>
            </a:r>
          </a:p>
          <a:p>
            <a:pPr marL="342900" indent="-342900" algn="just">
              <a:buFont typeface="+mj-lt"/>
              <a:buAutoNum type="arabicPeriod"/>
            </a:pPr>
            <a:r>
              <a:rPr lang="en-US" sz="1600" dirty="0"/>
              <a:t>The 10</a:t>
            </a:r>
            <a:r>
              <a:rPr lang="en-US" sz="1600" baseline="30000" dirty="0"/>
              <a:t>th</a:t>
            </a:r>
            <a:r>
              <a:rPr lang="en-US" sz="1600" dirty="0"/>
              <a:t> and 12</a:t>
            </a:r>
            <a:r>
              <a:rPr lang="en-US" sz="1600" baseline="30000" dirty="0"/>
              <a:t>th</a:t>
            </a:r>
            <a:r>
              <a:rPr lang="en-US" sz="1600" dirty="0"/>
              <a:t> board columns contains multiple board names, school names and school addresses.</a:t>
            </a:r>
          </a:p>
          <a:p>
            <a:pPr marL="342900" indent="-342900" algn="just">
              <a:buFont typeface="+mj-lt"/>
              <a:buAutoNum type="arabicPeriod"/>
            </a:pPr>
            <a:r>
              <a:rPr lang="en-US" sz="1600" dirty="0"/>
              <a:t>Data distributions of various variables are highly skewed and have to apply some transformation before passing it to model.</a:t>
            </a:r>
          </a:p>
        </p:txBody>
      </p:sp>
      <p:sp>
        <p:nvSpPr>
          <p:cNvPr id="5" name="Rectangle 4"/>
          <p:cNvSpPr/>
          <p:nvPr/>
        </p:nvSpPr>
        <p:spPr>
          <a:xfrm>
            <a:off x="762000" y="3210967"/>
            <a:ext cx="10591800" cy="1077218"/>
          </a:xfrm>
          <a:prstGeom prst="rect">
            <a:avLst/>
          </a:prstGeom>
        </p:spPr>
        <p:txBody>
          <a:bodyPr wrap="square">
            <a:spAutoFit/>
          </a:bodyPr>
          <a:lstStyle/>
          <a:p>
            <a:r>
              <a:rPr lang="en-US" sz="1600" b="1" dirty="0" err="1"/>
              <a:t>JobCity</a:t>
            </a:r>
            <a:r>
              <a:rPr lang="en-US" sz="1600" b="1" dirty="0"/>
              <a:t> Column:</a:t>
            </a:r>
          </a:p>
          <a:p>
            <a:r>
              <a:rPr lang="en-US" sz="1600" dirty="0"/>
              <a:t>• City’s were named differently like Bangalore, Bengaluru so we have changed them into a single City for better EDA.</a:t>
            </a:r>
          </a:p>
          <a:p>
            <a:r>
              <a:rPr lang="en-US" sz="1600" dirty="0"/>
              <a:t>• There were many spelling mistakes, spaces and upper and lower cases in the city names.</a:t>
            </a:r>
          </a:p>
          <a:p>
            <a:r>
              <a:rPr lang="en-US" sz="1600" dirty="0"/>
              <a:t>• To get it rectified, we have used Regular Expression using Python.</a:t>
            </a:r>
          </a:p>
        </p:txBody>
      </p:sp>
      <p:sp>
        <p:nvSpPr>
          <p:cNvPr id="7" name="Rectangle 6"/>
          <p:cNvSpPr/>
          <p:nvPr/>
        </p:nvSpPr>
        <p:spPr>
          <a:xfrm>
            <a:off x="762000" y="4726256"/>
            <a:ext cx="10591800" cy="1569660"/>
          </a:xfrm>
          <a:prstGeom prst="rect">
            <a:avLst/>
          </a:prstGeom>
        </p:spPr>
        <p:txBody>
          <a:bodyPr wrap="square">
            <a:spAutoFit/>
          </a:bodyPr>
          <a:lstStyle/>
          <a:p>
            <a:r>
              <a:rPr lang="en-US" sz="1600" b="1" dirty="0"/>
              <a:t>10th Board and 12th Board Column:</a:t>
            </a:r>
          </a:p>
          <a:p>
            <a:r>
              <a:rPr lang="en-US" sz="1600" dirty="0"/>
              <a:t>• There were many different types of state boards in our dataset.</a:t>
            </a:r>
          </a:p>
          <a:p>
            <a:r>
              <a:rPr lang="en-US" sz="1600" dirty="0"/>
              <a:t>• Few of them have made spelling mistakes, short form of their boards and few of them have not mentioned their boards.</a:t>
            </a:r>
          </a:p>
          <a:p>
            <a:r>
              <a:rPr lang="en-US" sz="1600" dirty="0"/>
              <a:t>• We have divided these boards as CBSE, ICSE, State Board and Unknown.</a:t>
            </a:r>
          </a:p>
          <a:p>
            <a:r>
              <a:rPr lang="en-US" sz="1600" dirty="0"/>
              <a:t>• To divide these boards we have used Regular Expression using Python. </a:t>
            </a:r>
          </a:p>
          <a:p>
            <a:endParaRPr lang="en-US" sz="1600" dirty="0"/>
          </a:p>
        </p:txBody>
      </p:sp>
    </p:spTree>
    <p:extLst>
      <p:ext uri="{BB962C8B-B14F-4D97-AF65-F5344CB8AC3E}">
        <p14:creationId xmlns:p14="http://schemas.microsoft.com/office/powerpoint/2010/main" val="2139494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umit\OneDrive\Pictures\f10.PNG"/>
          <p:cNvPicPr/>
          <p:nvPr/>
        </p:nvPicPr>
        <p:blipFill>
          <a:blip r:embed="rId2">
            <a:extLst>
              <a:ext uri="{28A0092B-C50C-407E-A947-70E740481C1C}">
                <a14:useLocalDpi xmlns:a14="http://schemas.microsoft.com/office/drawing/2010/main" val="0"/>
              </a:ext>
            </a:extLst>
          </a:blip>
          <a:srcRect/>
          <a:stretch>
            <a:fillRect/>
          </a:stretch>
        </p:blipFill>
        <p:spPr bwMode="auto">
          <a:xfrm>
            <a:off x="92868" y="1419497"/>
            <a:ext cx="5062606" cy="2351314"/>
          </a:xfrm>
          <a:prstGeom prst="rect">
            <a:avLst/>
          </a:prstGeom>
          <a:noFill/>
          <a:ln>
            <a:noFill/>
          </a:ln>
        </p:spPr>
      </p:pic>
      <p:sp>
        <p:nvSpPr>
          <p:cNvPr id="2" name="Title 1"/>
          <p:cNvSpPr>
            <a:spLocks noGrp="1"/>
          </p:cNvSpPr>
          <p:nvPr>
            <p:ph type="title"/>
          </p:nvPr>
        </p:nvSpPr>
        <p:spPr>
          <a:xfrm>
            <a:off x="814433" y="664709"/>
            <a:ext cx="10515600" cy="676410"/>
          </a:xfrm>
        </p:spPr>
        <p:txBody>
          <a:bodyPr>
            <a:noAutofit/>
          </a:bodyPr>
          <a:lstStyle/>
          <a:p>
            <a:pPr algn="ctr"/>
            <a:r>
              <a:rPr lang="en-US" sz="3200" b="1" dirty="0" smtClean="0"/>
              <a:t>Salary Based On Degree</a:t>
            </a:r>
            <a:endParaRPr lang="en-IN" sz="3200" dirty="0"/>
          </a:p>
        </p:txBody>
      </p:sp>
      <p:sp>
        <p:nvSpPr>
          <p:cNvPr id="5" name="Text Placeholder 4"/>
          <p:cNvSpPr>
            <a:spLocks noGrp="1"/>
          </p:cNvSpPr>
          <p:nvPr>
            <p:ph type="body" idx="1"/>
          </p:nvPr>
        </p:nvSpPr>
        <p:spPr>
          <a:xfrm>
            <a:off x="5660571" y="1989930"/>
            <a:ext cx="6226629" cy="2394811"/>
          </a:xfrm>
        </p:spPr>
        <p:txBody>
          <a:bodyPr>
            <a:normAutofit/>
          </a:bodyPr>
          <a:lstStyle/>
          <a:p>
            <a:pPr marL="342900" lvl="0" indent="-342900">
              <a:buFont typeface="Arial" panose="020B0604020202020204" pitchFamily="34" charset="0"/>
              <a:buChar char="•"/>
            </a:pPr>
            <a:r>
              <a:rPr lang="en-US" sz="2000" dirty="0">
                <a:solidFill>
                  <a:schemeClr val="tx1"/>
                </a:solidFill>
              </a:rPr>
              <a:t>The Below graph states that the students from </a:t>
            </a:r>
            <a:r>
              <a:rPr lang="en-US" sz="2000" dirty="0" err="1">
                <a:solidFill>
                  <a:schemeClr val="tx1"/>
                </a:solidFill>
              </a:rPr>
              <a:t>M.Tech</a:t>
            </a:r>
            <a:r>
              <a:rPr lang="en-US" sz="2000" dirty="0">
                <a:solidFill>
                  <a:schemeClr val="tx1"/>
                </a:solidFill>
              </a:rPr>
              <a:t> are most probably to get more average package than other degree students.</a:t>
            </a:r>
            <a:endParaRPr lang="en-IN" sz="2000" dirty="0">
              <a:solidFill>
                <a:schemeClr val="tx1"/>
              </a:solidFill>
            </a:endParaRPr>
          </a:p>
          <a:p>
            <a:pPr marL="342900" lvl="0" indent="-342900">
              <a:buFont typeface="Arial" panose="020B0604020202020204" pitchFamily="34" charset="0"/>
              <a:buChar char="•"/>
            </a:pPr>
            <a:r>
              <a:rPr lang="en-US" sz="2000" dirty="0">
                <a:solidFill>
                  <a:schemeClr val="tx1"/>
                </a:solidFill>
              </a:rPr>
              <a:t>Mean salaries from </a:t>
            </a:r>
            <a:r>
              <a:rPr lang="en-US" sz="2000" dirty="0" err="1">
                <a:solidFill>
                  <a:schemeClr val="tx1"/>
                </a:solidFill>
              </a:rPr>
              <a:t>M.Sc</a:t>
            </a:r>
            <a:r>
              <a:rPr lang="en-US" sz="2000" dirty="0">
                <a:solidFill>
                  <a:schemeClr val="tx1"/>
                </a:solidFill>
              </a:rPr>
              <a:t> students are less since the count of students are very less.</a:t>
            </a:r>
            <a:endParaRPr lang="en-IN" sz="2000" dirty="0">
              <a:solidFill>
                <a:schemeClr val="tx1"/>
              </a:solidFill>
            </a:endParaRPr>
          </a:p>
          <a:p>
            <a:pPr marL="342900" lvl="0" indent="-342900">
              <a:buFont typeface="Arial" panose="020B0604020202020204" pitchFamily="34" charset="0"/>
              <a:buChar char="•"/>
            </a:pPr>
            <a:r>
              <a:rPr lang="en-US" sz="2000" dirty="0" err="1">
                <a:solidFill>
                  <a:schemeClr val="tx1"/>
                </a:solidFill>
              </a:rPr>
              <a:t>B.Tech</a:t>
            </a:r>
            <a:r>
              <a:rPr lang="en-US" sz="2000" dirty="0">
                <a:solidFill>
                  <a:schemeClr val="tx1"/>
                </a:solidFill>
              </a:rPr>
              <a:t> Students are more in count but still the average package is better than MCA students.</a:t>
            </a:r>
            <a:endParaRPr lang="en-IN" sz="2000" dirty="0">
              <a:solidFill>
                <a:schemeClr val="tx1"/>
              </a:solidFill>
            </a:endParaRPr>
          </a:p>
          <a:p>
            <a:pPr marL="342900" indent="-342900">
              <a:buFont typeface="Arial" panose="020B0604020202020204" pitchFamily="34" charset="0"/>
              <a:buChar char="•"/>
            </a:pPr>
            <a:endParaRPr lang="en-IN" sz="2000" dirty="0">
              <a:solidFill>
                <a:schemeClr val="tx1"/>
              </a:solidFill>
            </a:endParaRPr>
          </a:p>
        </p:txBody>
      </p:sp>
      <p:pic>
        <p:nvPicPr>
          <p:cNvPr id="6" name="Picture 5" descr="C:\Users\sumit\OneDrive\Pictures\f5.PNG"/>
          <p:cNvPicPr/>
          <p:nvPr/>
        </p:nvPicPr>
        <p:blipFill>
          <a:blip r:embed="rId3">
            <a:extLst>
              <a:ext uri="{28A0092B-C50C-407E-A947-70E740481C1C}">
                <a14:useLocalDpi xmlns:a14="http://schemas.microsoft.com/office/drawing/2010/main" val="0"/>
              </a:ext>
            </a:extLst>
          </a:blip>
          <a:srcRect/>
          <a:stretch>
            <a:fillRect/>
          </a:stretch>
        </p:blipFill>
        <p:spPr bwMode="auto">
          <a:xfrm>
            <a:off x="-1" y="3849189"/>
            <a:ext cx="5286103" cy="3008811"/>
          </a:xfrm>
          <a:prstGeom prst="rect">
            <a:avLst/>
          </a:prstGeom>
          <a:noFill/>
          <a:ln>
            <a:noFill/>
          </a:ln>
        </p:spPr>
      </p:pic>
      <p:sp>
        <p:nvSpPr>
          <p:cNvPr id="7" name="Rectangle 6"/>
          <p:cNvSpPr/>
          <p:nvPr/>
        </p:nvSpPr>
        <p:spPr>
          <a:xfrm>
            <a:off x="1103993" y="63606"/>
            <a:ext cx="9936480" cy="1077218"/>
          </a:xfrm>
          <a:prstGeom prst="rect">
            <a:avLst/>
          </a:prstGeom>
        </p:spPr>
        <p:txBody>
          <a:bodyPr wrap="square">
            <a:spAutoFit/>
          </a:bodyPr>
          <a:lstStyle/>
          <a:p>
            <a:pPr algn="ctr"/>
            <a:r>
              <a:rPr lang="en-IN" sz="3200" dirty="0"/>
              <a:t>EXPLORATORY DATA ANALYSIS</a:t>
            </a:r>
            <a:br>
              <a:rPr lang="en-IN" sz="3200" dirty="0"/>
            </a:br>
            <a:endParaRPr lang="en-IN" sz="3200" dirty="0"/>
          </a:p>
        </p:txBody>
      </p:sp>
    </p:spTree>
    <p:extLst>
      <p:ext uri="{BB962C8B-B14F-4D97-AF65-F5344CB8AC3E}">
        <p14:creationId xmlns:p14="http://schemas.microsoft.com/office/powerpoint/2010/main" val="110698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4563291" y="2281237"/>
            <a:ext cx="7628709" cy="2273345"/>
          </a:xfrm>
        </p:spPr>
        <p:txBody>
          <a:bodyPr/>
          <a:lstStyle/>
          <a:p>
            <a:pPr marL="342900" lvl="0" indent="-342900" algn="l">
              <a:buFont typeface="Arial" panose="020B0604020202020204" pitchFamily="34" charset="0"/>
              <a:buChar char="•"/>
            </a:pPr>
            <a:r>
              <a:rPr lang="en-US" sz="2000" dirty="0"/>
              <a:t>The Below graph states that if the student belongs to the Good college then they have received an average package more than Average college.</a:t>
            </a:r>
            <a:endParaRPr lang="en-IN" sz="2000" dirty="0"/>
          </a:p>
          <a:p>
            <a:pPr marL="342900" lvl="0" indent="-342900" algn="l">
              <a:buFont typeface="Arial" panose="020B0604020202020204" pitchFamily="34" charset="0"/>
              <a:buChar char="•"/>
            </a:pPr>
            <a:r>
              <a:rPr lang="en-US" sz="2000" dirty="0"/>
              <a:t>This inference will be used for feature selection for this particular feature since we can find a clear trend.  </a:t>
            </a:r>
            <a:endParaRPr lang="en-IN" sz="2000" dirty="0"/>
          </a:p>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25" y="2010930"/>
            <a:ext cx="4242878" cy="4717189"/>
          </a:xfrm>
          <a:prstGeom prst="rect">
            <a:avLst/>
          </a:prstGeom>
        </p:spPr>
      </p:pic>
      <p:sp>
        <p:nvSpPr>
          <p:cNvPr id="8" name="Title 2"/>
          <p:cNvSpPr txBox="1">
            <a:spLocks/>
          </p:cNvSpPr>
          <p:nvPr/>
        </p:nvSpPr>
        <p:spPr>
          <a:xfrm>
            <a:off x="755468" y="651962"/>
            <a:ext cx="10515600" cy="8018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Salary based on College Tier</a:t>
            </a:r>
            <a:endParaRPr lang="en-IN" sz="3200" b="1" dirty="0"/>
          </a:p>
        </p:txBody>
      </p:sp>
    </p:spTree>
    <p:extLst>
      <p:ext uri="{BB962C8B-B14F-4D97-AF65-F5344CB8AC3E}">
        <p14:creationId xmlns:p14="http://schemas.microsoft.com/office/powerpoint/2010/main" val="370889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403453"/>
            <a:ext cx="10515600" cy="754788"/>
          </a:xfrm>
        </p:spPr>
        <p:txBody>
          <a:bodyPr>
            <a:normAutofit/>
          </a:bodyPr>
          <a:lstStyle/>
          <a:p>
            <a:pPr algn="ctr"/>
            <a:r>
              <a:rPr lang="en-US" sz="3200" b="1" dirty="0"/>
              <a:t>Salary based on Graduation Year</a:t>
            </a:r>
            <a:endParaRPr lang="en-IN" sz="3200" dirty="0"/>
          </a:p>
        </p:txBody>
      </p:sp>
      <p:sp>
        <p:nvSpPr>
          <p:cNvPr id="3" name="Text Placeholder 2"/>
          <p:cNvSpPr>
            <a:spLocks noGrp="1"/>
          </p:cNvSpPr>
          <p:nvPr>
            <p:ph type="body" idx="1"/>
          </p:nvPr>
        </p:nvSpPr>
        <p:spPr>
          <a:xfrm>
            <a:off x="583474" y="5468983"/>
            <a:ext cx="10729142" cy="1245326"/>
          </a:xfrm>
        </p:spPr>
        <p:txBody>
          <a:bodyPr/>
          <a:lstStyle/>
          <a:p>
            <a:pPr marL="342900" indent="-342900">
              <a:buFont typeface="Arial" panose="020B0604020202020204" pitchFamily="34" charset="0"/>
              <a:buChar char="•"/>
            </a:pPr>
            <a:r>
              <a:rPr lang="en-US" sz="2000" dirty="0">
                <a:solidFill>
                  <a:schemeClr val="tx1"/>
                </a:solidFill>
              </a:rPr>
              <a:t>The Below graph states that the students those who have graduated in  2010 have got better average package as compared to the other year of graduation.</a:t>
            </a:r>
            <a:endParaRPr lang="en-IN" sz="2000" dirty="0">
              <a:solidFill>
                <a:schemeClr val="tx1"/>
              </a:solidFill>
            </a:endParaRPr>
          </a:p>
          <a:p>
            <a:endParaRPr lang="en-IN" dirty="0"/>
          </a:p>
        </p:txBody>
      </p:sp>
      <p:pic>
        <p:nvPicPr>
          <p:cNvPr id="5" name="Picture 4" descr="C:\Users\sumit\OneDrive\Pictures\f4.PNG"/>
          <p:cNvPicPr/>
          <p:nvPr/>
        </p:nvPicPr>
        <p:blipFill>
          <a:blip r:embed="rId2">
            <a:extLst>
              <a:ext uri="{28A0092B-C50C-407E-A947-70E740481C1C}">
                <a14:useLocalDpi xmlns:a14="http://schemas.microsoft.com/office/drawing/2010/main" val="0"/>
              </a:ext>
            </a:extLst>
          </a:blip>
          <a:srcRect/>
          <a:stretch>
            <a:fillRect/>
          </a:stretch>
        </p:blipFill>
        <p:spPr bwMode="auto">
          <a:xfrm>
            <a:off x="1193074" y="1426618"/>
            <a:ext cx="9300756" cy="3773987"/>
          </a:xfrm>
          <a:prstGeom prst="rect">
            <a:avLst/>
          </a:prstGeom>
          <a:noFill/>
          <a:ln>
            <a:noFill/>
          </a:ln>
        </p:spPr>
      </p:pic>
    </p:spTree>
    <p:extLst>
      <p:ext uri="{BB962C8B-B14F-4D97-AF65-F5344CB8AC3E}">
        <p14:creationId xmlns:p14="http://schemas.microsoft.com/office/powerpoint/2010/main" val="1696595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061" y="359910"/>
            <a:ext cx="10515600" cy="685119"/>
          </a:xfrm>
        </p:spPr>
        <p:txBody>
          <a:bodyPr>
            <a:normAutofit/>
          </a:bodyPr>
          <a:lstStyle/>
          <a:p>
            <a:pPr algn="ctr"/>
            <a:r>
              <a:rPr lang="en-US" sz="3200" b="1" dirty="0" smtClean="0"/>
              <a:t>Salary Based On Marks And Performance In Academics</a:t>
            </a:r>
            <a:endParaRPr lang="en-IN" sz="3200" dirty="0"/>
          </a:p>
        </p:txBody>
      </p:sp>
      <p:sp>
        <p:nvSpPr>
          <p:cNvPr id="3" name="Text Placeholder 2"/>
          <p:cNvSpPr>
            <a:spLocks noGrp="1"/>
          </p:cNvSpPr>
          <p:nvPr>
            <p:ph type="body" idx="1"/>
          </p:nvPr>
        </p:nvSpPr>
        <p:spPr>
          <a:xfrm>
            <a:off x="426721" y="1367246"/>
            <a:ext cx="11477897" cy="1419497"/>
          </a:xfrm>
        </p:spPr>
        <p:txBody>
          <a:bodyPr>
            <a:normAutofit/>
          </a:bodyPr>
          <a:lstStyle/>
          <a:p>
            <a:pPr lvl="0"/>
            <a:r>
              <a:rPr lang="en-US" sz="2000" dirty="0">
                <a:solidFill>
                  <a:schemeClr val="tx1"/>
                </a:solidFill>
              </a:rPr>
              <a:t>The Below three graph states that if a student gets good marks in his 10</a:t>
            </a:r>
            <a:r>
              <a:rPr lang="en-US" sz="2000" baseline="30000" dirty="0">
                <a:solidFill>
                  <a:schemeClr val="tx1"/>
                </a:solidFill>
              </a:rPr>
              <a:t>th</a:t>
            </a:r>
            <a:r>
              <a:rPr lang="en-US" sz="2000" dirty="0">
                <a:solidFill>
                  <a:schemeClr val="tx1"/>
                </a:solidFill>
              </a:rPr>
              <a:t>, 12</a:t>
            </a:r>
            <a:r>
              <a:rPr lang="en-US" sz="2000" baseline="30000" dirty="0">
                <a:solidFill>
                  <a:schemeClr val="tx1"/>
                </a:solidFill>
              </a:rPr>
              <a:t>th</a:t>
            </a:r>
            <a:r>
              <a:rPr lang="en-US" sz="2000" dirty="0">
                <a:solidFill>
                  <a:schemeClr val="tx1"/>
                </a:solidFill>
              </a:rPr>
              <a:t>, College CGPA or AMCAT marks then it is likely to get good salary. </a:t>
            </a:r>
            <a:endParaRPr lang="en-IN" sz="2000" dirty="0">
              <a:solidFill>
                <a:schemeClr val="tx1"/>
              </a:solidFill>
            </a:endParaRPr>
          </a:p>
          <a:p>
            <a:pPr lvl="0"/>
            <a:r>
              <a:rPr lang="en-US" sz="2000" dirty="0">
                <a:solidFill>
                  <a:schemeClr val="tx1"/>
                </a:solidFill>
              </a:rPr>
              <a:t>This trend of marks are directly proportional to the salary.</a:t>
            </a:r>
            <a:endParaRPr lang="en-IN" sz="2000" dirty="0">
              <a:solidFill>
                <a:schemeClr val="tx1"/>
              </a:solidFill>
            </a:endParaRPr>
          </a:p>
          <a:p>
            <a:endParaRPr lang="en-IN" sz="2000" dirty="0"/>
          </a:p>
        </p:txBody>
      </p:sp>
      <p:pic>
        <p:nvPicPr>
          <p:cNvPr id="5" name="Picture 4" descr="C:\Users\sumit\OneDrive\Pictures\f1.PNG"/>
          <p:cNvPicPr/>
          <p:nvPr/>
        </p:nvPicPr>
        <p:blipFill>
          <a:blip r:embed="rId2">
            <a:extLst>
              <a:ext uri="{28A0092B-C50C-407E-A947-70E740481C1C}">
                <a14:useLocalDpi xmlns:a14="http://schemas.microsoft.com/office/drawing/2010/main" val="0"/>
              </a:ext>
            </a:extLst>
          </a:blip>
          <a:srcRect/>
          <a:stretch>
            <a:fillRect/>
          </a:stretch>
        </p:blipFill>
        <p:spPr bwMode="auto">
          <a:xfrm>
            <a:off x="4848499" y="2873829"/>
            <a:ext cx="3276600" cy="3853542"/>
          </a:xfrm>
          <a:prstGeom prst="rect">
            <a:avLst/>
          </a:prstGeom>
          <a:noFill/>
          <a:ln>
            <a:noFill/>
          </a:ln>
        </p:spPr>
      </p:pic>
      <p:pic>
        <p:nvPicPr>
          <p:cNvPr id="6" name="Picture 5" descr="C:\Users\sumit\OneDrive\Pictures\f6.PNG"/>
          <p:cNvPicPr/>
          <p:nvPr/>
        </p:nvPicPr>
        <p:blipFill>
          <a:blip r:embed="rId3">
            <a:extLst>
              <a:ext uri="{28A0092B-C50C-407E-A947-70E740481C1C}">
                <a14:useLocalDpi xmlns:a14="http://schemas.microsoft.com/office/drawing/2010/main" val="0"/>
              </a:ext>
            </a:extLst>
          </a:blip>
          <a:srcRect/>
          <a:stretch>
            <a:fillRect/>
          </a:stretch>
        </p:blipFill>
        <p:spPr bwMode="auto">
          <a:xfrm>
            <a:off x="8401595" y="2873829"/>
            <a:ext cx="3503023" cy="3853542"/>
          </a:xfrm>
          <a:prstGeom prst="rect">
            <a:avLst/>
          </a:prstGeom>
          <a:noFill/>
          <a:ln>
            <a:noFill/>
          </a:ln>
        </p:spPr>
      </p:pic>
      <p:pic>
        <p:nvPicPr>
          <p:cNvPr id="7" name="Picture 6"/>
          <p:cNvPicPr/>
          <p:nvPr/>
        </p:nvPicPr>
        <p:blipFill>
          <a:blip r:embed="rId4"/>
          <a:stretch>
            <a:fillRect/>
          </a:stretch>
        </p:blipFill>
        <p:spPr>
          <a:xfrm>
            <a:off x="223162" y="2786743"/>
            <a:ext cx="4487089" cy="3940628"/>
          </a:xfrm>
          <a:prstGeom prst="rect">
            <a:avLst/>
          </a:prstGeom>
        </p:spPr>
      </p:pic>
    </p:spTree>
    <p:extLst>
      <p:ext uri="{BB962C8B-B14F-4D97-AF65-F5344CB8AC3E}">
        <p14:creationId xmlns:p14="http://schemas.microsoft.com/office/powerpoint/2010/main" val="1648595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1590</TotalTime>
  <Words>1751</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Times New Roman</vt:lpstr>
      <vt:lpstr>Trebuchet MS</vt:lpstr>
      <vt:lpstr>Tw Cen MT</vt:lpstr>
      <vt:lpstr>Circuit</vt:lpstr>
      <vt:lpstr>Office Theme</vt:lpstr>
      <vt:lpstr>Capital marketing</vt:lpstr>
      <vt:lpstr>PROBLEM STATEMENT</vt:lpstr>
      <vt:lpstr>EXPLANATION OF THE DATASET</vt:lpstr>
      <vt:lpstr>FEATURE EXPLANATION</vt:lpstr>
      <vt:lpstr>DATA CLEANING</vt:lpstr>
      <vt:lpstr>Salary Based On Degree</vt:lpstr>
      <vt:lpstr>PowerPoint Presentation</vt:lpstr>
      <vt:lpstr>Salary based on Graduation Year</vt:lpstr>
      <vt:lpstr>Salary Based On Marks And Performance In Academics</vt:lpstr>
      <vt:lpstr>Correlation Plot</vt:lpstr>
      <vt:lpstr>PREPARATION FOR REGRESSION MODEL </vt:lpstr>
      <vt:lpstr>REGRESSION MODEL</vt:lpstr>
      <vt:lpstr>PREPARATION FOR CLASSIFICATION MODEL</vt:lpstr>
      <vt:lpstr>CLASSIFICATION MODEL </vt:lpstr>
      <vt:lpstr>ADA-BOOST RANDOM FOREST ALGORITHM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Analysis</dc:title>
  <dc:creator>Aakansha Verma</dc:creator>
  <cp:lastModifiedBy>Sumit Das</cp:lastModifiedBy>
  <cp:revision>88</cp:revision>
  <dcterms:created xsi:type="dcterms:W3CDTF">2019-02-07T17:32:24Z</dcterms:created>
  <dcterms:modified xsi:type="dcterms:W3CDTF">2019-08-22T18:44:51Z</dcterms:modified>
</cp:coreProperties>
</file>