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Lst>
  <p:sldSz cx="9144000" cy="5143500"/>
  <p:notesSz cx="6858000" cy="9144000"/>
  <p:embeddedFontLst>
    <p:embeddedFont>
      <p:font typeface="Roboto" panose="02000000000000000000"/>
      <p:regular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47"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47"/>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81"/>
        <p:cNvGrpSpPr/>
        <p:nvPr/>
      </p:nvGrpSpPr>
      <p:grpSpPr>
        <a:xfrm>
          <a:off x="0" y="0"/>
          <a:ext cx="0" cy="0"/>
          <a:chOff x="0" y="0"/>
          <a:chExt cx="0" cy="0"/>
        </a:xfrm>
      </p:grpSpPr>
      <p:sp>
        <p:nvSpPr>
          <p:cNvPr id="82" name="Google Shape;82;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ge29c9da6c5_0_7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29c9da6c5_0_7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 name="Shape 92"/>
        <p:cNvGrpSpPr/>
        <p:nvPr/>
      </p:nvGrpSpPr>
      <p:grpSpPr>
        <a:xfrm>
          <a:off x="0" y="0"/>
          <a:ext cx="0" cy="0"/>
          <a:chOff x="0" y="0"/>
          <a:chExt cx="0" cy="0"/>
        </a:xfrm>
      </p:grpSpPr>
      <p:sp>
        <p:nvSpPr>
          <p:cNvPr id="93" name="Google Shape;93;ge29c9da6c5_0_8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29c9da6c5_0_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 name="Shape 98"/>
        <p:cNvGrpSpPr/>
        <p:nvPr/>
      </p:nvGrpSpPr>
      <p:grpSpPr>
        <a:xfrm>
          <a:off x="0" y="0"/>
          <a:ext cx="0" cy="0"/>
          <a:chOff x="0" y="0"/>
          <a:chExt cx="0" cy="0"/>
        </a:xfrm>
      </p:grpSpPr>
      <p:sp>
        <p:nvSpPr>
          <p:cNvPr id="99" name="Google Shape;99;ge29c9da6c5_0_8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e29c9da6c5_0_8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e29c9da6c5_0_2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e29c9da6c5_0_2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110"/>
        <p:cNvGrpSpPr/>
        <p:nvPr/>
      </p:nvGrpSpPr>
      <p:grpSpPr>
        <a:xfrm>
          <a:off x="0" y="0"/>
          <a:ext cx="0" cy="0"/>
          <a:chOff x="0" y="0"/>
          <a:chExt cx="0" cy="0"/>
        </a:xfrm>
      </p:grpSpPr>
      <p:sp>
        <p:nvSpPr>
          <p:cNvPr id="111" name="Google Shape;111;ge29c9da6c5_0_34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e29c9da6c5_0_3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 name="Shape 116"/>
        <p:cNvGrpSpPr/>
        <p:nvPr/>
      </p:nvGrpSpPr>
      <p:grpSpPr>
        <a:xfrm>
          <a:off x="0" y="0"/>
          <a:ext cx="0" cy="0"/>
          <a:chOff x="0" y="0"/>
          <a:chExt cx="0" cy="0"/>
        </a:xfrm>
      </p:grpSpPr>
      <p:sp>
        <p:nvSpPr>
          <p:cNvPr id="117" name="Google Shape;117;ge29c9da6c5_0_34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e29c9da6c5_0_34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ge29c9da6c5_0_35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e29c9da6c5_0_35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ge29c9da6c5_0_38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e29c9da6c5_0_3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6" name="Google Shape;76;p11"/>
          <p:cNvSpPr txBox="1"/>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79" name="Shape 79"/>
        <p:cNvGrpSpPr/>
        <p:nvPr/>
      </p:nvGrpSpPr>
      <p:grpSpPr>
        <a:xfrm>
          <a:off x="0" y="0"/>
          <a:ext cx="0" cy="0"/>
          <a:chOff x="0" y="0"/>
          <a:chExt cx="0" cy="0"/>
        </a:xfrm>
      </p:grpSpPr>
      <p:sp>
        <p:nvSpPr>
          <p:cNvPr id="80" name="Google Shape;80;p12"/>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 name="Google Shape;26;p3"/>
          <p:cNvSpPr txBox="1"/>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 name="Google Shape;35;p4"/>
          <p:cNvSpPr txBox="1"/>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37" name="Google Shape;37;p4"/>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1" name="Google Shape;41;p5"/>
          <p:cNvSpPr txBox="1"/>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2" name="Google Shape;42;p5"/>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9" name="Google Shape;49;p7"/>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7" name="Google Shape;57;p8"/>
          <p:cNvSpPr txBox="1"/>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66" name="Shape 66"/>
        <p:cNvGrpSpPr/>
        <p:nvPr/>
      </p:nvGrpSpPr>
      <p:grpSpPr>
        <a:xfrm>
          <a:off x="0" y="0"/>
          <a:ext cx="0" cy="0"/>
          <a:chOff x="0" y="0"/>
          <a:chExt cx="0" cy="0"/>
        </a:xfrm>
      </p:grpSpPr>
      <p:sp>
        <p:nvSpPr>
          <p:cNvPr id="67" name="Google Shape;67;p10"/>
          <p:cNvSpPr txBox="1"/>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68" name="Google Shape;68;p10"/>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1pPr>
            <a:lvl2pPr lvl="1">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2pPr>
            <a:lvl3pPr lvl="2">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3pPr>
            <a:lvl4pPr lvl="3">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4pPr>
            <a:lvl5pPr lvl="4">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5pPr>
            <a:lvl6pPr lvl="5">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6pPr>
            <a:lvl7pPr lvl="6">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7pPr>
            <a:lvl8pPr lvl="7">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8pPr>
            <a:lvl9pPr lvl="8">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9pPr>
          </a:lstStyle>
          <a:p/>
        </p:txBody>
      </p:sp>
      <p:sp>
        <p:nvSpPr>
          <p:cNvPr id="7" name="Google Shape;7;p1"/>
          <p:cNvSpPr txBox="1"/>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panose="02000000000000000000"/>
              <a:buChar char="●"/>
              <a:defRPr sz="1800">
                <a:solidFill>
                  <a:schemeClr val="dk2"/>
                </a:solidFill>
                <a:latin typeface="Roboto" panose="02000000000000000000"/>
                <a:ea typeface="Roboto" panose="02000000000000000000"/>
                <a:cs typeface="Roboto" panose="02000000000000000000"/>
                <a:sym typeface="Roboto" panose="02000000000000000000"/>
              </a:defRPr>
            </a:lvl1pPr>
            <a:lvl2pPr marL="914400" lvl="1"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2pPr>
            <a:lvl3pPr marL="1371600" lvl="2"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3pPr>
            <a:lvl4pPr marL="1828800" lvl="3"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4pPr>
            <a:lvl5pPr marL="2286000" lvl="4"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5pPr>
            <a:lvl6pPr marL="2743200" lvl="5"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6pPr>
            <a:lvl7pPr marL="3200400" lvl="6"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7pPr>
            <a:lvl8pPr marL="3657600" lvl="7"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8pPr>
            <a:lvl9pPr marL="4114800" lvl="8" indent="-317500">
              <a:lnSpc>
                <a:spcPct val="115000"/>
              </a:lnSpc>
              <a:spcBef>
                <a:spcPts val="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9pPr>
          </a:lstStyle>
          <a:p/>
        </p:txBody>
      </p:sp>
      <p:sp>
        <p:nvSpPr>
          <p:cNvPr id="8" name="Google Shape;8;p1"/>
          <p:cNvSpPr txBox="1"/>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panose="02000000000000000000"/>
                <a:ea typeface="Roboto" panose="02000000000000000000"/>
                <a:cs typeface="Roboto" panose="02000000000000000000"/>
                <a:sym typeface="Roboto" panose="02000000000000000000"/>
              </a:defRPr>
            </a:lvl1pPr>
            <a:lvl2pPr lvl="1" algn="r">
              <a:buNone/>
              <a:defRPr sz="1000">
                <a:solidFill>
                  <a:schemeClr val="lt1"/>
                </a:solidFill>
                <a:latin typeface="Roboto" panose="02000000000000000000"/>
                <a:ea typeface="Roboto" panose="02000000000000000000"/>
                <a:cs typeface="Roboto" panose="02000000000000000000"/>
                <a:sym typeface="Roboto" panose="02000000000000000000"/>
              </a:defRPr>
            </a:lvl2pPr>
            <a:lvl3pPr lvl="2" algn="r">
              <a:buNone/>
              <a:defRPr sz="1000">
                <a:solidFill>
                  <a:schemeClr val="lt1"/>
                </a:solidFill>
                <a:latin typeface="Roboto" panose="02000000000000000000"/>
                <a:ea typeface="Roboto" panose="02000000000000000000"/>
                <a:cs typeface="Roboto" panose="02000000000000000000"/>
                <a:sym typeface="Roboto" panose="02000000000000000000"/>
              </a:defRPr>
            </a:lvl3pPr>
            <a:lvl4pPr lvl="3" algn="r">
              <a:buNone/>
              <a:defRPr sz="1000">
                <a:solidFill>
                  <a:schemeClr val="lt1"/>
                </a:solidFill>
                <a:latin typeface="Roboto" panose="02000000000000000000"/>
                <a:ea typeface="Roboto" panose="02000000000000000000"/>
                <a:cs typeface="Roboto" panose="02000000000000000000"/>
                <a:sym typeface="Roboto" panose="02000000000000000000"/>
              </a:defRPr>
            </a:lvl4pPr>
            <a:lvl5pPr lvl="4" algn="r">
              <a:buNone/>
              <a:defRPr sz="1000">
                <a:solidFill>
                  <a:schemeClr val="lt1"/>
                </a:solidFill>
                <a:latin typeface="Roboto" panose="02000000000000000000"/>
                <a:ea typeface="Roboto" panose="02000000000000000000"/>
                <a:cs typeface="Roboto" panose="02000000000000000000"/>
                <a:sym typeface="Roboto" panose="02000000000000000000"/>
              </a:defRPr>
            </a:lvl5pPr>
            <a:lvl6pPr lvl="5" algn="r">
              <a:buNone/>
              <a:defRPr sz="1000">
                <a:solidFill>
                  <a:schemeClr val="lt1"/>
                </a:solidFill>
                <a:latin typeface="Roboto" panose="02000000000000000000"/>
                <a:ea typeface="Roboto" panose="02000000000000000000"/>
                <a:cs typeface="Roboto" panose="02000000000000000000"/>
                <a:sym typeface="Roboto" panose="02000000000000000000"/>
              </a:defRPr>
            </a:lvl6pPr>
            <a:lvl7pPr lvl="6" algn="r">
              <a:buNone/>
              <a:defRPr sz="1000">
                <a:solidFill>
                  <a:schemeClr val="lt1"/>
                </a:solidFill>
                <a:latin typeface="Roboto" panose="02000000000000000000"/>
                <a:ea typeface="Roboto" panose="02000000000000000000"/>
                <a:cs typeface="Roboto" panose="02000000000000000000"/>
                <a:sym typeface="Roboto" panose="02000000000000000000"/>
              </a:defRPr>
            </a:lvl7pPr>
            <a:lvl8pPr lvl="7" algn="r">
              <a:buNone/>
              <a:defRPr sz="1000">
                <a:solidFill>
                  <a:schemeClr val="lt1"/>
                </a:solidFill>
                <a:latin typeface="Roboto" panose="02000000000000000000"/>
                <a:ea typeface="Roboto" panose="02000000000000000000"/>
                <a:cs typeface="Roboto" panose="02000000000000000000"/>
                <a:sym typeface="Roboto" panose="02000000000000000000"/>
              </a:defRPr>
            </a:lvl8pPr>
            <a:lvl9pPr lvl="8" algn="r">
              <a:buNone/>
              <a:defRPr sz="1000">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hyperlink" Target="https://www.investopedia.com/terms/m/machine-learning.asp" TargetMode="External"/><Relationship Id="rId1" Type="http://schemas.openxmlformats.org/officeDocument/2006/relationships/hyperlink" Target="https://www.investopedia.com/terms/a/artificial-intelligence-ai.asp" TargetMode="Externa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3.xml"/><Relationship Id="rId3" Type="http://schemas.openxmlformats.org/officeDocument/2006/relationships/hyperlink" Target="https://www.investopedia.com/tech/worlds-top-10-fintech-companies-baba/" TargetMode="External"/><Relationship Id="rId2" Type="http://schemas.openxmlformats.org/officeDocument/2006/relationships/hyperlink" Target="https://www.investopedia.com/terms/e/ecommerce.asp" TargetMode="External"/><Relationship Id="rId1" Type="http://schemas.openxmlformats.org/officeDocument/2006/relationships/hyperlink" Target="https://www.investopedia.com/terms/b/big-data.asp" TargetMode="External"/></Relationships>
</file>

<file path=ppt/slides/_rels/slide7.xml.rels><?xml version="1.0" encoding="UTF-8" standalone="yes"?>
<Relationships xmlns="http://schemas.openxmlformats.org/package/2006/relationships"><Relationship Id="rId9" Type="http://schemas.openxmlformats.org/officeDocument/2006/relationships/hyperlink" Target="https://en.wikipedia.org/wiki/Apple_Inc." TargetMode="External"/><Relationship Id="rId8" Type="http://schemas.openxmlformats.org/officeDocument/2006/relationships/hyperlink" Target="https://en.wikipedia.org/wiki/Facebook,_Inc." TargetMode="External"/><Relationship Id="rId7" Type="http://schemas.openxmlformats.org/officeDocument/2006/relationships/hyperlink" Target="https://en.wikipedia.org/wiki/Amazon_(company)" TargetMode="External"/><Relationship Id="rId6" Type="http://schemas.openxmlformats.org/officeDocument/2006/relationships/hyperlink" Target="https://en.wikipedia.org/wiki/Cloud_computing" TargetMode="External"/><Relationship Id="rId5" Type="http://schemas.openxmlformats.org/officeDocument/2006/relationships/hyperlink" Target="https://en.wikipedia.org/wiki/Search_engine" TargetMode="External"/><Relationship Id="rId4" Type="http://schemas.openxmlformats.org/officeDocument/2006/relationships/hyperlink" Target="https://en.wikipedia.org/wiki/Online_advertising" TargetMode="External"/><Relationship Id="rId3" Type="http://schemas.openxmlformats.org/officeDocument/2006/relationships/hyperlink" Target="https://en.wikipedia.org/wiki/Internet" TargetMode="External"/><Relationship Id="rId2" Type="http://schemas.openxmlformats.org/officeDocument/2006/relationships/hyperlink" Target="https://en.wikipedia.org/wiki/Technology_company" TargetMode="External"/><Relationship Id="rId11" Type="http://schemas.openxmlformats.org/officeDocument/2006/relationships/notesSlide" Target="../notesSlides/notesSlide7.xml"/><Relationship Id="rId10" Type="http://schemas.openxmlformats.org/officeDocument/2006/relationships/slideLayout" Target="../slideLayouts/slideLayout3.xml"/><Relationship Id="rId1" Type="http://schemas.openxmlformats.org/officeDocument/2006/relationships/hyperlink" Target="https://en.wikipedia.org/wiki/Multinational_corporation"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1057400" y="1775225"/>
            <a:ext cx="7763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sym typeface="+mn-ea"/>
              </a:rPr>
              <a:t>STOCK PRICE PREDICTION </a:t>
            </a:r>
            <a:endParaRPr lang="en-GB"/>
          </a:p>
        </p:txBody>
      </p:sp>
      <p:sp>
        <p:nvSpPr>
          <p:cNvPr id="1" name="Text Box 0"/>
          <p:cNvSpPr txBox="1"/>
          <p:nvPr/>
        </p:nvSpPr>
        <p:spPr>
          <a:xfrm>
            <a:off x="4500880" y="4121785"/>
            <a:ext cx="4572000" cy="460375"/>
          </a:xfrm>
          <a:prstGeom prst="rect">
            <a:avLst/>
          </a:prstGeom>
          <a:noFill/>
        </p:spPr>
        <p:txBody>
          <a:bodyPr wrap="square" rtlCol="0" anchor="t">
            <a:spAutoFit/>
          </a:bodyPr>
          <a:p>
            <a:pPr marL="0" lvl="0" indent="0" algn="l" rtl="0">
              <a:spcBef>
                <a:spcPts val="0"/>
              </a:spcBef>
              <a:spcAft>
                <a:spcPts val="0"/>
              </a:spcAft>
              <a:buNone/>
            </a:pPr>
            <a:r>
              <a:rPr lang="en-IN" altLang="en-GB" sz="2400">
                <a:solidFill>
                  <a:schemeClr val="bg1"/>
                </a:solidFill>
                <a:sym typeface="+mn-ea"/>
              </a:rPr>
              <a:t>By - Rohit Ananda Bhadane</a:t>
            </a:r>
            <a:endParaRPr lang="en-IN" altLang="en-GB" sz="2400">
              <a:solidFill>
                <a:schemeClr val="bg1"/>
              </a:solidFill>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CONTENT</a:t>
            </a:r>
            <a:endParaRPr lang="en-GB"/>
          </a:p>
        </p:txBody>
      </p:sp>
      <p:sp>
        <p:nvSpPr>
          <p:cNvPr id="91" name="Google Shape;91;p14"/>
          <p:cNvSpPr txBox="1"/>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GB"/>
              <a:t>Machine Learning</a:t>
            </a:r>
            <a:endParaRPr lang="en-GB"/>
          </a:p>
          <a:p>
            <a:pPr marL="457200" lvl="0" indent="-342900" algn="l" rtl="0">
              <a:spcBef>
                <a:spcPts val="0"/>
              </a:spcBef>
              <a:spcAft>
                <a:spcPts val="0"/>
              </a:spcAft>
              <a:buSzPts val="1800"/>
              <a:buAutoNum type="arabicPeriod"/>
            </a:pPr>
            <a:r>
              <a:rPr lang="en-GB"/>
              <a:t>Deep Learning</a:t>
            </a:r>
            <a:endParaRPr lang="en-GB"/>
          </a:p>
          <a:p>
            <a:pPr marL="457200" lvl="0" indent="-342900" algn="l" rtl="0">
              <a:spcBef>
                <a:spcPts val="0"/>
              </a:spcBef>
              <a:spcAft>
                <a:spcPts val="0"/>
              </a:spcAft>
              <a:buSzPts val="1800"/>
              <a:buAutoNum type="arabicPeriod"/>
            </a:pPr>
            <a:r>
              <a:rPr lang="en-GB"/>
              <a:t>Deep Learning </a:t>
            </a:r>
            <a:r>
              <a:rPr lang="en-GB"/>
              <a:t>Necessity</a:t>
            </a:r>
            <a:r>
              <a:rPr lang="en-GB"/>
              <a:t> </a:t>
            </a:r>
            <a:endParaRPr lang="en-GB"/>
          </a:p>
          <a:p>
            <a:pPr marL="457200" lvl="0" indent="-342900" algn="l" rtl="0">
              <a:spcBef>
                <a:spcPts val="0"/>
              </a:spcBef>
              <a:spcAft>
                <a:spcPts val="0"/>
              </a:spcAft>
              <a:buSzPts val="1800"/>
              <a:buAutoNum type="arabicPeriod"/>
            </a:pPr>
            <a:r>
              <a:rPr lang="en-GB"/>
              <a:t>Google Stock Price Dataset</a:t>
            </a:r>
            <a:endParaRPr lang="en-GB"/>
          </a:p>
          <a:p>
            <a:pPr marL="457200" lvl="0" indent="-342900" algn="l" rtl="0">
              <a:spcBef>
                <a:spcPts val="0"/>
              </a:spcBef>
              <a:spcAft>
                <a:spcPts val="0"/>
              </a:spcAft>
              <a:buSzPts val="1800"/>
              <a:buAutoNum type="arabicPeriod"/>
            </a:pPr>
            <a:r>
              <a:rPr lang="en-GB"/>
              <a:t>Algorithm</a:t>
            </a:r>
            <a:endParaRPr lang="en-GB"/>
          </a:p>
          <a:p>
            <a:pPr marL="457200" lvl="0" indent="-342900" algn="l" rtl="0">
              <a:spcBef>
                <a:spcPts val="0"/>
              </a:spcBef>
              <a:spcAft>
                <a:spcPts val="0"/>
              </a:spcAft>
              <a:buSzPts val="1800"/>
              <a:buAutoNum type="arabicPeriod"/>
            </a:pPr>
            <a:r>
              <a:rPr lang="en-GB"/>
              <a:t>Conclusion </a:t>
            </a:r>
            <a:endParaRPr lang="en-GB"/>
          </a:p>
          <a:p>
            <a:pPr marL="457200" lvl="0" indent="-342900" algn="l" rtl="0">
              <a:spcBef>
                <a:spcPts val="0"/>
              </a:spcBef>
              <a:spcAft>
                <a:spcPts val="0"/>
              </a:spcAft>
              <a:buSzPts val="1800"/>
              <a:buAutoNum type="arabicPeriod"/>
            </a:pPr>
            <a:r>
              <a:rPr lang="en-GB"/>
              <a:t>References</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ABSTRACT</a:t>
            </a:r>
            <a:endParaRPr lang="en-GB"/>
          </a:p>
        </p:txBody>
      </p:sp>
      <p:sp>
        <p:nvSpPr>
          <p:cNvPr id="97" name="Google Shape;97;p15"/>
          <p:cNvSpPr txBox="1"/>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Demand of Stock have </a:t>
            </a:r>
            <a:r>
              <a:rPr lang="en-GB"/>
              <a:t>become</a:t>
            </a:r>
            <a:r>
              <a:rPr lang="en-GB"/>
              <a:t> huge with Increased in popularity of Stock in Digital world. Prediction and </a:t>
            </a:r>
            <a:r>
              <a:rPr lang="en-GB"/>
              <a:t>Analysing</a:t>
            </a:r>
            <a:r>
              <a:rPr lang="en-GB"/>
              <a:t> stock can benefit </a:t>
            </a:r>
            <a:r>
              <a:rPr lang="en-GB"/>
              <a:t>People</a:t>
            </a:r>
            <a:r>
              <a:rPr lang="en-GB"/>
              <a:t> to </a:t>
            </a:r>
            <a:r>
              <a:rPr lang="en-GB"/>
              <a:t>think</a:t>
            </a:r>
            <a:r>
              <a:rPr lang="en-GB"/>
              <a:t> before buying or selling stocks. So, A New Stock Price Prediction through Deep Learning Algorithms has been analyzed and visualized. Through This System we can predict of any Company stock in the world. </a:t>
            </a: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MACHINE LEARNING</a:t>
            </a:r>
            <a:endParaRPr lang="en-GB"/>
          </a:p>
        </p:txBody>
      </p:sp>
      <p:sp>
        <p:nvSpPr>
          <p:cNvPr id="103" name="Google Shape;103;p16"/>
          <p:cNvSpPr txBox="1"/>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a:highlight>
                  <a:srgbClr val="FFFFFF"/>
                </a:highlight>
              </a:rPr>
              <a:t>Machine learning is the science of getting computers to act without being explicitly programmed.</a:t>
            </a:r>
            <a:endParaRPr sz="1400">
              <a:highlight>
                <a:srgbClr val="FFFFFF"/>
              </a:highlight>
            </a:endParaRPr>
          </a:p>
          <a:p>
            <a:pPr marL="0" lvl="0" indent="0" algn="l" rtl="0">
              <a:spcBef>
                <a:spcPts val="1200"/>
              </a:spcBef>
              <a:spcAft>
                <a:spcPts val="0"/>
              </a:spcAft>
              <a:buNone/>
            </a:pPr>
            <a:r>
              <a:rPr lang="en-GB" sz="1400">
                <a:highlight>
                  <a:srgbClr val="FFFFFF"/>
                </a:highlight>
              </a:rPr>
              <a:t>Machine learning is a method of data analysis that automates analytical model building</a:t>
            </a:r>
            <a:endParaRPr sz="1400">
              <a:highlight>
                <a:srgbClr val="FFFFFF"/>
              </a:highlight>
            </a:endParaRPr>
          </a:p>
          <a:p>
            <a:pPr marL="0" lvl="0" indent="0" algn="l" rtl="0">
              <a:spcBef>
                <a:spcPts val="1200"/>
              </a:spcBef>
              <a:spcAft>
                <a:spcPts val="1200"/>
              </a:spcAft>
              <a:buNone/>
            </a:pPr>
            <a:r>
              <a:rPr lang="en-GB" sz="1400">
                <a:highlight>
                  <a:srgbClr val="FFFFFF"/>
                </a:highlight>
                <a:latin typeface="Arial" panose="020B0604020202020204"/>
                <a:ea typeface="Arial" panose="020B0604020202020204"/>
                <a:cs typeface="Arial" panose="020B0604020202020204"/>
                <a:sym typeface="Arial" panose="020B0604020202020204"/>
              </a:rPr>
              <a:t>Machine learning is important because it gives enterprises a view of trends in customer behavior and business operational patterns, as well as supports the development of new products</a:t>
            </a:r>
            <a:endParaRPr sz="1400">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DEEP LEARNING</a:t>
            </a:r>
            <a:endParaRPr lang="en-GB"/>
          </a:p>
        </p:txBody>
      </p:sp>
      <p:sp>
        <p:nvSpPr>
          <p:cNvPr id="109" name="Google Shape;109;p17"/>
          <p:cNvSpPr txBox="1"/>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a:solidFill>
                  <a:srgbClr val="11111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Deep learning is an </a:t>
            </a:r>
            <a:r>
              <a:rPr lang="en-GB" sz="1400" u="sng">
                <a:solidFill>
                  <a:srgbClr val="2C40D0"/>
                </a:solidFill>
                <a:latin typeface="Times New Roman" panose="02020603050405020304"/>
                <a:ea typeface="Times New Roman" panose="02020603050405020304"/>
                <a:cs typeface="Times New Roman" panose="02020603050405020304"/>
                <a:sym typeface="Times New Roman" panose="02020603050405020304"/>
                <a:hlinkClick r:id="rId1"/>
              </a:rPr>
              <a:t>artificial intelligence (AI)</a:t>
            </a:r>
            <a:r>
              <a:rPr lang="en-GB" sz="1400">
                <a:solidFill>
                  <a:srgbClr val="11111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function that imitates the workings of the human brain in processing data and creating patterns for use in decision making.</a:t>
            </a:r>
            <a:endParaRPr sz="1400">
              <a:solidFill>
                <a:srgbClr val="11111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None/>
            </a:pPr>
            <a:r>
              <a:rPr lang="en-GB" sz="1400">
                <a:solidFill>
                  <a:srgbClr val="11111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Deep learning is a subset of </a:t>
            </a:r>
            <a:r>
              <a:rPr lang="en-GB" sz="1400" u="sng">
                <a:solidFill>
                  <a:srgbClr val="2C40D0"/>
                </a:solidFill>
                <a:latin typeface="Times New Roman" panose="02020603050405020304"/>
                <a:ea typeface="Times New Roman" panose="02020603050405020304"/>
                <a:cs typeface="Times New Roman" panose="02020603050405020304"/>
                <a:sym typeface="Times New Roman" panose="02020603050405020304"/>
                <a:hlinkClick r:id="rId2"/>
              </a:rPr>
              <a:t>machine learning</a:t>
            </a:r>
            <a:r>
              <a:rPr lang="en-GB" sz="1400">
                <a:solidFill>
                  <a:srgbClr val="11111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in artificial intelligence that has networks capable of learning unsupervised from data that is unstructured or unlabeled. Also known as deep neural learning or deep neural network.</a:t>
            </a:r>
            <a:endParaRPr sz="1400">
              <a:solidFill>
                <a:srgbClr val="11111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1200"/>
              </a:spcAft>
              <a:buNone/>
            </a:pPr>
            <a:r>
              <a:rPr lang="en-GB" sz="1400">
                <a:solidFill>
                  <a:srgbClr val="262626"/>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Deep learning attempts to mimic the human brain—albeit far from matching its ability—enabling systems to cluster data and make predictions with incredible accuracy.</a:t>
            </a:r>
            <a:endParaRPr sz="1400">
              <a:solidFill>
                <a:srgbClr val="11111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DEEP LEARNING </a:t>
            </a:r>
            <a:r>
              <a:rPr lang="en-GB"/>
              <a:t>NECESSITY  </a:t>
            </a:r>
            <a:r>
              <a:rPr lang="en-GB"/>
              <a:t> </a:t>
            </a:r>
            <a:endParaRPr lang="en-GB"/>
          </a:p>
        </p:txBody>
      </p:sp>
      <p:sp>
        <p:nvSpPr>
          <p:cNvPr id="115" name="Google Shape;115;p18"/>
          <p:cNvSpPr txBox="1"/>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a:solidFill>
                  <a:srgbClr val="111111"/>
                </a:solidFill>
                <a:highlight>
                  <a:srgbClr val="FFFFFF"/>
                </a:highlight>
                <a:latin typeface="Arial" panose="020B0604020202020204"/>
                <a:ea typeface="Arial" panose="020B0604020202020204"/>
                <a:cs typeface="Arial" panose="020B0604020202020204"/>
                <a:sym typeface="Arial" panose="020B0604020202020204"/>
              </a:rPr>
              <a:t>Deep learning has evolved hand-in-hand with the digital era, which has brought about an explosion of data in all forms and from every region of the world. This data, known simply as </a:t>
            </a:r>
            <a:r>
              <a:rPr lang="en-GB" sz="1400" u="sng">
                <a:solidFill>
                  <a:srgbClr val="2C40D0"/>
                </a:solidFill>
                <a:latin typeface="Arial" panose="020B0604020202020204"/>
                <a:ea typeface="Arial" panose="020B0604020202020204"/>
                <a:cs typeface="Arial" panose="020B0604020202020204"/>
                <a:sym typeface="Arial" panose="020B0604020202020204"/>
                <a:hlinkClick r:id="rId1"/>
              </a:rPr>
              <a:t>big data</a:t>
            </a:r>
            <a:r>
              <a:rPr lang="en-GB" sz="1400">
                <a:solidFill>
                  <a:srgbClr val="111111"/>
                </a:solidFill>
                <a:highlight>
                  <a:srgbClr val="FFFFFF"/>
                </a:highlight>
                <a:latin typeface="Arial" panose="020B0604020202020204"/>
                <a:ea typeface="Arial" panose="020B0604020202020204"/>
                <a:cs typeface="Arial" panose="020B0604020202020204"/>
                <a:sym typeface="Arial" panose="020B0604020202020204"/>
              </a:rPr>
              <a:t>, is drawn from sources like social media, internet search engines, </a:t>
            </a:r>
            <a:r>
              <a:rPr lang="en-GB" sz="1400" u="sng">
                <a:solidFill>
                  <a:srgbClr val="2C40D0"/>
                </a:solidFill>
                <a:latin typeface="Arial" panose="020B0604020202020204"/>
                <a:ea typeface="Arial" panose="020B0604020202020204"/>
                <a:cs typeface="Arial" panose="020B0604020202020204"/>
                <a:sym typeface="Arial" panose="020B0604020202020204"/>
                <a:hlinkClick r:id="rId2"/>
              </a:rPr>
              <a:t>e-commerce</a:t>
            </a:r>
            <a:r>
              <a:rPr lang="en-GB" sz="1400">
                <a:solidFill>
                  <a:srgbClr val="111111"/>
                </a:solidFill>
                <a:highlight>
                  <a:srgbClr val="FFFFFF"/>
                </a:highlight>
                <a:latin typeface="Arial" panose="020B0604020202020204"/>
                <a:ea typeface="Arial" panose="020B0604020202020204"/>
                <a:cs typeface="Arial" panose="020B0604020202020204"/>
                <a:sym typeface="Arial" panose="020B0604020202020204"/>
              </a:rPr>
              <a:t> platforms, and online cinemas, among others. This enormous amount of data is readily accessible and can be shared through </a:t>
            </a:r>
            <a:r>
              <a:rPr lang="en-GB" sz="1400" u="sng">
                <a:solidFill>
                  <a:srgbClr val="2C40D0"/>
                </a:solidFill>
                <a:latin typeface="Arial" panose="020B0604020202020204"/>
                <a:ea typeface="Arial" panose="020B0604020202020204"/>
                <a:cs typeface="Arial" panose="020B0604020202020204"/>
                <a:sym typeface="Arial" panose="020B0604020202020204"/>
                <a:hlinkClick r:id="rId3"/>
              </a:rPr>
              <a:t>fintech</a:t>
            </a:r>
            <a:r>
              <a:rPr lang="en-GB" sz="1400">
                <a:solidFill>
                  <a:srgbClr val="111111"/>
                </a:solidFill>
                <a:highlight>
                  <a:srgbClr val="FFFFFF"/>
                </a:highlight>
                <a:latin typeface="Arial" panose="020B0604020202020204"/>
                <a:ea typeface="Arial" panose="020B0604020202020204"/>
                <a:cs typeface="Arial" panose="020B0604020202020204"/>
                <a:sym typeface="Arial" panose="020B0604020202020204"/>
              </a:rPr>
              <a:t> applications like cloud computing.</a:t>
            </a:r>
            <a:endParaRPr sz="1400">
              <a:solidFill>
                <a:srgbClr val="111111"/>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1200"/>
              </a:spcAft>
              <a:buNone/>
            </a:pPr>
            <a:r>
              <a:rPr lang="en-GB" sz="1400">
                <a:solidFill>
                  <a:srgbClr val="111111"/>
                </a:solidFill>
                <a:highlight>
                  <a:srgbClr val="FFFFFF"/>
                </a:highlight>
                <a:latin typeface="Arial" panose="020B0604020202020204"/>
                <a:ea typeface="Arial" panose="020B0604020202020204"/>
                <a:cs typeface="Arial" panose="020B0604020202020204"/>
                <a:sym typeface="Arial" panose="020B0604020202020204"/>
              </a:rPr>
              <a:t>However, the data, which normally is unstructured, is so vast that it could take decades for humans to comprehend it and extract relevant information. Companies realize the incredible potential that can result from unraveling this wealth of information and are increasingly adapting to AI systems for automated support.</a:t>
            </a:r>
            <a:endParaRPr sz="1400">
              <a:solidFill>
                <a:srgbClr val="111111"/>
              </a:solidFill>
              <a:highlight>
                <a:srgbClr val="FFFFFF"/>
              </a:highlight>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GOOGLE STOCK PRICE DATASET</a:t>
            </a:r>
            <a:endParaRPr lang="en-GB"/>
          </a:p>
        </p:txBody>
      </p:sp>
      <p:sp>
        <p:nvSpPr>
          <p:cNvPr id="121" name="Google Shape;121;p19"/>
          <p:cNvSpPr txBox="1"/>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b="1">
                <a:solidFill>
                  <a:srgbClr val="202122"/>
                </a:solidFill>
                <a:latin typeface="Arial" panose="020B0604020202020204"/>
                <a:ea typeface="Arial" panose="020B0604020202020204"/>
                <a:cs typeface="Arial" panose="020B0604020202020204"/>
                <a:sym typeface="Arial" panose="020B0604020202020204"/>
              </a:rPr>
              <a:t>Google LLC</a:t>
            </a:r>
            <a:r>
              <a:rPr lang="en-GB" sz="1400">
                <a:solidFill>
                  <a:srgbClr val="202122"/>
                </a:solidFill>
                <a:highlight>
                  <a:srgbClr val="FFFFFF"/>
                </a:highlight>
                <a:latin typeface="Arial" panose="020B0604020202020204"/>
                <a:ea typeface="Arial" panose="020B0604020202020204"/>
                <a:cs typeface="Arial" panose="020B0604020202020204"/>
                <a:sym typeface="Arial" panose="020B0604020202020204"/>
              </a:rPr>
              <a:t> is an American </a:t>
            </a:r>
            <a:r>
              <a:rPr lang="en-GB" sz="1400">
                <a:solidFill>
                  <a:srgbClr val="0B0080"/>
                </a:solidFill>
                <a:uFill>
                  <a:noFill/>
                </a:uFill>
                <a:latin typeface="Arial" panose="020B0604020202020204"/>
                <a:ea typeface="Arial" panose="020B0604020202020204"/>
                <a:cs typeface="Arial" panose="020B0604020202020204"/>
                <a:sym typeface="Arial" panose="020B0604020202020204"/>
                <a:hlinkClick r:id="rId1"/>
              </a:rPr>
              <a:t>multinational</a:t>
            </a:r>
            <a:r>
              <a:rPr lang="en-GB" sz="1400">
                <a:solidFill>
                  <a:srgbClr val="202122"/>
                </a:solidFill>
                <a:highlight>
                  <a:srgbClr val="FFFFFF"/>
                </a:highlight>
                <a:latin typeface="Arial" panose="020B0604020202020204"/>
                <a:ea typeface="Arial" panose="020B0604020202020204"/>
                <a:cs typeface="Arial" panose="020B0604020202020204"/>
                <a:sym typeface="Arial" panose="020B0604020202020204"/>
              </a:rPr>
              <a:t> </a:t>
            </a:r>
            <a:r>
              <a:rPr lang="en-GB" sz="1400">
                <a:solidFill>
                  <a:srgbClr val="0B0080"/>
                </a:solidFill>
                <a:uFill>
                  <a:noFill/>
                </a:uFill>
                <a:latin typeface="Arial" panose="020B0604020202020204"/>
                <a:ea typeface="Arial" panose="020B0604020202020204"/>
                <a:cs typeface="Arial" panose="020B0604020202020204"/>
                <a:sym typeface="Arial" panose="020B0604020202020204"/>
                <a:hlinkClick r:id="rId2"/>
              </a:rPr>
              <a:t>technology company</a:t>
            </a:r>
            <a:r>
              <a:rPr lang="en-GB" sz="1400">
                <a:solidFill>
                  <a:srgbClr val="202122"/>
                </a:solidFill>
                <a:highlight>
                  <a:srgbClr val="FFFFFF"/>
                </a:highlight>
                <a:latin typeface="Arial" panose="020B0604020202020204"/>
                <a:ea typeface="Arial" panose="020B0604020202020204"/>
                <a:cs typeface="Arial" panose="020B0604020202020204"/>
                <a:sym typeface="Arial" panose="020B0604020202020204"/>
              </a:rPr>
              <a:t> that specializes in </a:t>
            </a:r>
            <a:r>
              <a:rPr lang="en-GB" sz="1400">
                <a:solidFill>
                  <a:srgbClr val="0B0080"/>
                </a:solidFill>
                <a:uFill>
                  <a:noFill/>
                </a:uFill>
                <a:latin typeface="Arial" panose="020B0604020202020204"/>
                <a:ea typeface="Arial" panose="020B0604020202020204"/>
                <a:cs typeface="Arial" panose="020B0604020202020204"/>
                <a:sym typeface="Arial" panose="020B0604020202020204"/>
                <a:hlinkClick r:id="rId3"/>
              </a:rPr>
              <a:t>Internet</a:t>
            </a:r>
            <a:r>
              <a:rPr lang="en-GB" sz="1400">
                <a:solidFill>
                  <a:srgbClr val="202122"/>
                </a:solidFill>
                <a:highlight>
                  <a:srgbClr val="FFFFFF"/>
                </a:highlight>
                <a:latin typeface="Arial" panose="020B0604020202020204"/>
                <a:ea typeface="Arial" panose="020B0604020202020204"/>
                <a:cs typeface="Arial" panose="020B0604020202020204"/>
                <a:sym typeface="Arial" panose="020B0604020202020204"/>
              </a:rPr>
              <a:t>-related services and products, which include </a:t>
            </a:r>
            <a:r>
              <a:rPr lang="en-GB" sz="1400">
                <a:solidFill>
                  <a:srgbClr val="0B0080"/>
                </a:solidFill>
                <a:uFill>
                  <a:noFill/>
                </a:uFill>
                <a:latin typeface="Arial" panose="020B0604020202020204"/>
                <a:ea typeface="Arial" panose="020B0604020202020204"/>
                <a:cs typeface="Arial" panose="020B0604020202020204"/>
                <a:sym typeface="Arial" panose="020B0604020202020204"/>
                <a:hlinkClick r:id="rId4"/>
              </a:rPr>
              <a:t>online advertising technologies</a:t>
            </a:r>
            <a:r>
              <a:rPr lang="en-GB" sz="1400">
                <a:solidFill>
                  <a:srgbClr val="202122"/>
                </a:solidFill>
                <a:highlight>
                  <a:srgbClr val="FFFFFF"/>
                </a:highlight>
                <a:latin typeface="Arial" panose="020B0604020202020204"/>
                <a:ea typeface="Arial" panose="020B0604020202020204"/>
                <a:cs typeface="Arial" panose="020B0604020202020204"/>
                <a:sym typeface="Arial" panose="020B0604020202020204"/>
              </a:rPr>
              <a:t>, a </a:t>
            </a:r>
            <a:r>
              <a:rPr lang="en-GB" sz="1400">
                <a:solidFill>
                  <a:srgbClr val="0B0080"/>
                </a:solidFill>
                <a:uFill>
                  <a:noFill/>
                </a:uFill>
                <a:latin typeface="Arial" panose="020B0604020202020204"/>
                <a:ea typeface="Arial" panose="020B0604020202020204"/>
                <a:cs typeface="Arial" panose="020B0604020202020204"/>
                <a:sym typeface="Arial" panose="020B0604020202020204"/>
                <a:hlinkClick r:id="rId5"/>
              </a:rPr>
              <a:t>search engine</a:t>
            </a:r>
            <a:r>
              <a:rPr lang="en-GB" sz="1400">
                <a:solidFill>
                  <a:srgbClr val="202122"/>
                </a:solidFill>
                <a:highlight>
                  <a:srgbClr val="FFFFFF"/>
                </a:highlight>
                <a:latin typeface="Arial" panose="020B0604020202020204"/>
                <a:ea typeface="Arial" panose="020B0604020202020204"/>
                <a:cs typeface="Arial" panose="020B0604020202020204"/>
                <a:sym typeface="Arial" panose="020B0604020202020204"/>
              </a:rPr>
              <a:t>, </a:t>
            </a:r>
            <a:r>
              <a:rPr lang="en-GB" sz="1400">
                <a:solidFill>
                  <a:srgbClr val="0B0080"/>
                </a:solidFill>
                <a:uFill>
                  <a:noFill/>
                </a:uFill>
                <a:latin typeface="Arial" panose="020B0604020202020204"/>
                <a:ea typeface="Arial" panose="020B0604020202020204"/>
                <a:cs typeface="Arial" panose="020B0604020202020204"/>
                <a:sym typeface="Arial" panose="020B0604020202020204"/>
                <a:hlinkClick r:id="rId6"/>
              </a:rPr>
              <a:t>cloud computing</a:t>
            </a:r>
            <a:r>
              <a:rPr lang="en-GB" sz="1400">
                <a:solidFill>
                  <a:srgbClr val="202122"/>
                </a:solidFill>
                <a:highlight>
                  <a:srgbClr val="FFFFFF"/>
                </a:highlight>
                <a:latin typeface="Arial" panose="020B0604020202020204"/>
                <a:ea typeface="Arial" panose="020B0604020202020204"/>
                <a:cs typeface="Arial" panose="020B0604020202020204"/>
                <a:sym typeface="Arial" panose="020B0604020202020204"/>
              </a:rPr>
              <a:t>, software, and hardware. </a:t>
            </a:r>
            <a:endParaRPr sz="1400">
              <a:solidFill>
                <a:srgbClr val="202122"/>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400">
                <a:solidFill>
                  <a:srgbClr val="202122"/>
                </a:solidFill>
                <a:highlight>
                  <a:srgbClr val="FFFFFF"/>
                </a:highlight>
                <a:latin typeface="Arial" panose="020B0604020202020204"/>
                <a:ea typeface="Arial" panose="020B0604020202020204"/>
                <a:cs typeface="Arial" panose="020B0604020202020204"/>
                <a:sym typeface="Arial" panose="020B0604020202020204"/>
              </a:rPr>
              <a:t>It is considered one of the big four Internet stocks along with </a:t>
            </a:r>
            <a:r>
              <a:rPr lang="en-GB" sz="1400">
                <a:solidFill>
                  <a:srgbClr val="0B0080"/>
                </a:solidFill>
                <a:uFill>
                  <a:noFill/>
                </a:uFill>
                <a:latin typeface="Arial" panose="020B0604020202020204"/>
                <a:ea typeface="Arial" panose="020B0604020202020204"/>
                <a:cs typeface="Arial" panose="020B0604020202020204"/>
                <a:sym typeface="Arial" panose="020B0604020202020204"/>
                <a:hlinkClick r:id="rId7"/>
              </a:rPr>
              <a:t>Amazon</a:t>
            </a:r>
            <a:r>
              <a:rPr lang="en-GB" sz="1400">
                <a:solidFill>
                  <a:srgbClr val="202122"/>
                </a:solidFill>
                <a:highlight>
                  <a:srgbClr val="FFFFFF"/>
                </a:highlight>
                <a:latin typeface="Arial" panose="020B0604020202020204"/>
                <a:ea typeface="Arial" panose="020B0604020202020204"/>
                <a:cs typeface="Arial" panose="020B0604020202020204"/>
                <a:sym typeface="Arial" panose="020B0604020202020204"/>
              </a:rPr>
              <a:t>, </a:t>
            </a:r>
            <a:r>
              <a:rPr lang="en-GB" sz="1400">
                <a:solidFill>
                  <a:srgbClr val="0B0080"/>
                </a:solidFill>
                <a:uFill>
                  <a:noFill/>
                </a:uFill>
                <a:latin typeface="Arial" panose="020B0604020202020204"/>
                <a:ea typeface="Arial" panose="020B0604020202020204"/>
                <a:cs typeface="Arial" panose="020B0604020202020204"/>
                <a:sym typeface="Arial" panose="020B0604020202020204"/>
                <a:hlinkClick r:id="rId8"/>
              </a:rPr>
              <a:t>Facebook</a:t>
            </a:r>
            <a:r>
              <a:rPr lang="en-GB" sz="1400">
                <a:solidFill>
                  <a:srgbClr val="202122"/>
                </a:solidFill>
                <a:highlight>
                  <a:srgbClr val="FFFFFF"/>
                </a:highlight>
                <a:latin typeface="Arial" panose="020B0604020202020204"/>
                <a:ea typeface="Arial" panose="020B0604020202020204"/>
                <a:cs typeface="Arial" panose="020B0604020202020204"/>
                <a:sym typeface="Arial" panose="020B0604020202020204"/>
              </a:rPr>
              <a:t>, and </a:t>
            </a:r>
            <a:r>
              <a:rPr lang="en-GB" sz="1400">
                <a:solidFill>
                  <a:srgbClr val="0B0080"/>
                </a:solidFill>
                <a:uFill>
                  <a:noFill/>
                </a:uFill>
                <a:latin typeface="Arial" panose="020B0604020202020204"/>
                <a:ea typeface="Arial" panose="020B0604020202020204"/>
                <a:cs typeface="Arial" panose="020B0604020202020204"/>
                <a:sym typeface="Arial" panose="020B0604020202020204"/>
                <a:hlinkClick r:id="rId9"/>
              </a:rPr>
              <a:t>Apple</a:t>
            </a:r>
            <a:endParaRPr sz="1400"/>
          </a:p>
          <a:p>
            <a:pPr marL="0" lvl="0" indent="0" algn="l" rtl="0">
              <a:spcBef>
                <a:spcPts val="1200"/>
              </a:spcBef>
              <a:spcAft>
                <a:spcPts val="0"/>
              </a:spcAft>
              <a:buNone/>
            </a:pPr>
            <a:r>
              <a:rPr lang="en-GB" sz="1400">
                <a:solidFill>
                  <a:srgbClr val="4D5156"/>
                </a:solidFill>
                <a:highlight>
                  <a:srgbClr val="FFFFFF"/>
                </a:highlight>
                <a:latin typeface="Arial" panose="020B0604020202020204"/>
                <a:ea typeface="Arial" panose="020B0604020202020204"/>
                <a:cs typeface="Arial" panose="020B0604020202020204"/>
                <a:sym typeface="Arial" panose="020B0604020202020204"/>
              </a:rPr>
              <a:t>The company is listed on the </a:t>
            </a:r>
            <a:r>
              <a:rPr lang="en-GB" sz="1400" b="1">
                <a:solidFill>
                  <a:srgbClr val="5F6368"/>
                </a:solidFill>
                <a:latin typeface="Arial" panose="020B0604020202020204"/>
                <a:ea typeface="Arial" panose="020B0604020202020204"/>
                <a:cs typeface="Arial" panose="020B0604020202020204"/>
                <a:sym typeface="Arial" panose="020B0604020202020204"/>
              </a:rPr>
              <a:t>NASDAQ</a:t>
            </a:r>
            <a:r>
              <a:rPr lang="en-GB" sz="1400">
                <a:solidFill>
                  <a:srgbClr val="4D5156"/>
                </a:solidFill>
                <a:highlight>
                  <a:srgbClr val="FFFFFF"/>
                </a:highlight>
                <a:latin typeface="Arial" panose="020B0604020202020204"/>
                <a:ea typeface="Arial" panose="020B0604020202020204"/>
                <a:cs typeface="Arial" panose="020B0604020202020204"/>
                <a:sym typeface="Arial" panose="020B0604020202020204"/>
              </a:rPr>
              <a:t> stock exchange under the ticker symbol </a:t>
            </a:r>
            <a:r>
              <a:rPr lang="en-GB" sz="1400" b="1">
                <a:solidFill>
                  <a:srgbClr val="5F6368"/>
                </a:solidFill>
                <a:latin typeface="Arial" panose="020B0604020202020204"/>
                <a:ea typeface="Arial" panose="020B0604020202020204"/>
                <a:cs typeface="Arial" panose="020B0604020202020204"/>
                <a:sym typeface="Arial" panose="020B0604020202020204"/>
              </a:rPr>
              <a:t>GOOG</a:t>
            </a:r>
            <a:r>
              <a:rPr lang="en-GB" sz="1400">
                <a:solidFill>
                  <a:srgbClr val="4D5156"/>
                </a:solidFill>
                <a:highlight>
                  <a:srgbClr val="FFFFFF"/>
                </a:highlight>
                <a:latin typeface="Arial" panose="020B0604020202020204"/>
                <a:ea typeface="Arial" panose="020B0604020202020204"/>
                <a:cs typeface="Arial" panose="020B0604020202020204"/>
                <a:sym typeface="Arial" panose="020B0604020202020204"/>
              </a:rPr>
              <a:t>.</a:t>
            </a:r>
            <a:endParaRPr sz="1400">
              <a:solidFill>
                <a:srgbClr val="4D5156"/>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1200"/>
              </a:spcAft>
              <a:buNone/>
            </a:pPr>
            <a:r>
              <a:rPr lang="en-GB" sz="1400">
                <a:solidFill>
                  <a:srgbClr val="4D5156"/>
                </a:solidFill>
                <a:highlight>
                  <a:srgbClr val="FFFFFF"/>
                </a:highlight>
                <a:latin typeface="Arial" panose="020B0604020202020204"/>
                <a:ea typeface="Arial" panose="020B0604020202020204"/>
                <a:cs typeface="Arial" panose="020B0604020202020204"/>
                <a:sym typeface="Arial" panose="020B0604020202020204"/>
              </a:rPr>
              <a:t>We have Included 5 year Stock Price of Google for this Project.</a:t>
            </a:r>
            <a:endParaRPr sz="1400">
              <a:solidFill>
                <a:srgbClr val="4D5156"/>
              </a:solidFill>
              <a:highlight>
                <a:srgbClr val="FFFFFF"/>
              </a:highlight>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ALGORITHM</a:t>
            </a:r>
            <a:endParaRPr lang="en-GB"/>
          </a:p>
        </p:txBody>
      </p:sp>
      <p:sp>
        <p:nvSpPr>
          <p:cNvPr id="127" name="Google Shape;127;p20"/>
          <p:cNvSpPr txBox="1"/>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GB"/>
              <a:t>SEQUENTIAL </a:t>
            </a:r>
            <a:endParaRPr lang="en-GB"/>
          </a:p>
          <a:p>
            <a:pPr marL="457200" lvl="0" indent="-342900" algn="l" rtl="0">
              <a:spcBef>
                <a:spcPts val="0"/>
              </a:spcBef>
              <a:spcAft>
                <a:spcPts val="0"/>
              </a:spcAft>
              <a:buSzPts val="1800"/>
              <a:buAutoNum type="arabicPeriod"/>
            </a:pPr>
            <a:r>
              <a:rPr lang="en-GB"/>
              <a:t>DENSE </a:t>
            </a:r>
            <a:endParaRPr lang="en-GB"/>
          </a:p>
          <a:p>
            <a:pPr marL="457200" lvl="0" indent="-342900" algn="l" rtl="0">
              <a:spcBef>
                <a:spcPts val="0"/>
              </a:spcBef>
              <a:spcAft>
                <a:spcPts val="0"/>
              </a:spcAft>
              <a:buSzPts val="1800"/>
              <a:buAutoNum type="arabicPeriod"/>
            </a:pPr>
            <a:r>
              <a:rPr lang="en-GB"/>
              <a:t>LSTM </a:t>
            </a:r>
            <a:endParaRPr lang="en-GB"/>
          </a:p>
          <a:p>
            <a:pPr marL="457200" lvl="0" indent="-342900" algn="l" rtl="0">
              <a:spcBef>
                <a:spcPts val="0"/>
              </a:spcBef>
              <a:spcAft>
                <a:spcPts val="0"/>
              </a:spcAft>
              <a:buSzPts val="1800"/>
              <a:buAutoNum type="arabicPeriod"/>
            </a:pPr>
            <a:r>
              <a:rPr lang="en-GB"/>
              <a:t>DROPOUT</a:t>
            </a:r>
            <a:endParaRPr lang="en-GB"/>
          </a:p>
          <a:p>
            <a:pPr marL="457200" lvl="0" indent="0" algn="l" rtl="0">
              <a:spcBef>
                <a:spcPts val="1200"/>
              </a:spcBef>
              <a:spcAft>
                <a:spcPts val="1200"/>
              </a:spcAft>
              <a:buNone/>
            </a:p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CONCLUSION </a:t>
            </a:r>
            <a:endParaRPr lang="en-GB"/>
          </a:p>
        </p:txBody>
      </p:sp>
      <p:sp>
        <p:nvSpPr>
          <p:cNvPr id="133" name="Google Shape;133;p21"/>
          <p:cNvSpPr txBox="1"/>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We can see the </a:t>
            </a:r>
            <a:r>
              <a:rPr lang="en-GB"/>
              <a:t>Prediction</a:t>
            </a:r>
            <a:r>
              <a:rPr lang="en-GB"/>
              <a:t>, analysis and Visualization of Google stock Price hough applying Deep learning algorithms such as LSTM, DENSE, DROP OUT and SEQUENTIAL.</a:t>
            </a:r>
            <a:endParaRPr lang="en-GB"/>
          </a:p>
          <a:p>
            <a:pPr marL="0" lvl="0" indent="0" algn="l" rtl="0">
              <a:spcBef>
                <a:spcPts val="1200"/>
              </a:spcBef>
              <a:spcAft>
                <a:spcPts val="0"/>
              </a:spcAft>
              <a:buNone/>
            </a:pPr>
            <a:r>
              <a:rPr lang="en-GB"/>
              <a:t>Same way we can use any company Stock Dataset directly apply this </a:t>
            </a:r>
            <a:r>
              <a:rPr lang="en-GB"/>
              <a:t>algorithms</a:t>
            </a:r>
            <a:r>
              <a:rPr lang="en-GB"/>
              <a:t> it will give us the correct </a:t>
            </a:r>
            <a:r>
              <a:rPr lang="en-GB"/>
              <a:t>prediction.</a:t>
            </a:r>
            <a:endParaRPr lang="en-GB"/>
          </a:p>
          <a:p>
            <a:pPr marL="0" lvl="0" indent="0" algn="l" rtl="0">
              <a:spcBef>
                <a:spcPts val="1200"/>
              </a:spcBef>
              <a:spcAft>
                <a:spcPts val="1200"/>
              </a:spcAft>
              <a:buNone/>
            </a:pPr>
            <a:r>
              <a:rPr lang="en-GB"/>
              <a:t>This System is Successfully runs on any system even on Cloud platforms.</a:t>
            </a:r>
            <a:endParaRPr lang="en-GB"/>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3140</Words>
  <Application>WPS Presentation</Application>
  <PresentationFormat/>
  <Paragraphs>56</Paragraphs>
  <Slides>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SimSun</vt:lpstr>
      <vt:lpstr>Wingdings</vt:lpstr>
      <vt:lpstr>Arial</vt:lpstr>
      <vt:lpstr>Roboto</vt:lpstr>
      <vt:lpstr>Times New Roman</vt:lpstr>
      <vt:lpstr>Microsoft YaHei</vt:lpstr>
      <vt:lpstr>Arial Unicode MS</vt:lpstr>
      <vt:lpstr>Geometric</vt:lpstr>
      <vt:lpstr>STOCK PRICE PREDICTION </vt:lpstr>
      <vt:lpstr>CONTENT</vt:lpstr>
      <vt:lpstr>ABSTRACT</vt:lpstr>
      <vt:lpstr>MACHINE LEARNING</vt:lpstr>
      <vt:lpstr>DEEP LEARNING</vt:lpstr>
      <vt:lpstr>DEEP LEARNING NECESSITY   </vt:lpstr>
      <vt:lpstr>GOOGLE STOCK PRICE DATASET</vt:lpstr>
      <vt:lpstr>ALGORITHM</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 </dc:title>
  <dc:creator/>
  <cp:lastModifiedBy>Rohit Bhadane</cp:lastModifiedBy>
  <cp:revision>1</cp:revision>
  <dcterms:created xsi:type="dcterms:W3CDTF">2024-08-27T09:05:30Z</dcterms:created>
  <dcterms:modified xsi:type="dcterms:W3CDTF">2024-08-27T09:05:30Z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E8A0869513174191A36FB09F6BA39F6C_13</vt:lpwstr>
  </property>
  <property fmtid="{D5CDD505-2E9C-101B-9397-08002B2CF9AE}" pid="3" name="KSOProductBuildVer">
    <vt:lpwstr>1033-12.2.0.13472</vt:lpwstr>
  </property>
</Properties>
</file>