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4" r:id="rId8"/>
    <p:sldId id="262"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 Rohit Bhalerao</a:t>
            </a:r>
            <a:endParaRPr dirty="0"/>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4" name="Shape 73"/>
          <p:cNvSpPr/>
          <p:nvPr/>
        </p:nvSpPr>
        <p:spPr>
          <a:xfrm>
            <a:off x="355044" y="1808803"/>
            <a:ext cx="6531532" cy="186086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1600" dirty="0">
                <a:latin typeface="Times New Roman" panose="02020603050405020304" pitchFamily="18" charset="0"/>
                <a:cs typeface="Times New Roman" panose="02020603050405020304" pitchFamily="18" charset="0"/>
              </a:rPr>
              <a:t>Look into these factors in new customers: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Age distributions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Number of bike purchases in 3 years / percentages purchases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Job industry category.</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Wealth segments</a:t>
            </a: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Number of cars own on each states.</a:t>
            </a: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12" name="Shape 73">
            <a:extLst>
              <a:ext uri="{FF2B5EF4-FFF2-40B4-BE49-F238E27FC236}">
                <a16:creationId xmlns:a16="http://schemas.microsoft.com/office/drawing/2014/main" id="{7F8521DF-F48D-4937-AB74-92728D973870}"/>
              </a:ext>
            </a:extLst>
          </p:cNvPr>
          <p:cNvSpPr/>
          <p:nvPr/>
        </p:nvSpPr>
        <p:spPr>
          <a:xfrm>
            <a:off x="355044" y="1020603"/>
            <a:ext cx="6531532" cy="57531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r>
              <a:rPr lang="en-US" sz="2400" b="1" i="1" dirty="0">
                <a:latin typeface="Times New Roman" panose="02020603050405020304" pitchFamily="18" charset="0"/>
                <a:cs typeface="Times New Roman" panose="02020603050405020304" pitchFamily="18" charset="0"/>
              </a:rPr>
              <a:t>New customers analyses: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05025" y="1083299"/>
            <a:ext cx="8565600" cy="5753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400" i="1" dirty="0">
                <a:latin typeface="Times New Roman" panose="02020603050405020304" pitchFamily="18" charset="0"/>
                <a:cs typeface="Times New Roman" panose="02020603050405020304" pitchFamily="18" charset="0"/>
              </a:rPr>
              <a:t>Customers’ age distribution</a:t>
            </a:r>
            <a:endParaRPr sz="2400" i="1" dirty="0">
              <a:latin typeface="Times New Roman" panose="02020603050405020304" pitchFamily="18" charset="0"/>
              <a:cs typeface="Times New Roman" panose="02020603050405020304" pitchFamily="18" charset="0"/>
            </a:endParaRPr>
          </a:p>
        </p:txBody>
      </p:sp>
      <p:sp>
        <p:nvSpPr>
          <p:cNvPr id="133" name="Shape 82"/>
          <p:cNvSpPr/>
          <p:nvPr/>
        </p:nvSpPr>
        <p:spPr>
          <a:xfrm>
            <a:off x="5317008" y="2508177"/>
            <a:ext cx="4134600" cy="379944"/>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sz="1200" dirty="0">
              <a:latin typeface="Times New Roman" panose="02020603050405020304" pitchFamily="18" charset="0"/>
              <a:cs typeface="Times New Roman" panose="02020603050405020304" pitchFamily="18" charset="0"/>
            </a:endParaRPr>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4" name="TextBox 3">
            <a:extLst>
              <a:ext uri="{FF2B5EF4-FFF2-40B4-BE49-F238E27FC236}">
                <a16:creationId xmlns:a16="http://schemas.microsoft.com/office/drawing/2014/main" id="{6946FDB1-F333-4843-BDF2-9540F2DDB415}"/>
              </a:ext>
            </a:extLst>
          </p:cNvPr>
          <p:cNvSpPr txBox="1"/>
          <p:nvPr/>
        </p:nvSpPr>
        <p:spPr>
          <a:xfrm>
            <a:off x="142875" y="2137737"/>
            <a:ext cx="3750469" cy="2677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b="0" i="0" u="none" strike="noStrike" cap="none" spc="0" normalizeH="0" baseline="0" dirty="0">
                <a:ln>
                  <a:noFill/>
                </a:ln>
                <a:solidFill>
                  <a:srgbClr val="000000"/>
                </a:solidFill>
                <a:effectLst/>
                <a:uFillTx/>
                <a:latin typeface="+mn-lt"/>
                <a:ea typeface="+mn-ea"/>
                <a:cs typeface="+mn-cs"/>
                <a:sym typeface="Arial"/>
              </a:rPr>
              <a:t>As we can see, mostly our new customers are between 25 to 48 years old.</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endParaRPr lang="en-US" dirty="0"/>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lang="en-US" dirty="0"/>
              <a:t>Number of customers from 48 to 59 years old has big drops on percentages.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kumimoji="0" lang="en-US" sz="1400" b="0" i="0" u="none" strike="noStrike" cap="none" spc="0" normalizeH="0" baseline="0" dirty="0">
                <a:ln>
                  <a:noFill/>
                </a:ln>
                <a:solidFill>
                  <a:srgbClr val="000000"/>
                </a:solidFill>
                <a:effectLst/>
                <a:uFillTx/>
                <a:latin typeface="+mn-lt"/>
                <a:ea typeface="+mn-ea"/>
                <a:cs typeface="+mn-cs"/>
                <a:sym typeface="Arial"/>
              </a:rPr>
              <a:t>There is a slightly increase in number of customers over 59 years old in term of percentages</a:t>
            </a: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endParaRPr kumimoji="0" lang="en-US" sz="1400" b="0" i="0" u="none" strike="noStrike" cap="none" spc="0" normalizeH="0" baseline="0" dirty="0">
              <a:ln>
                <a:noFill/>
              </a:ln>
              <a:solidFill>
                <a:srgbClr val="000000"/>
              </a:solidFill>
              <a:effectLst/>
              <a:uFillTx/>
              <a:latin typeface="+mn-lt"/>
              <a:ea typeface="+mn-ea"/>
              <a:cs typeface="+mn-cs"/>
              <a:sym typeface="Arial"/>
            </a:endParaRPr>
          </a:p>
          <a:p>
            <a:pPr marL="285750" marR="0" indent="-285750" algn="l" defTabSz="914400" rtl="0" fontAlgn="auto" latinLnBrk="0" hangingPunct="0">
              <a:lnSpc>
                <a:spcPct val="100000"/>
              </a:lnSpc>
              <a:spcBef>
                <a:spcPts val="0"/>
              </a:spcBef>
              <a:spcAft>
                <a:spcPts val="0"/>
              </a:spcAft>
              <a:buClrTx/>
              <a:buSzTx/>
              <a:buFont typeface="Wingdings" panose="05000000000000000000" pitchFamily="2" charset="2"/>
              <a:buChar char="v"/>
              <a:tabLst/>
            </a:pPr>
            <a:r>
              <a:rPr lang="en-US" dirty="0"/>
              <a:t>It looks like the percentages of under 25 years old not really change.</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
        <p:nvSpPr>
          <p:cNvPr id="7" name="TextBox 6">
            <a:extLst>
              <a:ext uri="{FF2B5EF4-FFF2-40B4-BE49-F238E27FC236}">
                <a16:creationId xmlns:a16="http://schemas.microsoft.com/office/drawing/2014/main" id="{BA53C615-6C50-4B02-BD2F-85231A22D1B0}"/>
              </a:ext>
            </a:extLst>
          </p:cNvPr>
          <p:cNvSpPr txBox="1"/>
          <p:nvPr/>
        </p:nvSpPr>
        <p:spPr>
          <a:xfrm>
            <a:off x="4598139" y="1333154"/>
            <a:ext cx="481943"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New</a:t>
            </a:r>
          </a:p>
        </p:txBody>
      </p:sp>
      <p:sp>
        <p:nvSpPr>
          <p:cNvPr id="16" name="TextBox 15">
            <a:extLst>
              <a:ext uri="{FF2B5EF4-FFF2-40B4-BE49-F238E27FC236}">
                <a16:creationId xmlns:a16="http://schemas.microsoft.com/office/drawing/2014/main" id="{529E2F5F-8300-4DAC-95EA-738785778966}"/>
              </a:ext>
            </a:extLst>
          </p:cNvPr>
          <p:cNvSpPr txBox="1"/>
          <p:nvPr/>
        </p:nvSpPr>
        <p:spPr>
          <a:xfrm>
            <a:off x="4686421" y="3973611"/>
            <a:ext cx="40711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Arial"/>
              </a:rPr>
              <a:t>Old</a:t>
            </a:r>
          </a:p>
        </p:txBody>
      </p:sp>
      <p:pic>
        <p:nvPicPr>
          <p:cNvPr id="2" name="Picture 1">
            <a:extLst>
              <a:ext uri="{FF2B5EF4-FFF2-40B4-BE49-F238E27FC236}">
                <a16:creationId xmlns:a16="http://schemas.microsoft.com/office/drawing/2014/main" id="{C7061A47-789E-425A-A426-F0FA141B0B09}"/>
              </a:ext>
            </a:extLst>
          </p:cNvPr>
          <p:cNvPicPr>
            <a:picLocks noChangeAspect="1"/>
          </p:cNvPicPr>
          <p:nvPr/>
        </p:nvPicPr>
        <p:blipFill>
          <a:blip r:embed="rId2"/>
          <a:stretch>
            <a:fillRect/>
          </a:stretch>
        </p:blipFill>
        <p:spPr>
          <a:xfrm>
            <a:off x="3944807" y="1293343"/>
            <a:ext cx="2435635" cy="3586183"/>
          </a:xfrm>
          <a:prstGeom prst="rect">
            <a:avLst/>
          </a:prstGeom>
        </p:spPr>
      </p:pic>
      <p:pic>
        <p:nvPicPr>
          <p:cNvPr id="5" name="Picture 4">
            <a:extLst>
              <a:ext uri="{FF2B5EF4-FFF2-40B4-BE49-F238E27FC236}">
                <a16:creationId xmlns:a16="http://schemas.microsoft.com/office/drawing/2014/main" id="{ABDFBE8F-E941-41C2-A2E8-1AD210B2411A}"/>
              </a:ext>
            </a:extLst>
          </p:cNvPr>
          <p:cNvPicPr>
            <a:picLocks noChangeAspect="1"/>
          </p:cNvPicPr>
          <p:nvPr/>
        </p:nvPicPr>
        <p:blipFill>
          <a:blip r:embed="rId3"/>
          <a:stretch>
            <a:fillRect/>
          </a:stretch>
        </p:blipFill>
        <p:spPr>
          <a:xfrm>
            <a:off x="6570402" y="1319846"/>
            <a:ext cx="2478296" cy="366481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155018" y="820525"/>
            <a:ext cx="4352688" cy="575318"/>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sz="2400" i="1" dirty="0">
                <a:latin typeface="Times New Roman" panose="02020603050405020304" pitchFamily="18" charset="0"/>
                <a:cs typeface="Times New Roman" panose="02020603050405020304" pitchFamily="18" charset="0"/>
              </a:rPr>
              <a:t>Bike purchases last 3 years</a:t>
            </a:r>
            <a:endParaRPr sz="2400" i="1" dirty="0">
              <a:latin typeface="Times New Roman" panose="02020603050405020304" pitchFamily="18" charset="0"/>
              <a:cs typeface="Times New Roman" panose="02020603050405020304" pitchFamily="18" charset="0"/>
            </a:endParaRPr>
          </a:p>
        </p:txBody>
      </p:sp>
      <p:sp>
        <p:nvSpPr>
          <p:cNvPr id="142" name="Shape 91"/>
          <p:cNvSpPr/>
          <p:nvPr/>
        </p:nvSpPr>
        <p:spPr>
          <a:xfrm>
            <a:off x="205025" y="1924466"/>
            <a:ext cx="4134600" cy="2710325"/>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As we can see, our new customers mostly Female with 50.6% purchases with total of 25,212 bikes</a:t>
            </a:r>
          </a:p>
          <a:p>
            <a:pPr marL="285750" indent="-28575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Male contributed to 47.7% purchases with 23,765 bikes</a:t>
            </a:r>
          </a:p>
          <a:p>
            <a:pPr marL="285750" indent="-28575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So we should focus on advertises on Female customers than Male customers</a:t>
            </a:r>
            <a:endParaRPr sz="1600" dirty="0">
              <a:latin typeface="Times New Roman" panose="02020603050405020304" pitchFamily="18" charset="0"/>
              <a:cs typeface="Times New Roman" panose="02020603050405020304" pitchFamily="18" charset="0"/>
            </a:endParaR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C167C862-DC51-4572-A654-AB15D15F1B3C}"/>
              </a:ext>
            </a:extLst>
          </p:cNvPr>
          <p:cNvPicPr>
            <a:picLocks noChangeAspect="1"/>
          </p:cNvPicPr>
          <p:nvPr/>
        </p:nvPicPr>
        <p:blipFill>
          <a:blip r:embed="rId2"/>
          <a:stretch>
            <a:fillRect/>
          </a:stretch>
        </p:blipFill>
        <p:spPr>
          <a:xfrm>
            <a:off x="4479019" y="993350"/>
            <a:ext cx="2265082" cy="4006656"/>
          </a:xfrm>
          <a:prstGeom prst="rect">
            <a:avLst/>
          </a:prstGeom>
        </p:spPr>
      </p:pic>
      <p:pic>
        <p:nvPicPr>
          <p:cNvPr id="3" name="Picture 2">
            <a:extLst>
              <a:ext uri="{FF2B5EF4-FFF2-40B4-BE49-F238E27FC236}">
                <a16:creationId xmlns:a16="http://schemas.microsoft.com/office/drawing/2014/main" id="{7E5118C4-935E-409F-8439-D8042BEB3316}"/>
              </a:ext>
            </a:extLst>
          </p:cNvPr>
          <p:cNvPicPr>
            <a:picLocks noChangeAspect="1"/>
          </p:cNvPicPr>
          <p:nvPr/>
        </p:nvPicPr>
        <p:blipFill>
          <a:blip r:embed="rId3"/>
          <a:stretch>
            <a:fillRect/>
          </a:stretch>
        </p:blipFill>
        <p:spPr>
          <a:xfrm>
            <a:off x="6706747" y="1033342"/>
            <a:ext cx="2437253" cy="4006656"/>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753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400" i="1" dirty="0">
                <a:latin typeface="Times New Roman" panose="02020603050405020304" pitchFamily="18" charset="0"/>
                <a:cs typeface="Times New Roman" panose="02020603050405020304" pitchFamily="18" charset="0"/>
              </a:rPr>
              <a:t>Job industry category.</a:t>
            </a:r>
          </a:p>
        </p:txBody>
      </p:sp>
      <p:sp>
        <p:nvSpPr>
          <p:cNvPr id="151" name="Shape 100"/>
          <p:cNvSpPr/>
          <p:nvPr/>
        </p:nvSpPr>
        <p:spPr>
          <a:xfrm>
            <a:off x="205025" y="2152117"/>
            <a:ext cx="4134600" cy="214401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Mostly our new customers are on Finance industry and our Manufacturing customers are still on top 2.</a:t>
            </a:r>
          </a:p>
          <a:p>
            <a:pPr marL="285750" indent="-285750">
              <a:buFont typeface="Wingdings" panose="05000000000000000000" pitchFamily="2" charset="2"/>
              <a:buChar char="v"/>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The rest industries is still same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 name="Picture 1">
            <a:extLst>
              <a:ext uri="{FF2B5EF4-FFF2-40B4-BE49-F238E27FC236}">
                <a16:creationId xmlns:a16="http://schemas.microsoft.com/office/drawing/2014/main" id="{A9B8BFD7-AB56-47A3-AE41-3F4D3B09F431}"/>
              </a:ext>
            </a:extLst>
          </p:cNvPr>
          <p:cNvPicPr>
            <a:picLocks noChangeAspect="1"/>
          </p:cNvPicPr>
          <p:nvPr/>
        </p:nvPicPr>
        <p:blipFill>
          <a:blip r:embed="rId2"/>
          <a:stretch>
            <a:fillRect/>
          </a:stretch>
        </p:blipFill>
        <p:spPr>
          <a:xfrm>
            <a:off x="4154671" y="2091070"/>
            <a:ext cx="2794673" cy="2956511"/>
          </a:xfrm>
          <a:prstGeom prst="rect">
            <a:avLst/>
          </a:prstGeom>
        </p:spPr>
      </p:pic>
      <p:pic>
        <p:nvPicPr>
          <p:cNvPr id="4" name="Picture 3">
            <a:extLst>
              <a:ext uri="{FF2B5EF4-FFF2-40B4-BE49-F238E27FC236}">
                <a16:creationId xmlns:a16="http://schemas.microsoft.com/office/drawing/2014/main" id="{B5B60C0D-3C58-4518-8641-8EDD73AB4EC1}"/>
              </a:ext>
            </a:extLst>
          </p:cNvPr>
          <p:cNvPicPr>
            <a:picLocks noChangeAspect="1"/>
          </p:cNvPicPr>
          <p:nvPr/>
        </p:nvPicPr>
        <p:blipFill>
          <a:blip r:embed="rId3"/>
          <a:stretch>
            <a:fillRect/>
          </a:stretch>
        </p:blipFill>
        <p:spPr>
          <a:xfrm>
            <a:off x="6490861" y="874574"/>
            <a:ext cx="2560989" cy="2899724"/>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575318"/>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lang="en-US" sz="2400" i="1" dirty="0">
              <a:latin typeface="Times New Roman" panose="02020603050405020304" pitchFamily="18" charset="0"/>
              <a:cs typeface="Times New Roman" panose="02020603050405020304" pitchFamily="18" charset="0"/>
            </a:endParaRPr>
          </a:p>
        </p:txBody>
      </p:sp>
      <p:sp>
        <p:nvSpPr>
          <p:cNvPr id="151" name="Shape 100"/>
          <p:cNvSpPr/>
          <p:nvPr/>
        </p:nvSpPr>
        <p:spPr>
          <a:xfrm>
            <a:off x="205025" y="2152117"/>
            <a:ext cx="4134600" cy="44509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lang="en-US" sz="1600" dirty="0">
              <a:latin typeface="Times New Roman" panose="02020603050405020304" pitchFamily="18" charset="0"/>
              <a:cs typeface="Times New Roman" panose="02020603050405020304" pitchFamily="18" charset="0"/>
            </a:endParaRPr>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371FE17A-983D-4ACF-AE79-6DE6D4060B4D}"/>
              </a:ext>
            </a:extLst>
          </p:cNvPr>
          <p:cNvSpPr txBox="1"/>
          <p:nvPr/>
        </p:nvSpPr>
        <p:spPr>
          <a:xfrm>
            <a:off x="588335" y="1083299"/>
            <a:ext cx="4501117" cy="3539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400" b="0" i="0" u="none" strike="noStrike" cap="none" spc="0" normalizeH="0" baseline="0" dirty="0">
                <a:ln>
                  <a:noFill/>
                </a:ln>
                <a:solidFill>
                  <a:srgbClr val="000000"/>
                </a:solidFill>
                <a:effectLst/>
                <a:uFillTx/>
                <a:latin typeface="+mn-lt"/>
                <a:ea typeface="+mn-ea"/>
                <a:cs typeface="+mn-cs"/>
                <a:sym typeface="Arial"/>
              </a:rPr>
              <a:t>Interpretations between historic data of old customers and new prospective customers show a similar trend in the number of customers aged </a:t>
            </a:r>
            <a:r>
              <a:rPr kumimoji="0" lang="en-IN" sz="1400" b="0" i="0" u="none" strike="noStrike" cap="none" spc="0" normalizeH="0" baseline="0" dirty="0" err="1">
                <a:ln>
                  <a:noFill/>
                </a:ln>
                <a:solidFill>
                  <a:srgbClr val="000000"/>
                </a:solidFill>
                <a:effectLst/>
                <a:uFillTx/>
                <a:latin typeface="+mn-lt"/>
                <a:ea typeface="+mn-ea"/>
                <a:cs typeface="+mn-cs"/>
                <a:sym typeface="Arial"/>
              </a:rPr>
              <a:t>betweed</a:t>
            </a:r>
            <a:r>
              <a:rPr kumimoji="0" lang="en-IN" sz="1400" b="0" i="0" u="none" strike="noStrike" cap="none" spc="0" normalizeH="0" baseline="0" dirty="0">
                <a:ln>
                  <a:noFill/>
                </a:ln>
                <a:solidFill>
                  <a:srgbClr val="000000"/>
                </a:solidFill>
                <a:effectLst/>
                <a:uFillTx/>
                <a:latin typeface="+mn-lt"/>
                <a:ea typeface="+mn-ea"/>
                <a:cs typeface="+mn-cs"/>
                <a:sym typeface="Arial"/>
              </a:rPr>
              <a:t> 25-50 and working in the Manufacturing and Finance industries .</a:t>
            </a:r>
          </a:p>
          <a:p>
            <a:pPr marL="0" marR="0" indent="0" algn="l" defTabSz="914400" rtl="0" fontAlgn="auto" latinLnBrk="0" hangingPunct="0">
              <a:lnSpc>
                <a:spcPct val="100000"/>
              </a:lnSpc>
              <a:spcBef>
                <a:spcPts val="0"/>
              </a:spcBef>
              <a:spcAft>
                <a:spcPts val="0"/>
              </a:spcAft>
              <a:buClrTx/>
              <a:buSzTx/>
              <a:buFontTx/>
              <a:buNone/>
              <a:tabLst/>
            </a:pPr>
            <a:endParaRPr lang="en-IN" dirty="0"/>
          </a:p>
          <a:p>
            <a:pPr marL="0" marR="0" indent="0" algn="l" defTabSz="914400" rtl="0" fontAlgn="auto" latinLnBrk="0" hangingPunct="0">
              <a:lnSpc>
                <a:spcPct val="100000"/>
              </a:lnSpc>
              <a:spcBef>
                <a:spcPts val="0"/>
              </a:spcBef>
              <a:spcAft>
                <a:spcPts val="0"/>
              </a:spcAft>
              <a:buClrTx/>
              <a:buSzTx/>
              <a:buFontTx/>
              <a:buNone/>
              <a:tabLst/>
            </a:pPr>
            <a:r>
              <a:rPr lang="en-IN" dirty="0"/>
              <a:t>Moreover, Females showed a higher chance of bike-related purchases in the last 3 years than men. </a:t>
            </a:r>
          </a:p>
          <a:p>
            <a:pPr marL="0" marR="0" indent="0" algn="l" defTabSz="914400" rtl="0" fontAlgn="auto" latinLnBrk="0" hangingPunct="0">
              <a:lnSpc>
                <a:spcPct val="100000"/>
              </a:lnSpc>
              <a:spcBef>
                <a:spcPts val="0"/>
              </a:spcBef>
              <a:spcAft>
                <a:spcPts val="0"/>
              </a:spcAft>
              <a:buClrTx/>
              <a:buSzTx/>
              <a:buFontTx/>
              <a:buNone/>
              <a:tabLst/>
            </a:pPr>
            <a:endParaRPr kumimoji="0" lang="en-IN" sz="1400" b="0" i="0" u="none" strike="noStrike" cap="none" spc="0" normalizeH="0" baseline="0" dirty="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IN" dirty="0"/>
              <a:t>Females in the age group 25-50 in the Marketing or Finance industries in the new dataset should be best bet to market the new online services for optimal maximizing profits, followed by men. The new dataset also includes a huge growth in potential customers above the age 50-60 but this has no corresponding results in the previous customers data set and shows no reason to improve sales.</a:t>
            </a:r>
            <a:endParaRPr kumimoji="0" lang="en-IN"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8338240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581</Words>
  <Application>Microsoft Office PowerPoint</Application>
  <PresentationFormat>On-screen Show (16:9)</PresentationFormat>
  <Paragraphs>54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Open Sans</vt:lpstr>
      <vt:lpstr>Open Sans Extrabold</vt:lpstr>
      <vt:lpstr>Open Sans Light</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Rohit Bhalerao</cp:lastModifiedBy>
  <cp:revision>10</cp:revision>
  <dcterms:modified xsi:type="dcterms:W3CDTF">2020-05-15T13:39:25Z</dcterms:modified>
</cp:coreProperties>
</file>