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Raleway"/>
      <p:regular r:id="rId25"/>
    </p:embeddedFont>
    <p:embeddedFont>
      <p:font typeface="Lato" panose="020F0502020204030203"/>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1" d="100"/>
          <a:sy n="101" d="100"/>
        </p:scale>
        <p:origin x="92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29488cd195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488cd195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29488cd195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488cd195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g29488cd195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488cd195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g29488cd195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488cd195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29488cd195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9488cd195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29488cd195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488cd195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g29488cd195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488cd195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g29488cd195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488cd195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9488cd195d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488cd195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29488cd195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488cd195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g29488cd195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488cd195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29488cd195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488cd195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29488cd195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9488cd195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29488cd195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488cd195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g29488cd195d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488cd195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lt2"/>
              </a:buClr>
              <a:buSzPts val="1800"/>
              <a:buFont typeface="Arial" panose="020B0604020202020204"/>
              <a:buNone/>
            </a:pPr>
            <a:r>
              <a:rPr lang="en-GB">
                <a:latin typeface="Arial" panose="020B0604020202020204"/>
                <a:ea typeface="Arial" panose="020B0604020202020204"/>
                <a:cs typeface="Arial" panose="020B0604020202020204"/>
                <a:sym typeface="Arial" panose="020B0604020202020204"/>
              </a:rPr>
              <a:t>PG Dissertation Management System</a:t>
            </a:r>
            <a:endParaRPr>
              <a:latin typeface="Arial" panose="020B0604020202020204"/>
              <a:ea typeface="Arial" panose="020B0604020202020204"/>
              <a:cs typeface="Arial" panose="020B0604020202020204"/>
              <a:sym typeface="Arial" panose="020B0604020202020204"/>
            </a:endParaRPr>
          </a:p>
        </p:txBody>
      </p:sp>
      <p:sp>
        <p:nvSpPr>
          <p:cNvPr id="73" name="Google Shape;73;p13"/>
          <p:cNvSpPr txBox="1">
            <a:spLocks noGrp="1"/>
          </p:cNvSpPr>
          <p:nvPr>
            <p:ph type="subTitle" idx="1"/>
          </p:nvPr>
        </p:nvSpPr>
        <p:spPr>
          <a:xfrm>
            <a:off x="2390275" y="3238450"/>
            <a:ext cx="6545100" cy="1241700"/>
          </a:xfrm>
          <a:prstGeom prst="rect">
            <a:avLst/>
          </a:prstGeom>
        </p:spPr>
        <p:txBody>
          <a:bodyPr spcFirstLastPara="1" wrap="square" lIns="91425" tIns="91425" rIns="91425" bIns="91425" anchor="b" anchorCtr="0">
            <a:noAutofit/>
          </a:bodyPr>
          <a:lstStyle/>
          <a:p>
            <a:pPr marL="0" lvl="0" indent="0" algn="l" rtl="0">
              <a:lnSpc>
                <a:spcPct val="90000"/>
              </a:lnSpc>
              <a:spcBef>
                <a:spcPts val="1000"/>
              </a:spcBef>
              <a:spcAft>
                <a:spcPts val="0"/>
              </a:spcAft>
              <a:buClr>
                <a:schemeClr val="lt2"/>
              </a:buClr>
              <a:buSzPts val="1800"/>
              <a:buFont typeface="Arial" panose="020B0604020202020204"/>
              <a:buNone/>
            </a:pPr>
            <a:r>
              <a:rPr lang="en-GB" sz="2500" b="1">
                <a:latin typeface="Arial" panose="020B0604020202020204"/>
                <a:ea typeface="Arial" panose="020B0604020202020204"/>
                <a:cs typeface="Arial" panose="020B0604020202020204"/>
                <a:sym typeface="Arial" panose="020B0604020202020204"/>
              </a:rPr>
              <a:t>Team Name: Arogya Squad</a:t>
            </a:r>
            <a:br>
              <a:rPr lang="en-GB" sz="2500" b="1">
                <a:latin typeface="Arial" panose="020B0604020202020204"/>
                <a:ea typeface="Arial" panose="020B0604020202020204"/>
                <a:cs typeface="Arial" panose="020B0604020202020204"/>
                <a:sym typeface="Arial" panose="020B0604020202020204"/>
              </a:rPr>
            </a:br>
            <a:r>
              <a:rPr lang="en-GB" sz="2500" b="1">
                <a:latin typeface="Arial" panose="020B0604020202020204"/>
                <a:ea typeface="Arial" panose="020B0604020202020204"/>
                <a:cs typeface="Arial" panose="020B0604020202020204"/>
                <a:sym typeface="Arial" panose="020B0604020202020204"/>
              </a:rPr>
              <a:t>Team Leader Name: Rohit Chandra Joshi</a:t>
            </a:r>
            <a:endParaRPr sz="2500">
              <a:latin typeface="Arial" panose="020B0604020202020204"/>
              <a:ea typeface="Arial" panose="020B0604020202020204"/>
              <a:cs typeface="Arial" panose="020B0604020202020204"/>
              <a:sym typeface="Arial" panose="020B0604020202020204"/>
            </a:endParaRPr>
          </a:p>
        </p:txBody>
      </p:sp>
      <p:sp>
        <p:nvSpPr>
          <p:cNvPr id="2" name="Text Box 1"/>
          <p:cNvSpPr txBox="1"/>
          <p:nvPr/>
        </p:nvSpPr>
        <p:spPr>
          <a:xfrm>
            <a:off x="5227955" y="3051175"/>
            <a:ext cx="30480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pic>
        <p:nvPicPr>
          <p:cNvPr id="143" name="Google Shape;143;p23"/>
          <p:cNvPicPr preferRelativeResize="0"/>
          <p:nvPr/>
        </p:nvPicPr>
        <p:blipFill>
          <a:blip r:embed="rId1"/>
          <a:stretch>
            <a:fillRect/>
          </a:stretch>
        </p:blipFill>
        <p:spPr>
          <a:xfrm>
            <a:off x="0" y="162725"/>
            <a:ext cx="9144000" cy="4980776"/>
          </a:xfrm>
          <a:prstGeom prst="rect">
            <a:avLst/>
          </a:prstGeom>
          <a:noFill/>
          <a:ln>
            <a:noFill/>
          </a:ln>
        </p:spPr>
      </p:pic>
      <p:pic>
        <p:nvPicPr>
          <p:cNvPr id="144" name="Google Shape;144;p23"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45" name="Google Shape;145;p23"/>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46" name="Google Shape;146;p23"/>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Document Management:</a:t>
            </a:r>
            <a:r>
              <a:rPr lang="en-GB" sz="1700" dirty="0">
                <a:latin typeface="Arial" panose="020B0604020202020204"/>
                <a:ea typeface="Arial" panose="020B0604020202020204"/>
                <a:cs typeface="Arial" panose="020B0604020202020204"/>
                <a:sym typeface="Arial" panose="020B0604020202020204"/>
              </a:rPr>
              <a:t> Students can upload a variety of documents related to the project such as proposals, literature reviews, research papers and presentations. This puts document storage in place, making it easy to access and track progress.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Topic selection and approval:</a:t>
            </a:r>
            <a:r>
              <a:rPr lang="en-GB" sz="1700" dirty="0">
                <a:latin typeface="Arial" panose="020B0604020202020204"/>
                <a:ea typeface="Arial" panose="020B0604020202020204"/>
                <a:cs typeface="Arial" panose="020B0604020202020204"/>
                <a:sym typeface="Arial" panose="020B0604020202020204"/>
              </a:rPr>
              <a:t> Students may propose dissertation topics, and faculty members may review and approve or suggest changes. The system facilitates topic selection and ensures that students are working in appropriate and approved research areas.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Communication and Discussion:</a:t>
            </a:r>
            <a:r>
              <a:rPr lang="en-GB" sz="1700" dirty="0">
                <a:latin typeface="Arial" panose="020B0604020202020204"/>
                <a:ea typeface="Arial" panose="020B0604020202020204"/>
                <a:cs typeface="Arial" panose="020B0604020202020204"/>
                <a:sym typeface="Arial" panose="020B0604020202020204"/>
              </a:rPr>
              <a:t> The program often includes communication tools for students and their advisors to exchange messages and updates. Collaboration tools can facilitate virtual meetings, file sharing, and chat.</a:t>
            </a:r>
            <a:endParaRPr sz="1700" dirty="0">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1000"/>
              </a:spcAft>
              <a:buClr>
                <a:schemeClr val="dk2"/>
              </a:buClr>
              <a:buSzPts val="1100"/>
              <a:buFont typeface="Arial" panose="020B0604020202020204"/>
              <a:buNone/>
            </a:pPr>
            <a:endParaRPr sz="1700" dirty="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0"/>
        <p:cNvGrpSpPr/>
        <p:nvPr/>
      </p:nvGrpSpPr>
      <p:grpSpPr>
        <a:xfrm>
          <a:off x="0" y="0"/>
          <a:ext cx="0" cy="0"/>
          <a:chOff x="0" y="0"/>
          <a:chExt cx="0" cy="0"/>
        </a:xfrm>
      </p:grpSpPr>
      <p:pic>
        <p:nvPicPr>
          <p:cNvPr id="151" name="Google Shape;151;p24"/>
          <p:cNvPicPr preferRelativeResize="0"/>
          <p:nvPr/>
        </p:nvPicPr>
        <p:blipFill>
          <a:blip r:embed="rId1"/>
          <a:stretch>
            <a:fillRect/>
          </a:stretch>
        </p:blipFill>
        <p:spPr>
          <a:xfrm>
            <a:off x="0" y="162725"/>
            <a:ext cx="9144000" cy="4980776"/>
          </a:xfrm>
          <a:prstGeom prst="rect">
            <a:avLst/>
          </a:prstGeom>
          <a:noFill/>
          <a:ln>
            <a:noFill/>
          </a:ln>
        </p:spPr>
      </p:pic>
      <p:pic>
        <p:nvPicPr>
          <p:cNvPr id="152" name="Google Shape;152;p24"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53" name="Google Shape;153;p24"/>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54" name="Google Shape;154;p24"/>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Resource distribution:</a:t>
            </a:r>
            <a:r>
              <a:rPr lang="en-GB" sz="1700" dirty="0">
                <a:latin typeface="Arial" panose="020B0604020202020204"/>
                <a:ea typeface="Arial" panose="020B0604020202020204"/>
                <a:cs typeface="Arial" panose="020B0604020202020204"/>
                <a:sym typeface="Arial" panose="020B0604020202020204"/>
              </a:rPr>
              <a:t> Can help distribute access to resources such as lab equipment, library materials, or specialized software. Students can request these items through the program.</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100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Evaluation and Grading</a:t>
            </a:r>
            <a:r>
              <a:rPr lang="en-GB" sz="1700" dirty="0">
                <a:latin typeface="Arial" panose="020B0604020202020204"/>
                <a:ea typeface="Arial" panose="020B0604020202020204"/>
                <a:cs typeface="Arial" panose="020B0604020202020204"/>
                <a:sym typeface="Arial" panose="020B0604020202020204"/>
              </a:rPr>
              <a:t>: Faculty can use the system to evaluate and grade works.</a:t>
            </a:r>
            <a:endParaRPr sz="1500" b="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8"/>
        <p:cNvGrpSpPr/>
        <p:nvPr/>
      </p:nvGrpSpPr>
      <p:grpSpPr>
        <a:xfrm>
          <a:off x="0" y="0"/>
          <a:ext cx="0" cy="0"/>
          <a:chOff x="0" y="0"/>
          <a:chExt cx="0" cy="0"/>
        </a:xfrm>
      </p:grpSpPr>
      <p:pic>
        <p:nvPicPr>
          <p:cNvPr id="159" name="Google Shape;159;p25"/>
          <p:cNvPicPr preferRelativeResize="0"/>
          <p:nvPr/>
        </p:nvPicPr>
        <p:blipFill>
          <a:blip r:embed="rId1"/>
          <a:stretch>
            <a:fillRect/>
          </a:stretch>
        </p:blipFill>
        <p:spPr>
          <a:xfrm>
            <a:off x="0" y="162725"/>
            <a:ext cx="9144000" cy="4980776"/>
          </a:xfrm>
          <a:prstGeom prst="rect">
            <a:avLst/>
          </a:prstGeom>
          <a:noFill/>
          <a:ln>
            <a:noFill/>
          </a:ln>
        </p:spPr>
      </p:pic>
      <p:pic>
        <p:nvPicPr>
          <p:cNvPr id="160" name="Google Shape;160;p25"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61" name="Google Shape;161;p25"/>
          <p:cNvSpPr txBox="1"/>
          <p:nvPr/>
        </p:nvSpPr>
        <p:spPr>
          <a:xfrm>
            <a:off x="590450" y="687400"/>
            <a:ext cx="7990800" cy="88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3700" b="1">
                <a:solidFill>
                  <a:schemeClr val="lt2"/>
                </a:solidFill>
                <a:latin typeface="Raleway"/>
                <a:ea typeface="Raleway"/>
                <a:cs typeface="Raleway"/>
                <a:sym typeface="Raleway"/>
              </a:rPr>
              <a:t>   </a:t>
            </a:r>
            <a:r>
              <a:rPr lang="en-GB" sz="3700" b="1">
                <a:solidFill>
                  <a:schemeClr val="lt2"/>
                </a:solidFill>
              </a:rPr>
              <a:t>CHALLENGES</a:t>
            </a:r>
            <a:endParaRPr sz="3700" b="1">
              <a:solidFill>
                <a:schemeClr val="lt2"/>
              </a:solidFill>
            </a:endParaRPr>
          </a:p>
        </p:txBody>
      </p:sp>
      <p:sp>
        <p:nvSpPr>
          <p:cNvPr id="162" name="Google Shape;162;p25"/>
          <p:cNvSpPr txBox="1">
            <a:spLocks noGrp="1"/>
          </p:cNvSpPr>
          <p:nvPr>
            <p:ph type="body" idx="4294967295"/>
          </p:nvPr>
        </p:nvSpPr>
        <p:spPr>
          <a:xfrm>
            <a:off x="590450" y="1443325"/>
            <a:ext cx="7990800" cy="337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latin typeface="Arial" panose="020B0604020202020204"/>
                <a:ea typeface="Arial" panose="020B0604020202020204"/>
                <a:cs typeface="Arial" panose="020B0604020202020204"/>
                <a:sym typeface="Arial" panose="020B0604020202020204"/>
              </a:rPr>
              <a:t>The implementation of a postgraduate (PG) dissertation management system can present many challenges, which institutions and professionals have to deal with in order to be effective. Here are some of the challenges: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r>
              <a:rPr lang="en-GB" sz="1700" b="1" dirty="0">
                <a:latin typeface="Arial" panose="020B0604020202020204"/>
                <a:ea typeface="Arial" panose="020B0604020202020204"/>
                <a:cs typeface="Arial" panose="020B0604020202020204"/>
                <a:sym typeface="Arial" panose="020B0604020202020204"/>
              </a:rPr>
              <a:t>User recruitment:</a:t>
            </a:r>
            <a:r>
              <a:rPr lang="en-GB" sz="1700" dirty="0">
                <a:latin typeface="Arial" panose="020B0604020202020204"/>
                <a:ea typeface="Arial" panose="020B0604020202020204"/>
                <a:cs typeface="Arial" panose="020B0604020202020204"/>
                <a:sym typeface="Arial" panose="020B0604020202020204"/>
              </a:rPr>
              <a:t> Encouraging students, teachers, and administrators to adapt to a new system can be challenging. Training and support may be needed to make users comfortable with the technology.</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r>
              <a:rPr lang="en-GB" sz="1700" b="1" dirty="0">
                <a:latin typeface="Arial" panose="020B0604020202020204"/>
                <a:ea typeface="Arial" panose="020B0604020202020204"/>
                <a:cs typeface="Arial" panose="020B0604020202020204"/>
                <a:sym typeface="Arial" panose="020B0604020202020204"/>
              </a:rPr>
              <a:t>Data Security:</a:t>
            </a:r>
            <a:r>
              <a:rPr lang="en-GB" sz="1700" dirty="0">
                <a:latin typeface="Arial" panose="020B0604020202020204"/>
                <a:ea typeface="Arial" panose="020B0604020202020204"/>
                <a:cs typeface="Arial" panose="020B0604020202020204"/>
                <a:sym typeface="Arial" panose="020B0604020202020204"/>
              </a:rPr>
              <a:t> Protecting sensitive student and research data is critical. Ensuring data security and privacy can be challenging, especially given the possibility of a data breach.</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endParaRPr sz="1200" dirty="0">
              <a:latin typeface="Raleway"/>
              <a:ea typeface="Raleway"/>
              <a:cs typeface="Raleway"/>
              <a:sym typeface="Raleway"/>
            </a:endParaRPr>
          </a:p>
          <a:p>
            <a:pPr marL="0" lvl="0" indent="0" algn="just" rtl="0">
              <a:spcBef>
                <a:spcPts val="1000"/>
              </a:spcBef>
              <a:spcAft>
                <a:spcPts val="0"/>
              </a:spcAft>
              <a:buNone/>
            </a:pPr>
            <a:endParaRPr sz="1200" dirty="0">
              <a:latin typeface="Raleway"/>
              <a:ea typeface="Raleway"/>
              <a:cs typeface="Raleway"/>
              <a:sym typeface="Raleway"/>
            </a:endParaRPr>
          </a:p>
          <a:p>
            <a:pPr marL="0" lvl="0" indent="0" algn="just" rtl="0">
              <a:spcBef>
                <a:spcPts val="1000"/>
              </a:spcBef>
              <a:spcAft>
                <a:spcPts val="1000"/>
              </a:spcAft>
              <a:buNone/>
            </a:pPr>
            <a:endParaRPr sz="1200" dirty="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
        <p:cNvGrpSpPr/>
        <p:nvPr/>
      </p:nvGrpSpPr>
      <p:grpSpPr>
        <a:xfrm>
          <a:off x="0" y="0"/>
          <a:ext cx="0" cy="0"/>
          <a:chOff x="0" y="0"/>
          <a:chExt cx="0" cy="0"/>
        </a:xfrm>
      </p:grpSpPr>
      <p:pic>
        <p:nvPicPr>
          <p:cNvPr id="167" name="Google Shape;167;p26"/>
          <p:cNvPicPr preferRelativeResize="0"/>
          <p:nvPr/>
        </p:nvPicPr>
        <p:blipFill>
          <a:blip r:embed="rId1"/>
          <a:stretch>
            <a:fillRect/>
          </a:stretch>
        </p:blipFill>
        <p:spPr>
          <a:xfrm>
            <a:off x="0" y="162725"/>
            <a:ext cx="9144000" cy="4980776"/>
          </a:xfrm>
          <a:prstGeom prst="rect">
            <a:avLst/>
          </a:prstGeom>
          <a:noFill/>
          <a:ln>
            <a:noFill/>
          </a:ln>
        </p:spPr>
      </p:pic>
      <p:pic>
        <p:nvPicPr>
          <p:cNvPr id="168" name="Google Shape;168;p26"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69" name="Google Shape;169;p26"/>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70" name="Google Shape;170;p26"/>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Integrating existing systems:</a:t>
            </a:r>
            <a:r>
              <a:rPr lang="en-GB" sz="1700" dirty="0">
                <a:latin typeface="Arial" panose="020B0604020202020204"/>
                <a:ea typeface="Arial" panose="020B0604020202020204"/>
                <a:cs typeface="Arial" panose="020B0604020202020204"/>
                <a:sym typeface="Arial" panose="020B0604020202020204"/>
              </a:rPr>
              <a:t> Many organizations already have software systems. Integrating new performance management systems into these existing systems can be complex and may require customization.</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Scalability:</a:t>
            </a:r>
            <a:r>
              <a:rPr lang="en-GB" sz="1700" dirty="0">
                <a:latin typeface="Arial" panose="020B0604020202020204"/>
                <a:ea typeface="Arial" panose="020B0604020202020204"/>
                <a:cs typeface="Arial" panose="020B0604020202020204"/>
                <a:sym typeface="Arial" panose="020B0604020202020204"/>
              </a:rPr>
              <a:t> As the number of graduate students increases, the system must be scalable to keep up with the increasing workload and data. Making sure it can handle multiple users and documents is a challenge.</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Adaptation:</a:t>
            </a:r>
            <a:r>
              <a:rPr lang="en-GB" sz="1700" dirty="0">
                <a:latin typeface="Arial" panose="020B0604020202020204"/>
                <a:ea typeface="Arial" panose="020B0604020202020204"/>
                <a:cs typeface="Arial" panose="020B0604020202020204"/>
                <a:sym typeface="Arial" panose="020B0604020202020204"/>
              </a:rPr>
              <a:t> Academic disciplines and institutions have unique requirements for dissertation management. Modifying the system to meet these specific needs may require significant modifications, which can be time-consuming and expensive.</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Technical Support and Maintenance:</a:t>
            </a:r>
            <a:r>
              <a:rPr lang="en-GB" sz="1700" dirty="0">
                <a:latin typeface="Arial" panose="020B0604020202020204"/>
                <a:ea typeface="Arial" panose="020B0604020202020204"/>
                <a:cs typeface="Arial" panose="020B0604020202020204"/>
                <a:sym typeface="Arial" panose="020B0604020202020204"/>
              </a:rPr>
              <a:t> Systems require ongoing technical support and maintenance to function properly. This includes updating features, fixing bugs, and handling user feedback.</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1000"/>
              </a:spcAft>
              <a:buClr>
                <a:schemeClr val="dk2"/>
              </a:buClr>
              <a:buSzPts val="1100"/>
              <a:buFont typeface="Arial" panose="020B0604020202020204"/>
              <a:buNone/>
            </a:pPr>
            <a:endParaRPr sz="1500" b="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4"/>
        <p:cNvGrpSpPr/>
        <p:nvPr/>
      </p:nvGrpSpPr>
      <p:grpSpPr>
        <a:xfrm>
          <a:off x="0" y="0"/>
          <a:ext cx="0" cy="0"/>
          <a:chOff x="0" y="0"/>
          <a:chExt cx="0" cy="0"/>
        </a:xfrm>
      </p:grpSpPr>
      <p:pic>
        <p:nvPicPr>
          <p:cNvPr id="175" name="Google Shape;175;p27"/>
          <p:cNvPicPr preferRelativeResize="0"/>
          <p:nvPr/>
        </p:nvPicPr>
        <p:blipFill>
          <a:blip r:embed="rId1"/>
          <a:stretch>
            <a:fillRect/>
          </a:stretch>
        </p:blipFill>
        <p:spPr>
          <a:xfrm>
            <a:off x="0" y="162725"/>
            <a:ext cx="9144000" cy="4980776"/>
          </a:xfrm>
          <a:prstGeom prst="rect">
            <a:avLst/>
          </a:prstGeom>
          <a:noFill/>
          <a:ln>
            <a:noFill/>
          </a:ln>
        </p:spPr>
      </p:pic>
      <p:pic>
        <p:nvPicPr>
          <p:cNvPr id="176" name="Google Shape;176;p27"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77" name="Google Shape;177;p27"/>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78" name="Google Shape;178;p27"/>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Cost:</a:t>
            </a:r>
            <a:r>
              <a:rPr lang="en-GB" sz="1700" dirty="0">
                <a:latin typeface="Arial" panose="020B0604020202020204"/>
                <a:ea typeface="Arial" panose="020B0604020202020204"/>
                <a:cs typeface="Arial" panose="020B0604020202020204"/>
                <a:sym typeface="Arial" panose="020B0604020202020204"/>
              </a:rPr>
              <a:t> Developing, implementing, and maintaining a thematic management system can be expensive. Organizations must allocate ongoing software, hardware, and operating costs areas.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1000"/>
              </a:spcAft>
              <a:buClr>
                <a:schemeClr val="dk2"/>
              </a:buClr>
              <a:buSzPts val="1100"/>
              <a:buFont typeface="Arial" panose="020B0604020202020204"/>
              <a:buNone/>
            </a:pPr>
            <a:endParaRPr sz="1500" b="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
        <p:cNvGrpSpPr/>
        <p:nvPr/>
      </p:nvGrpSpPr>
      <p:grpSpPr>
        <a:xfrm>
          <a:off x="0" y="0"/>
          <a:ext cx="0" cy="0"/>
          <a:chOff x="0" y="0"/>
          <a:chExt cx="0" cy="0"/>
        </a:xfrm>
      </p:grpSpPr>
      <p:pic>
        <p:nvPicPr>
          <p:cNvPr id="183" name="Google Shape;183;p28"/>
          <p:cNvPicPr preferRelativeResize="0"/>
          <p:nvPr/>
        </p:nvPicPr>
        <p:blipFill>
          <a:blip r:embed="rId1"/>
          <a:stretch>
            <a:fillRect/>
          </a:stretch>
        </p:blipFill>
        <p:spPr>
          <a:xfrm>
            <a:off x="0" y="162725"/>
            <a:ext cx="9144000" cy="4980776"/>
          </a:xfrm>
          <a:prstGeom prst="rect">
            <a:avLst/>
          </a:prstGeom>
          <a:noFill/>
          <a:ln>
            <a:noFill/>
          </a:ln>
        </p:spPr>
      </p:pic>
      <p:pic>
        <p:nvPicPr>
          <p:cNvPr id="184" name="Google Shape;184;p28"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85" name="Google Shape;185;p28"/>
          <p:cNvSpPr txBox="1"/>
          <p:nvPr/>
        </p:nvSpPr>
        <p:spPr>
          <a:xfrm>
            <a:off x="590450" y="687400"/>
            <a:ext cx="7990800" cy="88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3000" b="1">
                <a:solidFill>
                  <a:schemeClr val="lt2"/>
                </a:solidFill>
                <a:latin typeface="Raleway"/>
                <a:ea typeface="Raleway"/>
                <a:cs typeface="Raleway"/>
                <a:sym typeface="Raleway"/>
              </a:rPr>
              <a:t>   </a:t>
            </a:r>
            <a:r>
              <a:rPr lang="en-GB" sz="3700" b="1">
                <a:solidFill>
                  <a:schemeClr val="lt2"/>
                </a:solidFill>
              </a:rPr>
              <a:t>SCOPE</a:t>
            </a:r>
            <a:endParaRPr sz="3700" b="1">
              <a:solidFill>
                <a:schemeClr val="lt2"/>
              </a:solidFill>
            </a:endParaRPr>
          </a:p>
        </p:txBody>
      </p:sp>
      <p:sp>
        <p:nvSpPr>
          <p:cNvPr id="186" name="Google Shape;186;p28"/>
          <p:cNvSpPr txBox="1">
            <a:spLocks noGrp="1"/>
          </p:cNvSpPr>
          <p:nvPr>
            <p:ph type="body" idx="4294967295"/>
          </p:nvPr>
        </p:nvSpPr>
        <p:spPr>
          <a:xfrm>
            <a:off x="590450" y="1377475"/>
            <a:ext cx="7990800" cy="343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dirty="0">
                <a:latin typeface="Arial" panose="020B0604020202020204"/>
                <a:ea typeface="Arial" panose="020B0604020202020204"/>
                <a:cs typeface="Arial" panose="020B0604020202020204"/>
                <a:sym typeface="Arial" panose="020B0604020202020204"/>
              </a:rPr>
              <a:t>The future PG dissertation management system is promising and can be extended as follows :</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Improvement and Enhanced User Experience:</a:t>
            </a:r>
            <a:r>
              <a:rPr lang="en-GB" sz="1700" dirty="0">
                <a:latin typeface="Arial" panose="020B0604020202020204"/>
                <a:ea typeface="Arial" panose="020B0604020202020204"/>
                <a:cs typeface="Arial" panose="020B0604020202020204"/>
                <a:sym typeface="Arial" panose="020B0604020202020204"/>
              </a:rPr>
              <a:t> Future initiatives could focus on ways to improve students and faculty, and make it easier for users to find and interact with dissertation-related information They can developed user-friendly interfaces and mobile applications to enhance the user experience.</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Data analysis and insights:</a:t>
            </a:r>
            <a:r>
              <a:rPr lang="en-GB" sz="1700" dirty="0">
                <a:latin typeface="Arial" panose="020B0604020202020204"/>
                <a:ea typeface="Arial" panose="020B0604020202020204"/>
                <a:cs typeface="Arial" panose="020B0604020202020204"/>
                <a:sym typeface="Arial" panose="020B0604020202020204"/>
              </a:rPr>
              <a:t> The use of advanced data analysis tools can help organizations gain insights into the performance of students, faculty, and the dissertation program. This can help identify trends, challenges and opportunities for improvement.</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1600"/>
              </a:spcAft>
              <a:buClr>
                <a:schemeClr val="dk2"/>
              </a:buClr>
              <a:buSzPts val="1100"/>
              <a:buFont typeface="Arial" panose="020B0604020202020204"/>
              <a:buNone/>
            </a:pPr>
            <a:endParaRPr sz="1700"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0"/>
        <p:cNvGrpSpPr/>
        <p:nvPr/>
      </p:nvGrpSpPr>
      <p:grpSpPr>
        <a:xfrm>
          <a:off x="0" y="0"/>
          <a:ext cx="0" cy="0"/>
          <a:chOff x="0" y="0"/>
          <a:chExt cx="0" cy="0"/>
        </a:xfrm>
      </p:grpSpPr>
      <p:pic>
        <p:nvPicPr>
          <p:cNvPr id="191" name="Google Shape;191;p29"/>
          <p:cNvPicPr preferRelativeResize="0"/>
          <p:nvPr/>
        </p:nvPicPr>
        <p:blipFill>
          <a:blip r:embed="rId1"/>
          <a:stretch>
            <a:fillRect/>
          </a:stretch>
        </p:blipFill>
        <p:spPr>
          <a:xfrm>
            <a:off x="0" y="162725"/>
            <a:ext cx="9144000" cy="4980776"/>
          </a:xfrm>
          <a:prstGeom prst="rect">
            <a:avLst/>
          </a:prstGeom>
          <a:noFill/>
          <a:ln>
            <a:noFill/>
          </a:ln>
        </p:spPr>
      </p:pic>
      <p:pic>
        <p:nvPicPr>
          <p:cNvPr id="192" name="Google Shape;192;p29"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93" name="Google Shape;193;p29"/>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194" name="Google Shape;194;p29"/>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Integration with Learning Management System (LMS):</a:t>
            </a:r>
            <a:r>
              <a:rPr lang="en-GB" sz="1700" dirty="0">
                <a:latin typeface="Arial" panose="020B0604020202020204"/>
                <a:ea typeface="Arial" panose="020B0604020202020204"/>
                <a:cs typeface="Arial" panose="020B0604020202020204"/>
                <a:sym typeface="Arial" panose="020B0604020202020204"/>
              </a:rPr>
              <a:t> Integrating a thesis management system with an institution’s LMS can streamline the process by allowing students and faculty to access resources and collaborate seamlessly.</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Automation of workflows and reporting:</a:t>
            </a:r>
            <a:r>
              <a:rPr lang="en-GB" sz="1700" dirty="0">
                <a:latin typeface="Arial" panose="020B0604020202020204"/>
                <a:ea typeface="Arial" panose="020B0604020202020204"/>
                <a:cs typeface="Arial" panose="020B0604020202020204"/>
                <a:sym typeface="Arial" panose="020B0604020202020204"/>
              </a:rPr>
              <a:t> Future systems may incorporate automation to manage workflows, including proposal submission, review, and approval. Automated reporting can keep stakeholders informed about deadlines and progress.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AI and Machine Learning:</a:t>
            </a:r>
            <a:r>
              <a:rPr lang="en-GB" sz="1700" dirty="0">
                <a:latin typeface="Arial" panose="020B0604020202020204"/>
                <a:ea typeface="Arial" panose="020B0604020202020204"/>
                <a:cs typeface="Arial" panose="020B0604020202020204"/>
                <a:sym typeface="Arial" panose="020B0604020202020204"/>
              </a:rPr>
              <a:t> Incorporating AI and machine learning can help identify plagiarism, improve content, and provide relevant recommendations for analytical tools and resources.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endParaRPr sz="1700" b="1"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1000"/>
              </a:spcAft>
              <a:buClr>
                <a:schemeClr val="dk2"/>
              </a:buClr>
              <a:buSzPts val="1100"/>
              <a:buFont typeface="Arial" panose="020B0604020202020204"/>
              <a:buNone/>
            </a:pPr>
            <a:endParaRPr sz="1500" b="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8"/>
        <p:cNvGrpSpPr/>
        <p:nvPr/>
      </p:nvGrpSpPr>
      <p:grpSpPr>
        <a:xfrm>
          <a:off x="0" y="0"/>
          <a:ext cx="0" cy="0"/>
          <a:chOff x="0" y="0"/>
          <a:chExt cx="0" cy="0"/>
        </a:xfrm>
      </p:grpSpPr>
      <p:pic>
        <p:nvPicPr>
          <p:cNvPr id="199" name="Google Shape;199;p30"/>
          <p:cNvPicPr preferRelativeResize="0"/>
          <p:nvPr/>
        </p:nvPicPr>
        <p:blipFill>
          <a:blip r:embed="rId1"/>
          <a:stretch>
            <a:fillRect/>
          </a:stretch>
        </p:blipFill>
        <p:spPr>
          <a:xfrm>
            <a:off x="0" y="162725"/>
            <a:ext cx="9144000" cy="4980776"/>
          </a:xfrm>
          <a:prstGeom prst="rect">
            <a:avLst/>
          </a:prstGeom>
          <a:noFill/>
          <a:ln>
            <a:noFill/>
          </a:ln>
        </p:spPr>
      </p:pic>
      <p:pic>
        <p:nvPicPr>
          <p:cNvPr id="200" name="Google Shape;200;p30"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201" name="Google Shape;201;p30"/>
          <p:cNvSpPr txBox="1"/>
          <p:nvPr/>
        </p:nvSpPr>
        <p:spPr>
          <a:xfrm>
            <a:off x="866000" y="236175"/>
            <a:ext cx="1469700" cy="38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202" name="Google Shape;202;p30"/>
          <p:cNvSpPr txBox="1">
            <a:spLocks noGrp="1"/>
          </p:cNvSpPr>
          <p:nvPr>
            <p:ph type="body" idx="4294967295"/>
          </p:nvPr>
        </p:nvSpPr>
        <p:spPr>
          <a:xfrm>
            <a:off x="498600" y="826625"/>
            <a:ext cx="8161500" cy="405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Digital archives and repositories: </a:t>
            </a:r>
            <a:r>
              <a:rPr lang="en-GB" sz="1700" dirty="0">
                <a:latin typeface="Arial" panose="020B0604020202020204"/>
                <a:ea typeface="Arial" panose="020B0604020202020204"/>
                <a:cs typeface="Arial" panose="020B0604020202020204"/>
                <a:sym typeface="Arial" panose="020B0604020202020204"/>
              </a:rPr>
              <a:t>The creation of digital repositories for dissertations, research papers, and related materials can generate valuable knowledge for the institution and students.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Security and Privacy:</a:t>
            </a:r>
            <a:r>
              <a:rPr lang="en-GB" sz="1700" dirty="0">
                <a:latin typeface="Arial" panose="020B0604020202020204"/>
                <a:ea typeface="Arial" panose="020B0604020202020204"/>
                <a:cs typeface="Arial" panose="020B0604020202020204"/>
                <a:sym typeface="Arial" panose="020B0604020202020204"/>
              </a:rPr>
              <a:t> Given the growing concern over data security and privacy, future policies should emphasize strong security measures and compliance with data protection laws.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Clr>
                <a:schemeClr val="dk2"/>
              </a:buClr>
              <a:buSzPts val="1100"/>
              <a:buFont typeface="Arial" panose="020B0604020202020204"/>
              <a:buNone/>
            </a:pPr>
            <a:endParaRPr sz="1700" b="1"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1000"/>
              </a:spcAft>
              <a:buClr>
                <a:schemeClr val="dk2"/>
              </a:buClr>
              <a:buSzPts val="1100"/>
              <a:buFont typeface="Arial" panose="020B0604020202020204"/>
              <a:buNone/>
            </a:pPr>
            <a:endParaRPr sz="1500" b="1"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pic>
        <p:nvPicPr>
          <p:cNvPr id="207" name="Google Shape;207;p31"/>
          <p:cNvPicPr preferRelativeResize="0"/>
          <p:nvPr/>
        </p:nvPicPr>
        <p:blipFill>
          <a:blip r:embed="rId1"/>
          <a:stretch>
            <a:fillRect/>
          </a:stretch>
        </p:blipFill>
        <p:spPr>
          <a:xfrm>
            <a:off x="354275" y="162725"/>
            <a:ext cx="8423800" cy="4980776"/>
          </a:xfrm>
          <a:prstGeom prst="rect">
            <a:avLst/>
          </a:prstGeom>
          <a:noFill/>
          <a:ln>
            <a:noFill/>
          </a:ln>
        </p:spPr>
      </p:pic>
      <p:pic>
        <p:nvPicPr>
          <p:cNvPr id="208" name="Google Shape;208;p31"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209" name="Google Shape;209;p31"/>
          <p:cNvSpPr txBox="1"/>
          <p:nvPr/>
        </p:nvSpPr>
        <p:spPr>
          <a:xfrm>
            <a:off x="1010325" y="761025"/>
            <a:ext cx="7177200" cy="1010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900" b="1">
              <a:solidFill>
                <a:schemeClr val="dk1"/>
              </a:solidFill>
            </a:endParaRPr>
          </a:p>
          <a:p>
            <a:pPr marL="0" lvl="0" indent="0" algn="ctr" rtl="0">
              <a:spcBef>
                <a:spcPts val="1600"/>
              </a:spcBef>
              <a:spcAft>
                <a:spcPts val="0"/>
              </a:spcAft>
              <a:buNone/>
            </a:pPr>
            <a:endParaRPr sz="3900" b="1">
              <a:solidFill>
                <a:schemeClr val="dk1"/>
              </a:solidFill>
            </a:endParaRPr>
          </a:p>
          <a:p>
            <a:pPr marL="0" lvl="0" indent="0" algn="ctr" rtl="0">
              <a:spcBef>
                <a:spcPts val="1600"/>
              </a:spcBef>
              <a:spcAft>
                <a:spcPts val="1600"/>
              </a:spcAft>
              <a:buNone/>
            </a:pPr>
            <a:r>
              <a:rPr lang="en-GB" sz="4100" b="1">
                <a:solidFill>
                  <a:schemeClr val="dk1"/>
                </a:solidFill>
              </a:rPr>
              <a:t>CONCLUSION</a:t>
            </a:r>
            <a:endParaRPr sz="3400" b="1">
              <a:solidFill>
                <a:schemeClr val="lt2"/>
              </a:solidFill>
              <a:latin typeface="Raleway"/>
              <a:ea typeface="Raleway"/>
              <a:cs typeface="Raleway"/>
              <a:sym typeface="Raleway"/>
            </a:endParaRPr>
          </a:p>
        </p:txBody>
      </p:sp>
      <p:sp>
        <p:nvSpPr>
          <p:cNvPr id="210" name="Google Shape;210;p31"/>
          <p:cNvSpPr txBox="1">
            <a:spLocks noGrp="1"/>
          </p:cNvSpPr>
          <p:nvPr>
            <p:ph type="body" idx="4294967295"/>
          </p:nvPr>
        </p:nvSpPr>
        <p:spPr>
          <a:xfrm>
            <a:off x="1010325" y="1377475"/>
            <a:ext cx="7177200" cy="3327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1900" dirty="0">
                <a:latin typeface="Arial" panose="020B0604020202020204"/>
                <a:ea typeface="Arial" panose="020B0604020202020204"/>
                <a:cs typeface="Arial" panose="020B0604020202020204"/>
                <a:sym typeface="Arial" panose="020B0604020202020204"/>
              </a:rPr>
              <a:t>In conclusion, this dissertation emphasizes the pivotal role of an effective management system in organizational success. Key factors like leadership, employee engagement, and technology integration have been highlighted as critical. These insights provide practical guidance for organizations striving to excel in a dynamic business landscape. Continuous research and adaptation are essential to meet evolving challenges. This study lays the groundwork for optimizing management systems and achieving sustained excellence in organizations.</a:t>
            </a:r>
            <a:endParaRPr sz="1900"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4"/>
          <p:cNvPicPr preferRelativeResize="0"/>
          <p:nvPr/>
        </p:nvPicPr>
        <p:blipFill>
          <a:blip r:embed="rId1"/>
          <a:stretch>
            <a:fillRect/>
          </a:stretch>
        </p:blipFill>
        <p:spPr>
          <a:xfrm>
            <a:off x="354275" y="162725"/>
            <a:ext cx="8423800" cy="4980776"/>
          </a:xfrm>
          <a:prstGeom prst="rect">
            <a:avLst/>
          </a:prstGeom>
          <a:noFill/>
          <a:ln>
            <a:noFill/>
          </a:ln>
        </p:spPr>
      </p:pic>
      <p:pic>
        <p:nvPicPr>
          <p:cNvPr id="79" name="Google Shape;79;p14"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80" name="Google Shape;80;p14"/>
          <p:cNvSpPr txBox="1"/>
          <p:nvPr/>
        </p:nvSpPr>
        <p:spPr>
          <a:xfrm>
            <a:off x="2855550" y="761025"/>
            <a:ext cx="3432900" cy="1010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900" b="1">
              <a:solidFill>
                <a:schemeClr val="dk1"/>
              </a:solidFill>
            </a:endParaRPr>
          </a:p>
          <a:p>
            <a:pPr marL="0" lvl="0" indent="0" algn="ctr" rtl="0">
              <a:spcBef>
                <a:spcPts val="1600"/>
              </a:spcBef>
              <a:spcAft>
                <a:spcPts val="0"/>
              </a:spcAft>
              <a:buNone/>
            </a:pPr>
            <a:endParaRPr sz="3900" b="1">
              <a:solidFill>
                <a:schemeClr val="dk1"/>
              </a:solidFill>
            </a:endParaRPr>
          </a:p>
          <a:p>
            <a:pPr marL="0" lvl="0" indent="0" algn="ctr" rtl="0">
              <a:spcBef>
                <a:spcPts val="1600"/>
              </a:spcBef>
              <a:spcAft>
                <a:spcPts val="1600"/>
              </a:spcAft>
              <a:buClr>
                <a:schemeClr val="dk2"/>
              </a:buClr>
              <a:buSzPts val="1100"/>
              <a:buFont typeface="Arial" panose="020B0604020202020204"/>
              <a:buNone/>
            </a:pPr>
            <a:r>
              <a:rPr lang="en-GB" sz="3900" b="1">
                <a:solidFill>
                  <a:schemeClr val="dk1"/>
                </a:solidFill>
              </a:rPr>
              <a:t>ABSTRACT</a:t>
            </a:r>
            <a:endParaRPr sz="3200" b="1">
              <a:solidFill>
                <a:schemeClr val="lt2"/>
              </a:solidFill>
              <a:latin typeface="Raleway"/>
              <a:ea typeface="Raleway"/>
              <a:cs typeface="Raleway"/>
              <a:sym typeface="Raleway"/>
            </a:endParaRPr>
          </a:p>
        </p:txBody>
      </p:sp>
      <p:sp>
        <p:nvSpPr>
          <p:cNvPr id="81" name="Google Shape;81;p14"/>
          <p:cNvSpPr txBox="1">
            <a:spLocks noGrp="1"/>
          </p:cNvSpPr>
          <p:nvPr>
            <p:ph type="body" idx="4294967295"/>
          </p:nvPr>
        </p:nvSpPr>
        <p:spPr>
          <a:xfrm>
            <a:off x="1010325" y="1377475"/>
            <a:ext cx="7177200" cy="3327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900" dirty="0">
                <a:latin typeface="Arial" panose="020B0604020202020204"/>
                <a:ea typeface="Arial" panose="020B0604020202020204"/>
                <a:cs typeface="Arial" panose="020B0604020202020204"/>
                <a:sym typeface="Arial" panose="020B0604020202020204"/>
              </a:rPr>
              <a:t>PG Dissertation Management System is a comprehensive digital solution according to the needs of graduate students and faculty. It provides a central location for real-time progress tracking, efficient work delivery, secure document sharing, and easy communication. This process not only increases productivity but also improves collaboration, ensuring that everyone involved in the thematic process is on the same page. By leveraging technology, our system enables educational institutions to improve the efficiency of their thesis programs while reducing administrative burden.</a:t>
            </a:r>
            <a:endParaRPr b="1" dirty="0">
              <a:latin typeface="Arial" panose="020B0604020202020204"/>
              <a:ea typeface="Arial" panose="020B0604020202020204"/>
              <a:cs typeface="Arial" panose="020B0604020202020204"/>
              <a:sym typeface="Arial" panose="020B0604020202020204"/>
            </a:endParaRPr>
          </a:p>
          <a:p>
            <a:pPr marL="0" marR="190500" lvl="0" indent="0" algn="just" rtl="0">
              <a:spcBef>
                <a:spcPts val="1600"/>
              </a:spcBef>
              <a:spcAft>
                <a:spcPts val="0"/>
              </a:spcAft>
              <a:buNone/>
            </a:pPr>
            <a:endParaRPr sz="1400" dirty="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190500" marR="190500" lvl="0" indent="0" algn="l" rtl="0">
              <a:spcBef>
                <a:spcPts val="1500"/>
              </a:spcBef>
              <a:spcAft>
                <a:spcPts val="0"/>
              </a:spcAft>
              <a:buNone/>
            </a:pPr>
            <a:endParaRPr sz="1100" dirty="0">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600"/>
              </a:spcAft>
              <a:buNone/>
            </a:pPr>
            <a:endParaRPr sz="1200" b="1" dirty="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pic>
        <p:nvPicPr>
          <p:cNvPr id="86" name="Google Shape;86;p15"/>
          <p:cNvPicPr preferRelativeResize="0"/>
          <p:nvPr/>
        </p:nvPicPr>
        <p:blipFill>
          <a:blip r:embed="rId1"/>
          <a:stretch>
            <a:fillRect/>
          </a:stretch>
        </p:blipFill>
        <p:spPr>
          <a:xfrm>
            <a:off x="0" y="162725"/>
            <a:ext cx="9144000" cy="4980776"/>
          </a:xfrm>
          <a:prstGeom prst="rect">
            <a:avLst/>
          </a:prstGeom>
          <a:noFill/>
          <a:ln>
            <a:noFill/>
          </a:ln>
        </p:spPr>
      </p:pic>
      <p:pic>
        <p:nvPicPr>
          <p:cNvPr id="87" name="Google Shape;87;p15"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88" name="Google Shape;88;p15"/>
          <p:cNvSpPr txBox="1"/>
          <p:nvPr/>
        </p:nvSpPr>
        <p:spPr>
          <a:xfrm>
            <a:off x="931650" y="761025"/>
            <a:ext cx="7255800" cy="1010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3900" b="1">
              <a:solidFill>
                <a:schemeClr val="dk1"/>
              </a:solidFill>
            </a:endParaRPr>
          </a:p>
          <a:p>
            <a:pPr marL="0" lvl="0" indent="0" algn="ctr" rtl="0">
              <a:spcBef>
                <a:spcPts val="1600"/>
              </a:spcBef>
              <a:spcAft>
                <a:spcPts val="0"/>
              </a:spcAft>
              <a:buNone/>
            </a:pPr>
            <a:endParaRPr sz="3900" b="1">
              <a:solidFill>
                <a:schemeClr val="dk1"/>
              </a:solidFill>
            </a:endParaRPr>
          </a:p>
          <a:p>
            <a:pPr marL="0" lvl="0" indent="0" algn="ctr" rtl="0">
              <a:spcBef>
                <a:spcPts val="1600"/>
              </a:spcBef>
              <a:spcAft>
                <a:spcPts val="1600"/>
              </a:spcAft>
              <a:buNone/>
            </a:pPr>
            <a:r>
              <a:rPr lang="en-GB" sz="3900" b="1">
                <a:solidFill>
                  <a:schemeClr val="dk1"/>
                </a:solidFill>
              </a:rPr>
              <a:t>INTRODUCTION</a:t>
            </a:r>
            <a:endParaRPr sz="3200" b="1">
              <a:solidFill>
                <a:schemeClr val="lt2"/>
              </a:solidFill>
              <a:latin typeface="Raleway"/>
              <a:ea typeface="Raleway"/>
              <a:cs typeface="Raleway"/>
              <a:sym typeface="Raleway"/>
            </a:endParaRPr>
          </a:p>
        </p:txBody>
      </p:sp>
      <p:sp>
        <p:nvSpPr>
          <p:cNvPr id="89" name="Google Shape;89;p15"/>
          <p:cNvSpPr txBox="1">
            <a:spLocks noGrp="1"/>
          </p:cNvSpPr>
          <p:nvPr>
            <p:ph type="body" idx="4294967295"/>
          </p:nvPr>
        </p:nvSpPr>
        <p:spPr>
          <a:xfrm>
            <a:off x="564200" y="1482700"/>
            <a:ext cx="8017200" cy="3222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900">
                <a:latin typeface="Arial" panose="020B0604020202020204"/>
                <a:ea typeface="Arial" panose="020B0604020202020204"/>
                <a:cs typeface="Arial" panose="020B0604020202020204"/>
                <a:sym typeface="Arial" panose="020B0604020202020204"/>
              </a:rPr>
              <a:t>In the fast-paced world of postgraduate studies, managing and organizing dissertation projects can be a daunting task. We recognize the challenges students and faculty face when juggling multiple dissertations. Our PG Dissertation Management System is a leading solution designed to simplify the management of postgraduate dissertations. Designed with the needs of students and faculty in mind, our program is poised to change the way dissertations are managed at your institution. With this initiative, we aim to provide a useful, user-friendly and efficient platform that facilitates the entire dissertation process. </a:t>
            </a:r>
            <a:endParaRPr sz="1400">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a:p>
            <a:pPr marL="190500" marR="190500" lvl="0" indent="0" algn="l" rtl="0">
              <a:spcBef>
                <a:spcPts val="1600"/>
              </a:spcBef>
              <a:spcAft>
                <a:spcPts val="0"/>
              </a:spcAft>
              <a:buNone/>
            </a:pPr>
            <a:endParaRPr sz="1100">
              <a:highlight>
                <a:srgbClr val="F7F7F8"/>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600"/>
              </a:spcAft>
              <a:buNone/>
            </a:pPr>
            <a:endParaRPr sz="1200"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56200" y="419875"/>
            <a:ext cx="8631600" cy="87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accent5"/>
                </a:solidFill>
                <a:latin typeface="Arial" panose="020B0604020202020204"/>
                <a:ea typeface="Arial" panose="020B0604020202020204"/>
                <a:cs typeface="Arial" panose="020B0604020202020204"/>
                <a:sym typeface="Arial" panose="020B0604020202020204"/>
              </a:rPr>
              <a:t>APP DESIGNS</a:t>
            </a:r>
            <a:endParaRPr>
              <a:solidFill>
                <a:schemeClr val="accent5"/>
              </a:solidFill>
              <a:latin typeface="Arial" panose="020B0604020202020204"/>
              <a:ea typeface="Arial" panose="020B0604020202020204"/>
              <a:cs typeface="Arial" panose="020B0604020202020204"/>
              <a:sym typeface="Arial" panose="020B0604020202020204"/>
            </a:endParaRPr>
          </a:p>
        </p:txBody>
      </p:sp>
      <p:sp>
        <p:nvSpPr>
          <p:cNvPr id="95" name="Google Shape;95;p16"/>
          <p:cNvSpPr txBox="1"/>
          <p:nvPr/>
        </p:nvSpPr>
        <p:spPr>
          <a:xfrm>
            <a:off x="793050" y="1705725"/>
            <a:ext cx="7557900" cy="26781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2000" dirty="0"/>
              <a:t>Effective app design plays an important role in the success of any digital solution. It goes beyond aesthetics, as it affects the user experience, accessibility, and overall functionality. Our commitment to creating well-thought-out interfaces reflects our commitment to advancing user satisfaction, ease of use, and the overall value of our PG dissertation management system.</a:t>
            </a:r>
            <a:endParaRPr sz="2000" dirty="0"/>
          </a:p>
          <a:p>
            <a:pPr marL="0" lvl="0" indent="0" algn="just" rtl="0">
              <a:spcBef>
                <a:spcPts val="0"/>
              </a:spcBef>
              <a:spcAft>
                <a:spcPts val="0"/>
              </a:spcAft>
              <a:buNone/>
            </a:pPr>
            <a:endParaRPr dirty="0">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endParaRPr dirty="0">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endParaRPr dirty="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283100" y="406750"/>
            <a:ext cx="8631600" cy="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accent5"/>
                </a:solidFill>
                <a:latin typeface="Arial" panose="020B0604020202020204"/>
                <a:ea typeface="Arial" panose="020B0604020202020204"/>
                <a:cs typeface="Arial" panose="020B0604020202020204"/>
                <a:sym typeface="Arial" panose="020B0604020202020204"/>
              </a:rPr>
              <a:t>LOGIN PAGE</a:t>
            </a:r>
            <a:endParaRPr dirty="0">
              <a:solidFill>
                <a:schemeClr val="accent5"/>
              </a:solidFill>
              <a:latin typeface="Arial" panose="020B0604020202020204"/>
              <a:ea typeface="Arial" panose="020B0604020202020204"/>
              <a:cs typeface="Arial" panose="020B0604020202020204"/>
              <a:sym typeface="Arial" panose="020B0604020202020204"/>
            </a:endParaRPr>
          </a:p>
        </p:txBody>
      </p:sp>
      <p:sp>
        <p:nvSpPr>
          <p:cNvPr id="102" name="Google Shape;102;p17"/>
          <p:cNvSpPr txBox="1"/>
          <p:nvPr/>
        </p:nvSpPr>
        <p:spPr>
          <a:xfrm>
            <a:off x="5602750" y="1285875"/>
            <a:ext cx="3312000" cy="35688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t>The login page is the gateway to our PG Dissertation Management System. Its design is important because it sets the tone for user interaction. Our optimized login page prioritizes security and user friendliness, ensuring easy and secure access to the system. This page represents our commitment to a comfortable and easy user experience.</a:t>
            </a:r>
            <a:endParaRPr sz="1700" dirty="0"/>
          </a:p>
        </p:txBody>
      </p:sp>
      <p:pic>
        <p:nvPicPr>
          <p:cNvPr id="2" name="Picture 1"/>
          <p:cNvPicPr>
            <a:picLocks noChangeAspect="1"/>
          </p:cNvPicPr>
          <p:nvPr/>
        </p:nvPicPr>
        <p:blipFill>
          <a:blip r:embed="rId1"/>
          <a:stretch>
            <a:fillRect/>
          </a:stretch>
        </p:blipFill>
        <p:spPr>
          <a:xfrm>
            <a:off x="283210" y="1285875"/>
            <a:ext cx="5015865" cy="3569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83100" y="406750"/>
            <a:ext cx="8631600" cy="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latin typeface="Arial" panose="020B0604020202020204"/>
                <a:ea typeface="Arial" panose="020B0604020202020204"/>
                <a:cs typeface="Arial" panose="020B0604020202020204"/>
                <a:sym typeface="Arial" panose="020B0604020202020204"/>
              </a:rPr>
              <a:t>DASHBOARD</a:t>
            </a:r>
            <a:endParaRPr>
              <a:solidFill>
                <a:schemeClr val="accent5"/>
              </a:solidFill>
              <a:latin typeface="Arial" panose="020B0604020202020204"/>
              <a:ea typeface="Arial" panose="020B0604020202020204"/>
              <a:cs typeface="Arial" panose="020B0604020202020204"/>
              <a:sym typeface="Arial" panose="020B0604020202020204"/>
            </a:endParaRPr>
          </a:p>
        </p:txBody>
      </p:sp>
      <p:sp>
        <p:nvSpPr>
          <p:cNvPr id="109" name="Google Shape;109;p18"/>
          <p:cNvSpPr txBox="1"/>
          <p:nvPr/>
        </p:nvSpPr>
        <p:spPr>
          <a:xfrm>
            <a:off x="5694600" y="1325250"/>
            <a:ext cx="3122700" cy="35820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t>Our dashboard provides users with a centralized view of their critical information. It serves as a control center for effortless navigation and access to essential features, allowing users to stay organized, track progress, and manage their dissertation-related tasks effectively.</a:t>
            </a:r>
            <a:endParaRPr sz="1700" dirty="0"/>
          </a:p>
        </p:txBody>
      </p:sp>
      <p:pic>
        <p:nvPicPr>
          <p:cNvPr id="2" name="Picture 1"/>
          <p:cNvPicPr>
            <a:picLocks noChangeAspect="1"/>
          </p:cNvPicPr>
          <p:nvPr/>
        </p:nvPicPr>
        <p:blipFill>
          <a:blip r:embed="rId1"/>
          <a:stretch>
            <a:fillRect/>
          </a:stretch>
        </p:blipFill>
        <p:spPr>
          <a:xfrm>
            <a:off x="93980" y="1325880"/>
            <a:ext cx="5472430" cy="3582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83100" y="406750"/>
            <a:ext cx="8631600" cy="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accent5"/>
                </a:solidFill>
                <a:latin typeface="Arial" panose="020B0604020202020204"/>
                <a:ea typeface="Arial" panose="020B0604020202020204"/>
                <a:cs typeface="Arial" panose="020B0604020202020204"/>
                <a:sym typeface="Arial" panose="020B0604020202020204"/>
              </a:rPr>
              <a:t>CHAT SCREEN</a:t>
            </a:r>
            <a:endParaRPr dirty="0">
              <a:solidFill>
                <a:schemeClr val="accent5"/>
              </a:solidFill>
              <a:latin typeface="Arial" panose="020B0604020202020204"/>
              <a:ea typeface="Arial" panose="020B0604020202020204"/>
              <a:cs typeface="Arial" panose="020B0604020202020204"/>
              <a:sym typeface="Arial" panose="020B0604020202020204"/>
            </a:endParaRPr>
          </a:p>
        </p:txBody>
      </p:sp>
      <p:sp>
        <p:nvSpPr>
          <p:cNvPr id="123" name="Google Shape;123;p20"/>
          <p:cNvSpPr txBox="1"/>
          <p:nvPr/>
        </p:nvSpPr>
        <p:spPr>
          <a:xfrm>
            <a:off x="5852050" y="1377725"/>
            <a:ext cx="3062700" cy="36135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t>The chat screen is where conversations come to life. It offers an intuitive and visually engaging platform for users to interact. Through thoughtful design, we've focused on user accessibility and conversation management, enhancing the overall user experience. The chat screen fosters productive and meaningful discussions.</a:t>
            </a:r>
            <a:endParaRPr sz="1700" dirty="0"/>
          </a:p>
        </p:txBody>
      </p:sp>
      <p:pic>
        <p:nvPicPr>
          <p:cNvPr id="2" name="Picture 1"/>
          <p:cNvPicPr>
            <a:picLocks noChangeAspect="1"/>
          </p:cNvPicPr>
          <p:nvPr/>
        </p:nvPicPr>
        <p:blipFill>
          <a:blip r:embed="rId1"/>
          <a:stretch>
            <a:fillRect/>
          </a:stretch>
        </p:blipFill>
        <p:spPr>
          <a:xfrm>
            <a:off x="333375" y="1377950"/>
            <a:ext cx="5281295" cy="3612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83100" y="406750"/>
            <a:ext cx="8631600" cy="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000" dirty="0">
                <a:solidFill>
                  <a:schemeClr val="accent5"/>
                </a:solidFill>
                <a:latin typeface="Arial" panose="020B0604020202020204"/>
                <a:ea typeface="Arial" panose="020B0604020202020204"/>
                <a:cs typeface="Arial" panose="020B0604020202020204"/>
                <a:sym typeface="Arial" panose="020B0604020202020204"/>
              </a:rPr>
              <a:t>DOCUMENTATION</a:t>
            </a:r>
            <a:r>
              <a:rPr lang="en-IN" dirty="0">
                <a:solidFill>
                  <a:schemeClr val="accent5"/>
                </a:solidFill>
                <a:latin typeface="Arial" panose="020B0604020202020204"/>
                <a:ea typeface="Arial" panose="020B0604020202020204"/>
                <a:cs typeface="Arial" panose="020B0604020202020204"/>
                <a:sym typeface="Arial" panose="020B0604020202020204"/>
              </a:rPr>
              <a:t> </a:t>
            </a:r>
            <a:r>
              <a:rPr lang="en-IN" sz="4000" dirty="0">
                <a:solidFill>
                  <a:schemeClr val="accent5"/>
                </a:solidFill>
                <a:latin typeface="Arial" panose="020B0604020202020204"/>
                <a:ea typeface="Arial" panose="020B0604020202020204"/>
                <a:cs typeface="Arial" panose="020B0604020202020204"/>
                <a:sym typeface="Arial" panose="020B0604020202020204"/>
              </a:rPr>
              <a:t>SUMMARIZE</a:t>
            </a:r>
            <a:endParaRPr lang="en-IN" sz="4000" dirty="0">
              <a:solidFill>
                <a:schemeClr val="accent5"/>
              </a:solidFill>
              <a:latin typeface="Arial" panose="020B0604020202020204"/>
              <a:ea typeface="Arial" panose="020B0604020202020204"/>
              <a:cs typeface="Arial" panose="020B0604020202020204"/>
              <a:sym typeface="Arial" panose="020B0604020202020204"/>
            </a:endParaRPr>
          </a:p>
        </p:txBody>
      </p:sp>
      <p:sp>
        <p:nvSpPr>
          <p:cNvPr id="130" name="Google Shape;130;p21"/>
          <p:cNvSpPr txBox="1"/>
          <p:nvPr/>
        </p:nvSpPr>
        <p:spPr>
          <a:xfrm>
            <a:off x="5615850" y="1264825"/>
            <a:ext cx="3298800" cy="3705300"/>
          </a:xfrm>
          <a:prstGeom prst="rect">
            <a:avLst/>
          </a:prstGeom>
          <a:solidFill>
            <a:schemeClr val="lt1"/>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t>The PPT summarize feature represents our commitment to making the dissertation management process more efficient. It allows users to extract key insights and highlights from presentations and discussions. With a user-centric design, it simplifies the summarization process, making it easier for users to distill valuable information from presentations.</a:t>
            </a:r>
            <a:endParaRPr sz="1700" dirty="0"/>
          </a:p>
        </p:txBody>
      </p:sp>
      <p:pic>
        <p:nvPicPr>
          <p:cNvPr id="2" name="Picture 1"/>
          <p:cNvPicPr>
            <a:picLocks noChangeAspect="1"/>
          </p:cNvPicPr>
          <p:nvPr/>
        </p:nvPicPr>
        <p:blipFill>
          <a:blip r:embed="rId1"/>
          <a:stretch>
            <a:fillRect/>
          </a:stretch>
        </p:blipFill>
        <p:spPr>
          <a:xfrm>
            <a:off x="231775" y="1264285"/>
            <a:ext cx="5137785" cy="3705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
        <p:cNvGrpSpPr/>
        <p:nvPr/>
      </p:nvGrpSpPr>
      <p:grpSpPr>
        <a:xfrm>
          <a:off x="0" y="0"/>
          <a:ext cx="0" cy="0"/>
          <a:chOff x="0" y="0"/>
          <a:chExt cx="0" cy="0"/>
        </a:xfrm>
      </p:grpSpPr>
      <p:pic>
        <p:nvPicPr>
          <p:cNvPr id="135" name="Google Shape;135;p22"/>
          <p:cNvPicPr preferRelativeResize="0"/>
          <p:nvPr/>
        </p:nvPicPr>
        <p:blipFill>
          <a:blip r:embed="rId1"/>
          <a:stretch>
            <a:fillRect/>
          </a:stretch>
        </p:blipFill>
        <p:spPr>
          <a:xfrm>
            <a:off x="0" y="162725"/>
            <a:ext cx="9144000" cy="4980776"/>
          </a:xfrm>
          <a:prstGeom prst="rect">
            <a:avLst/>
          </a:prstGeom>
          <a:noFill/>
          <a:ln>
            <a:noFill/>
          </a:ln>
        </p:spPr>
      </p:pic>
      <p:pic>
        <p:nvPicPr>
          <p:cNvPr id="136" name="Google Shape;136;p22"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137" name="Google Shape;137;p22"/>
          <p:cNvSpPr txBox="1"/>
          <p:nvPr/>
        </p:nvSpPr>
        <p:spPr>
          <a:xfrm>
            <a:off x="590450" y="687400"/>
            <a:ext cx="7990800" cy="88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3000" b="1">
                <a:solidFill>
                  <a:schemeClr val="lt2"/>
                </a:solidFill>
              </a:rPr>
              <a:t>   </a:t>
            </a:r>
            <a:r>
              <a:rPr lang="en-GB" sz="3700" b="1">
                <a:solidFill>
                  <a:schemeClr val="lt2"/>
                </a:solidFill>
              </a:rPr>
              <a:t>USES</a:t>
            </a:r>
            <a:endParaRPr sz="3700" b="1">
              <a:solidFill>
                <a:schemeClr val="lt2"/>
              </a:solidFill>
            </a:endParaRPr>
          </a:p>
        </p:txBody>
      </p:sp>
      <p:sp>
        <p:nvSpPr>
          <p:cNvPr id="138" name="Google Shape;138;p22"/>
          <p:cNvSpPr txBox="1">
            <a:spLocks noGrp="1"/>
          </p:cNvSpPr>
          <p:nvPr>
            <p:ph type="body" idx="4294967295"/>
          </p:nvPr>
        </p:nvSpPr>
        <p:spPr>
          <a:xfrm>
            <a:off x="590450" y="1377475"/>
            <a:ext cx="7990800" cy="3438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panose="020B0604020202020204"/>
              <a:buNone/>
            </a:pPr>
            <a:r>
              <a:rPr lang="en-GB" sz="1700" dirty="0">
                <a:latin typeface="Arial" panose="020B0604020202020204"/>
                <a:ea typeface="Arial" panose="020B0604020202020204"/>
                <a:cs typeface="Arial" panose="020B0604020202020204"/>
                <a:sym typeface="Arial" panose="020B0604020202020204"/>
              </a:rPr>
              <a:t>The Master’s (PG) Dissertation Management System is a comprehensive software solution designed to help students, professors, and administrators manage various aspects of their postgraduate dissertation projects Here are some of its comprehensive functions :-</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r>
              <a:rPr lang="en-GB" sz="1700" b="1" dirty="0">
                <a:latin typeface="Arial" panose="020B0604020202020204"/>
                <a:ea typeface="Arial" panose="020B0604020202020204"/>
                <a:cs typeface="Arial" panose="020B0604020202020204"/>
                <a:sym typeface="Arial" panose="020B0604020202020204"/>
              </a:rPr>
              <a:t>Student registration and profile management:</a:t>
            </a:r>
            <a:r>
              <a:rPr lang="en-GB" sz="1700" dirty="0">
                <a:latin typeface="Arial" panose="020B0604020202020204"/>
                <a:ea typeface="Arial" panose="020B0604020202020204"/>
                <a:cs typeface="Arial" panose="020B0604020202020204"/>
                <a:sym typeface="Arial" panose="020B0604020202020204"/>
              </a:rPr>
              <a:t> The system allows students to write their thesis topics, upload documents and manage their profiles. It acts as an on-site hub for students to post their project proposals.</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r>
              <a:rPr lang="en-GB" sz="1700" b="1" dirty="0">
                <a:latin typeface="Arial" panose="020B0604020202020204"/>
                <a:ea typeface="Arial" panose="020B0604020202020204"/>
                <a:cs typeface="Arial" panose="020B0604020202020204"/>
                <a:sym typeface="Arial" panose="020B0604020202020204"/>
              </a:rPr>
              <a:t>Progress Monitoring:</a:t>
            </a:r>
            <a:r>
              <a:rPr lang="en-GB" sz="1700" dirty="0">
                <a:latin typeface="Arial" panose="020B0604020202020204"/>
                <a:ea typeface="Arial" panose="020B0604020202020204"/>
                <a:cs typeface="Arial" panose="020B0604020202020204"/>
                <a:sym typeface="Arial" panose="020B0604020202020204"/>
              </a:rPr>
              <a:t> Students and teachers can monitor the progress of the topic. It keeps track of milestones reached, deadlines, and any pending projects. This helps with accountability.</a:t>
            </a: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endParaRPr sz="17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None/>
            </a:pPr>
            <a:endParaRPr sz="1500" dirty="0">
              <a:latin typeface="Arial" panose="020B0604020202020204"/>
              <a:ea typeface="Arial" panose="020B0604020202020204"/>
              <a:cs typeface="Arial" panose="020B0604020202020204"/>
              <a:sym typeface="Arial" panose="020B0604020202020204"/>
            </a:endParaRPr>
          </a:p>
          <a:p>
            <a:pPr marL="0" lvl="0" indent="0" algn="just" rtl="0">
              <a:spcBef>
                <a:spcPts val="1000"/>
              </a:spcBef>
              <a:spcAft>
                <a:spcPts val="0"/>
              </a:spcAft>
              <a:buClr>
                <a:schemeClr val="dk2"/>
              </a:buClr>
              <a:buSzPts val="1100"/>
              <a:buFont typeface="Arial" panose="020B0604020202020204"/>
              <a:buNone/>
            </a:pPr>
            <a:endParaRPr sz="1200" dirty="0">
              <a:latin typeface="Raleway"/>
              <a:ea typeface="Raleway"/>
              <a:cs typeface="Raleway"/>
              <a:sym typeface="Raleway"/>
            </a:endParaRPr>
          </a:p>
          <a:p>
            <a:pPr marL="0" lvl="0" indent="0" algn="just" rtl="0">
              <a:spcBef>
                <a:spcPts val="1000"/>
              </a:spcBef>
              <a:spcAft>
                <a:spcPts val="0"/>
              </a:spcAft>
              <a:buClr>
                <a:schemeClr val="dk2"/>
              </a:buClr>
              <a:buSzPts val="1100"/>
              <a:buFont typeface="Arial" panose="020B0604020202020204"/>
              <a:buNone/>
            </a:pPr>
            <a:endParaRPr sz="1200" dirty="0">
              <a:latin typeface="Raleway"/>
              <a:ea typeface="Raleway"/>
              <a:cs typeface="Raleway"/>
              <a:sym typeface="Raleway"/>
            </a:endParaRPr>
          </a:p>
          <a:p>
            <a:pPr marL="0" lvl="0" indent="0" algn="just" rtl="0">
              <a:spcBef>
                <a:spcPts val="1000"/>
              </a:spcBef>
              <a:spcAft>
                <a:spcPts val="1000"/>
              </a:spcAft>
              <a:buNone/>
            </a:pPr>
            <a:endParaRPr sz="1200" dirty="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8521</Words>
  <Application>WPS Presentation</Application>
  <PresentationFormat>On-screen Show (16:9)</PresentationFormat>
  <Paragraphs>110</Paragraphs>
  <Slides>18</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vt:lpstr>
      <vt:lpstr>Raleway</vt:lpstr>
      <vt:lpstr>Lato</vt:lpstr>
      <vt:lpstr>Roboto</vt:lpstr>
      <vt:lpstr>Microsoft YaHei</vt:lpstr>
      <vt:lpstr>Arial Unicode MS</vt:lpstr>
      <vt:lpstr>Swiss</vt:lpstr>
      <vt:lpstr>PG Dissertation Management System</vt:lpstr>
      <vt:lpstr>PowerPoint 演示文稿</vt:lpstr>
      <vt:lpstr>PowerPoint 演示文稿</vt:lpstr>
      <vt:lpstr>APP DESIGNS</vt:lpstr>
      <vt:lpstr>LOGIN PAGE</vt:lpstr>
      <vt:lpstr>DASHBOARD</vt:lpstr>
      <vt:lpstr>CHAT SCREEN</vt:lpstr>
      <vt:lpstr>PPT SUMMARIZE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 Dissertation Management System</dc:title>
  <dc:creator/>
  <cp:lastModifiedBy>anush</cp:lastModifiedBy>
  <cp:revision>3</cp:revision>
  <dcterms:created xsi:type="dcterms:W3CDTF">2023-12-20T11:42:15Z</dcterms:created>
  <dcterms:modified xsi:type="dcterms:W3CDTF">2023-12-20T12:09:33Z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5590514DBBCD42C1A983A6B5B7CF491F_13</vt:lpwstr>
  </property>
  <property fmtid="{D5CDD505-2E9C-101B-9397-08002B2CF9AE}" pid="3" name="KSOProductBuildVer">
    <vt:lpwstr>1033-12.2.0.13359</vt:lpwstr>
  </property>
</Properties>
</file>