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20"/>
  </p:notesMasterIdLst>
  <p:sldIdLst>
    <p:sldId id="256" r:id="rId2"/>
    <p:sldId id="257" r:id="rId3"/>
    <p:sldId id="275" r:id="rId4"/>
    <p:sldId id="260" r:id="rId5"/>
    <p:sldId id="264" r:id="rId6"/>
    <p:sldId id="261" r:id="rId7"/>
    <p:sldId id="263" r:id="rId8"/>
    <p:sldId id="265" r:id="rId9"/>
    <p:sldId id="266" r:id="rId10"/>
    <p:sldId id="276" r:id="rId11"/>
    <p:sldId id="268" r:id="rId12"/>
    <p:sldId id="274" r:id="rId13"/>
    <p:sldId id="278" r:id="rId14"/>
    <p:sldId id="279" r:id="rId15"/>
    <p:sldId id="280" r:id="rId16"/>
    <p:sldId id="281" r:id="rId17"/>
    <p:sldId id="283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77558" autoAdjust="0"/>
  </p:normalViewPr>
  <p:slideViewPr>
    <p:cSldViewPr snapToGrid="0">
      <p:cViewPr varScale="1">
        <p:scale>
          <a:sx n="58" d="100"/>
          <a:sy n="58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D6A7-C08B-4B27-A8E5-B2D8D80D49FF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85BA-181A-428E-B3F9-B33D1B92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myModule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'use strict';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{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publicMethod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.log('Hello World!');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7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8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08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//===========[Example-1]===============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person={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:"</a:t>
            </a:r>
            <a:r>
              <a:rPr lang="en-US" dirty="0" err="1" smtClean="0"/>
              <a:t>Jhon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:"Doe",</a:t>
            </a:r>
          </a:p>
          <a:p>
            <a:r>
              <a:rPr lang="en-US" dirty="0" smtClean="0"/>
              <a:t>    age:30,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dob:new</a:t>
            </a:r>
            <a:r>
              <a:rPr lang="en-US" dirty="0" smtClean="0"/>
              <a:t> Date('05/01/1980'),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name:function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this.firstName</a:t>
            </a:r>
            <a:r>
              <a:rPr lang="en-US" dirty="0" smtClean="0"/>
              <a:t>+' '+</a:t>
            </a:r>
            <a:r>
              <a:rPr lang="en-US" dirty="0" err="1" smtClean="0"/>
              <a:t>this.lastName</a:t>
            </a:r>
            <a:endParaRPr lang="en-US" dirty="0" smtClean="0"/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//===========[Example-2]===============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bool=false;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="</a:t>
            </a:r>
            <a:r>
              <a:rPr lang="en-US" dirty="0" err="1" smtClean="0"/>
              <a:t>jhon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=[];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// app.js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x=10;</a:t>
            </a:r>
          </a:p>
          <a:p>
            <a:endParaRPr lang="en-IN" dirty="0" smtClean="0"/>
          </a:p>
          <a:p>
            <a:r>
              <a:rPr lang="en-IN" dirty="0" smtClean="0"/>
              <a:t>function fun1(){</a:t>
            </a:r>
          </a:p>
          <a:p>
            <a:r>
              <a:rPr lang="en-IN" dirty="0" smtClean="0"/>
              <a:t>    //</a:t>
            </a:r>
            <a:r>
              <a:rPr lang="en-IN" dirty="0" err="1" smtClean="0"/>
              <a:t>var</a:t>
            </a:r>
            <a:r>
              <a:rPr lang="en-IN" dirty="0" smtClean="0"/>
              <a:t> x=20</a:t>
            </a:r>
          </a:p>
          <a:p>
            <a:endParaRPr lang="en-IN" dirty="0" smtClean="0"/>
          </a:p>
          <a:p>
            <a:r>
              <a:rPr lang="en-IN" dirty="0" smtClean="0"/>
              <a:t>    /*</a:t>
            </a:r>
          </a:p>
          <a:p>
            <a:r>
              <a:rPr lang="en-IN" dirty="0" smtClean="0"/>
              <a:t>    function fun2(){</a:t>
            </a:r>
          </a:p>
          <a:p>
            <a:r>
              <a:rPr lang="en-IN" dirty="0" smtClean="0"/>
              <a:t>        //</a:t>
            </a:r>
            <a:r>
              <a:rPr lang="en-IN" dirty="0" err="1" smtClean="0"/>
              <a:t>var</a:t>
            </a:r>
            <a:r>
              <a:rPr lang="en-IN" dirty="0" smtClean="0"/>
              <a:t> x=30</a:t>
            </a:r>
          </a:p>
          <a:p>
            <a:r>
              <a:rPr lang="en-IN" dirty="0" smtClean="0"/>
              <a:t>        console.log('fun2',x);</a:t>
            </a:r>
          </a:p>
          <a:p>
            <a:r>
              <a:rPr lang="en-IN" dirty="0" smtClean="0"/>
              <a:t>    };</a:t>
            </a:r>
          </a:p>
          <a:p>
            <a:r>
              <a:rPr lang="en-IN" dirty="0" smtClean="0"/>
              <a:t>    */</a:t>
            </a:r>
          </a:p>
          <a:p>
            <a:r>
              <a:rPr lang="en-IN" dirty="0" smtClean="0"/>
              <a:t>       </a:t>
            </a:r>
          </a:p>
          <a:p>
            <a:r>
              <a:rPr lang="en-IN" dirty="0" smtClean="0"/>
              <a:t>    fun2();</a:t>
            </a:r>
          </a:p>
          <a:p>
            <a:r>
              <a:rPr lang="en-IN" dirty="0" smtClean="0"/>
              <a:t>    console.log('fun1',x);</a:t>
            </a:r>
          </a:p>
          <a:p>
            <a:r>
              <a:rPr lang="en-IN" dirty="0" smtClean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//===================[</a:t>
            </a:r>
            <a:r>
              <a:rPr lang="en-US" dirty="0" err="1" smtClean="0"/>
              <a:t>Clasical</a:t>
            </a:r>
            <a:r>
              <a:rPr lang="en-US" dirty="0" smtClean="0"/>
              <a:t> Function]=============================</a:t>
            </a:r>
          </a:p>
          <a:p>
            <a:r>
              <a:rPr lang="en-US" dirty="0" smtClean="0"/>
              <a:t>function add(num1,num2){</a:t>
            </a:r>
          </a:p>
          <a:p>
            <a:r>
              <a:rPr lang="en-US" dirty="0" smtClean="0"/>
              <a:t>    return num1+num2;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//===================[Anonymous Function]=============================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anonymous=function(x){</a:t>
            </a:r>
          </a:p>
          <a:p>
            <a:r>
              <a:rPr lang="en-US" dirty="0" smtClean="0"/>
              <a:t>    return x+=1;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//===================[Constructor Function]============================</a:t>
            </a:r>
          </a:p>
          <a:p>
            <a:r>
              <a:rPr lang="en-US" dirty="0" smtClean="0"/>
              <a:t>function Person(</a:t>
            </a:r>
            <a:r>
              <a:rPr lang="en-US" dirty="0" err="1" smtClean="0"/>
              <a:t>fName,lName,age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=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=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=age;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getSalary</a:t>
            </a:r>
            <a:r>
              <a:rPr lang="en-US" dirty="0" smtClean="0"/>
              <a:t>(</a:t>
            </a:r>
            <a:r>
              <a:rPr lang="en-US" dirty="0" err="1" smtClean="0"/>
              <a:t>empName</a:t>
            </a:r>
            <a:r>
              <a:rPr lang="en-US" dirty="0" smtClean="0"/>
              <a:t>, </a:t>
            </a:r>
            <a:r>
              <a:rPr lang="en-US" dirty="0" err="1" smtClean="0"/>
              <a:t>callbackFn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console.log("Please Wait Fetching result....");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setTimeout</a:t>
            </a:r>
            <a:r>
              <a:rPr lang="en-US" dirty="0" smtClean="0"/>
              <a:t>(function(){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result={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name:empName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salary:100000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if (</a:t>
            </a:r>
            <a:r>
              <a:rPr lang="en-US" dirty="0" err="1" smtClean="0"/>
              <a:t>callbackFn</a:t>
            </a:r>
            <a:r>
              <a:rPr lang="en-US" dirty="0" smtClean="0"/>
              <a:t> &amp;&amp; 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callbackFn</a:t>
            </a:r>
            <a:r>
              <a:rPr lang="en-US" dirty="0" smtClean="0"/>
              <a:t>) === "function")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callbackFn</a:t>
            </a:r>
            <a:r>
              <a:rPr lang="en-US" dirty="0" smtClean="0"/>
              <a:t>(result);</a:t>
            </a:r>
          </a:p>
          <a:p>
            <a:r>
              <a:rPr lang="en-US" dirty="0" smtClean="0"/>
              <a:t>        }    </a:t>
            </a:r>
          </a:p>
          <a:p>
            <a:r>
              <a:rPr lang="en-US" dirty="0" smtClean="0"/>
              <a:t>    },2000);</a:t>
            </a:r>
          </a:p>
          <a:p>
            <a:r>
              <a:rPr lang="en-US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//========================</a:t>
            </a:r>
          </a:p>
          <a:p>
            <a:r>
              <a:rPr lang="en-US" dirty="0" smtClean="0"/>
              <a:t>(function() {</a:t>
            </a:r>
          </a:p>
          <a:p>
            <a:r>
              <a:rPr lang="en-US" baseline="0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x=10;</a:t>
            </a:r>
          </a:p>
          <a:p>
            <a:r>
              <a:rPr lang="en-US" dirty="0" smtClean="0"/>
              <a:t>    console.log('function is executed'); 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gl</a:t>
            </a:r>
            <a:r>
              <a:rPr lang="en-US" dirty="0" smtClean="0"/>
              <a:t>=10;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closureEx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fn1=20</a:t>
            </a:r>
          </a:p>
          <a:p>
            <a:endParaRPr lang="en-US" dirty="0" smtClean="0"/>
          </a:p>
          <a:p>
            <a:r>
              <a:rPr lang="en-US" dirty="0" smtClean="0"/>
              <a:t>    return function(){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fn2=30</a:t>
            </a:r>
          </a:p>
          <a:p>
            <a:r>
              <a:rPr lang="en-US" dirty="0" smtClean="0"/>
              <a:t>        return gl+fn1+fn2;</a:t>
            </a:r>
          </a:p>
          <a:p>
            <a:r>
              <a:rPr lang="en-US" dirty="0" smtClean="0"/>
              <a:t>    };   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getSum</a:t>
            </a:r>
            <a:r>
              <a:rPr lang="en-US" dirty="0" smtClean="0"/>
              <a:t>=</a:t>
            </a:r>
            <a:r>
              <a:rPr lang="en-US" dirty="0" err="1" smtClean="0"/>
              <a:t>closureEx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getSum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Person(first, last, age)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Person.prototype.sayName</a:t>
            </a:r>
            <a:r>
              <a:rPr lang="en-US" dirty="0" smtClean="0"/>
              <a:t> = function() 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person1= new Person("John", "Doe", 50);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person2= new Person(“Jane", "Doe", 50);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77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40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32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6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F7F5-EDF7-4AEC-AE38-BCAA0992E337}" type="datetimeFigureOut">
              <a:rPr lang="en-US" smtClean="0"/>
              <a:t>16/07/2018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946" y="1343030"/>
            <a:ext cx="9225848" cy="3206382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JavaScript</a:t>
            </a:r>
            <a:br>
              <a:rPr lang="en-IN" sz="6600" dirty="0" smtClean="0"/>
            </a:br>
            <a:r>
              <a:rPr lang="en-IN" sz="6600" dirty="0"/>
              <a:t>&amp;</a:t>
            </a:r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 err="1" smtClean="0"/>
              <a:t>RequireJS</a:t>
            </a:r>
            <a:r>
              <a:rPr lang="en-IN" sz="6600" dirty="0" smtClean="0"/>
              <a:t> 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867553" y="5209953"/>
            <a:ext cx="282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[</a:t>
            </a:r>
            <a:r>
              <a:rPr lang="en-IN" sz="2000" b="1" dirty="0" smtClean="0"/>
              <a:t> </a:t>
            </a:r>
            <a:r>
              <a:rPr lang="en-IN" sz="2000" dirty="0" smtClean="0"/>
              <a:t>Rohit </a:t>
            </a:r>
            <a:r>
              <a:rPr lang="en-IN" sz="2000" dirty="0" err="1" smtClean="0"/>
              <a:t>Chaturvedi</a:t>
            </a:r>
            <a:r>
              <a:rPr lang="en-IN" sz="2000" b="1" dirty="0" smtClean="0"/>
              <a:t> </a:t>
            </a:r>
            <a:r>
              <a:rPr lang="en-IN" sz="3200" b="1" dirty="0" smtClean="0"/>
              <a:t>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9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404" y="2330465"/>
            <a:ext cx="8361229" cy="1223896"/>
          </a:xfrm>
        </p:spPr>
        <p:txBody>
          <a:bodyPr/>
          <a:lstStyle/>
          <a:p>
            <a:pPr algn="ctr"/>
            <a:r>
              <a:rPr lang="en-IN" sz="6600" dirty="0" smtClean="0"/>
              <a:t>Require JS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196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79"/>
            <a:ext cx="9601200" cy="1645976"/>
          </a:xfrm>
        </p:spPr>
        <p:txBody>
          <a:bodyPr>
            <a:normAutofit/>
          </a:bodyPr>
          <a:lstStyle/>
          <a:p>
            <a:pPr marL="816102" lvl="1"/>
            <a:r>
              <a:rPr lang="en-US" sz="2000" dirty="0" smtClean="0"/>
              <a:t>A module </a:t>
            </a:r>
            <a:r>
              <a:rPr lang="en-US" sz="2000" dirty="0"/>
              <a:t>is </a:t>
            </a:r>
            <a:r>
              <a:rPr lang="en-US" sz="2000" dirty="0" smtClean="0"/>
              <a:t>a reusable and </a:t>
            </a:r>
            <a:r>
              <a:rPr lang="en-US" sz="2000" dirty="0"/>
              <a:t>self-contained</a:t>
            </a:r>
            <a:r>
              <a:rPr lang="en-US" sz="2000" dirty="0" smtClean="0"/>
              <a:t> </a:t>
            </a:r>
            <a:r>
              <a:rPr lang="en-US" sz="2000" dirty="0"/>
              <a:t>piece of JavaScript which exports </a:t>
            </a:r>
            <a:r>
              <a:rPr lang="en-US" sz="2000" dirty="0" smtClean="0"/>
              <a:t>a specific objects.</a:t>
            </a:r>
          </a:p>
          <a:p>
            <a:pPr marL="816102" lvl="1"/>
            <a:r>
              <a:rPr lang="en-US" sz="2000" dirty="0" smtClean="0"/>
              <a:t>Good </a:t>
            </a:r>
            <a:r>
              <a:rPr lang="en-US" sz="2000" dirty="0"/>
              <a:t>authors divide their books into chapters and sections; good programmers divide their programs into modules.</a:t>
            </a:r>
            <a:endParaRPr lang="en-US" sz="2000" dirty="0" smtClean="0"/>
          </a:p>
          <a:p>
            <a:pPr marL="816102" lvl="1"/>
            <a:endParaRPr lang="en-IN" sz="2000" dirty="0" smtClean="0"/>
          </a:p>
          <a:p>
            <a:pPr marL="1216152" lvl="2"/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3829050"/>
            <a:ext cx="6300788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Modules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80"/>
            <a:ext cx="9601200" cy="605124"/>
          </a:xfrm>
        </p:spPr>
        <p:txBody>
          <a:bodyPr>
            <a:normAutofit/>
          </a:bodyPr>
          <a:lstStyle/>
          <a:p>
            <a:pPr marL="816102" lvl="1"/>
            <a:r>
              <a:rPr lang="en-US" sz="2000" b="1" dirty="0"/>
              <a:t>Why use modules</a:t>
            </a:r>
            <a:r>
              <a:rPr lang="en-US" sz="2000" b="1" dirty="0" smtClean="0"/>
              <a:t>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71600" y="3388342"/>
            <a:ext cx="9601200" cy="129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US" sz="2000" dirty="0" smtClean="0"/>
              <a:t>Namespacing</a:t>
            </a:r>
          </a:p>
          <a:p>
            <a:pPr marL="1216152" lvl="2"/>
            <a:r>
              <a:rPr lang="en-US" sz="1800" dirty="0"/>
              <a:t>M</a:t>
            </a:r>
            <a:r>
              <a:rPr lang="en-US" sz="1800" dirty="0" smtClean="0"/>
              <a:t>odules </a:t>
            </a:r>
            <a:r>
              <a:rPr lang="en-US" sz="1800" dirty="0"/>
              <a:t>allow us to avoid namespace pollution by creating a private space for our </a:t>
            </a:r>
            <a:r>
              <a:rPr lang="en-US" sz="1800" dirty="0" smtClean="0"/>
              <a:t>variables.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71600" y="2140726"/>
            <a:ext cx="9601200" cy="107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US" sz="2000" dirty="0" smtClean="0"/>
              <a:t>Maintainability</a:t>
            </a:r>
          </a:p>
          <a:p>
            <a:pPr marL="1216152" lvl="2"/>
            <a:r>
              <a:rPr lang="en-US" sz="2000" dirty="0"/>
              <a:t> Updating a single module is much easier when the module is decoupled from other pieces of code.</a:t>
            </a:r>
          </a:p>
          <a:p>
            <a:pPr marL="1216152" lvl="2"/>
            <a:endParaRPr lang="en-IN" sz="2000" dirty="0" smtClean="0"/>
          </a:p>
          <a:p>
            <a:pPr marL="1216152" lvl="2"/>
            <a:endParaRPr lang="en-US" sz="18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71600" y="4762841"/>
            <a:ext cx="9601200" cy="129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US" sz="2000" dirty="0" smtClean="0"/>
              <a:t>Reusability</a:t>
            </a:r>
          </a:p>
          <a:p>
            <a:pPr marL="1216152" lvl="2"/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module </a:t>
            </a:r>
            <a:r>
              <a:rPr lang="en-US" sz="1800" dirty="0" smtClean="0"/>
              <a:t>can </a:t>
            </a:r>
            <a:r>
              <a:rPr lang="en-US" sz="1800" dirty="0"/>
              <a:t>reuse over and over </a:t>
            </a:r>
            <a:r>
              <a:rPr lang="en-US" sz="1800" dirty="0" smtClean="0"/>
              <a:t>again. We can pass a module as dependency in other modules</a:t>
            </a:r>
            <a:endParaRPr lang="en-IN" sz="1800" dirty="0" smtClean="0"/>
          </a:p>
          <a:p>
            <a:pPr marL="1216152"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54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 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79"/>
            <a:ext cx="9601200" cy="4778917"/>
          </a:xfrm>
        </p:spPr>
        <p:txBody>
          <a:bodyPr>
            <a:normAutofit/>
          </a:bodyPr>
          <a:lstStyle/>
          <a:p>
            <a:pPr marL="816102" lvl="1"/>
            <a:r>
              <a:rPr lang="en-US" sz="2000" dirty="0"/>
              <a:t>The Module pattern is used to mimic the concept of </a:t>
            </a:r>
            <a:r>
              <a:rPr lang="en-US" sz="2000" dirty="0" smtClean="0"/>
              <a:t>classes.</a:t>
            </a:r>
          </a:p>
          <a:p>
            <a:pPr marL="530352" lvl="1" indent="0">
              <a:buNone/>
            </a:pPr>
            <a:endParaRPr lang="en-US" sz="2000" dirty="0" smtClean="0"/>
          </a:p>
          <a:p>
            <a:pPr marL="816102" lvl="1"/>
            <a:r>
              <a:rPr lang="en-US" sz="2000" dirty="0" smtClean="0"/>
              <a:t>With these patterns are used to create public </a:t>
            </a:r>
            <a:r>
              <a:rPr lang="en-US" sz="2000" dirty="0"/>
              <a:t>and private methods and variables inside a single object </a:t>
            </a:r>
            <a:r>
              <a:rPr lang="en-US" sz="2000" dirty="0" smtClean="0"/>
              <a:t>, like other </a:t>
            </a:r>
            <a:r>
              <a:rPr lang="en-US" sz="2000" dirty="0"/>
              <a:t>programming languages </a:t>
            </a:r>
            <a:r>
              <a:rPr lang="en-US" sz="2000" dirty="0" smtClean="0"/>
              <a:t>such as Java </a:t>
            </a:r>
            <a:r>
              <a:rPr lang="en-US" sz="2000" dirty="0"/>
              <a:t>or </a:t>
            </a:r>
            <a:r>
              <a:rPr lang="en-US" sz="2000" dirty="0" smtClean="0"/>
              <a:t>Python.</a:t>
            </a:r>
          </a:p>
          <a:p>
            <a:pPr marL="816102" lvl="1"/>
            <a:endParaRPr lang="en-US" sz="2000" dirty="0" smtClean="0"/>
          </a:p>
          <a:p>
            <a:pPr marL="816102" lvl="1"/>
            <a:r>
              <a:rPr lang="en-US" sz="2000" dirty="0"/>
              <a:t>There are several ways to accomplish the module pattern</a:t>
            </a:r>
          </a:p>
          <a:p>
            <a:pPr marL="1216152" lvl="2"/>
            <a:r>
              <a:rPr lang="en-US" sz="1800" dirty="0" smtClean="0"/>
              <a:t>Global import</a:t>
            </a:r>
            <a:endParaRPr lang="en-US" sz="1800" dirty="0"/>
          </a:p>
          <a:p>
            <a:pPr marL="1216152" lvl="2"/>
            <a:r>
              <a:rPr lang="en-US" sz="1800" dirty="0" smtClean="0"/>
              <a:t>Object interface</a:t>
            </a:r>
            <a:endParaRPr lang="en-IN" sz="1800" dirty="0"/>
          </a:p>
          <a:p>
            <a:pPr marL="1216152" lvl="2"/>
            <a:r>
              <a:rPr lang="en-US" sz="1800" dirty="0" smtClean="0"/>
              <a:t>Revealing </a:t>
            </a:r>
            <a:r>
              <a:rPr lang="en-US" sz="1800" dirty="0"/>
              <a:t>module </a:t>
            </a:r>
            <a:r>
              <a:rPr lang="en-US" sz="1800" dirty="0" smtClean="0"/>
              <a:t>pattern</a:t>
            </a:r>
          </a:p>
          <a:p>
            <a:pPr marL="816102" lvl="1"/>
            <a:endParaRPr lang="en-IN" sz="2000" dirty="0"/>
          </a:p>
          <a:p>
            <a:pPr marL="816102"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39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RequireJS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71600" y="1467755"/>
            <a:ext cx="9601200" cy="47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US" sz="2000" dirty="0"/>
              <a:t>RequireJS is a JavaScript file and module </a:t>
            </a:r>
            <a:r>
              <a:rPr lang="en-US" sz="2000" dirty="0" smtClean="0"/>
              <a:t>loader.</a:t>
            </a:r>
          </a:p>
          <a:p>
            <a:pPr marL="816102" lvl="1"/>
            <a:r>
              <a:rPr lang="en-US" sz="2000" dirty="0" smtClean="0"/>
              <a:t>RequireJS uses AMD (Asynchronous </a:t>
            </a:r>
            <a:r>
              <a:rPr lang="en-US" sz="2000" dirty="0"/>
              <a:t>Module </a:t>
            </a:r>
            <a:r>
              <a:rPr lang="en-US" sz="2000" dirty="0" smtClean="0"/>
              <a:t>Definition).</a:t>
            </a:r>
          </a:p>
          <a:p>
            <a:pPr marL="816102" lvl="1"/>
            <a:endParaRPr lang="en-IN" sz="2000" dirty="0"/>
          </a:p>
          <a:p>
            <a:pPr marL="816102" lvl="1"/>
            <a:r>
              <a:rPr lang="en-IN" sz="2000" b="1" dirty="0" smtClean="0"/>
              <a:t>Why RequireJS</a:t>
            </a:r>
          </a:p>
          <a:p>
            <a:pPr marL="1216152" lvl="2"/>
            <a:r>
              <a:rPr lang="en-IN" sz="1800" dirty="0"/>
              <a:t>Module Definition </a:t>
            </a:r>
            <a:endParaRPr lang="en-IN" sz="1800" dirty="0" smtClean="0"/>
          </a:p>
          <a:p>
            <a:pPr marL="1216152" lvl="2"/>
            <a:r>
              <a:rPr lang="en-IN" sz="1800" dirty="0" smtClean="0"/>
              <a:t>Dependency injection</a:t>
            </a:r>
          </a:p>
          <a:p>
            <a:pPr marL="1216152" lvl="2"/>
            <a:r>
              <a:rPr lang="en-IN" sz="1800" dirty="0" smtClean="0"/>
              <a:t>Lazy loading or Asynchronous </a:t>
            </a:r>
            <a:r>
              <a:rPr lang="en-IN" sz="1800" dirty="0"/>
              <a:t>module </a:t>
            </a:r>
            <a:r>
              <a:rPr lang="en-IN" sz="1800" dirty="0" smtClean="0"/>
              <a:t>loading</a:t>
            </a:r>
            <a:endParaRPr lang="en-IN" sz="1800" dirty="0"/>
          </a:p>
          <a:p>
            <a:pPr marL="1216152" lvl="2"/>
            <a:r>
              <a:rPr lang="en-IN" sz="1800" dirty="0" smtClean="0"/>
              <a:t>Optimization</a:t>
            </a:r>
          </a:p>
          <a:p>
            <a:pPr marL="816102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4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RequireJS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71598" y="1440467"/>
            <a:ext cx="3362634" cy="87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IN" sz="2000" dirty="0" err="1" smtClean="0"/>
              <a:t>config</a:t>
            </a:r>
            <a:endParaRPr lang="en-IN" sz="2000" dirty="0" smtClean="0"/>
          </a:p>
          <a:p>
            <a:pPr marL="816102" lvl="1"/>
            <a:endParaRPr lang="en-US" sz="20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71598" y="3208961"/>
            <a:ext cx="4011561" cy="87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IN" sz="2000" dirty="0"/>
              <a:t>r</a:t>
            </a:r>
            <a:r>
              <a:rPr lang="en-IN" sz="2000" dirty="0" smtClean="0"/>
              <a:t>equire</a:t>
            </a:r>
            <a:endParaRPr lang="en-US" sz="2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71598" y="4877726"/>
            <a:ext cx="3362635" cy="87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IN" sz="2000" dirty="0" smtClean="0"/>
              <a:t>define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59" y="1441953"/>
            <a:ext cx="5560144" cy="154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159" y="3212932"/>
            <a:ext cx="5560144" cy="147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159" y="4877726"/>
            <a:ext cx="5560144" cy="1567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0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RequireJS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88888" y="2989048"/>
            <a:ext cx="6371306" cy="1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352" lvl="1" indent="0">
              <a:buNone/>
            </a:pPr>
            <a:r>
              <a:rPr lang="en-IN" sz="3200" dirty="0" smtClean="0"/>
              <a:t>Let’s Dive into it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02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292" y="2559236"/>
            <a:ext cx="3659019" cy="128089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Thanks 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324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4"/>
            <a:ext cx="4455994" cy="491319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JavaScript</a:t>
            </a:r>
          </a:p>
          <a:p>
            <a:pPr lvl="1"/>
            <a:r>
              <a:rPr lang="en-IN" sz="2000" dirty="0" smtClean="0"/>
              <a:t>Object</a:t>
            </a:r>
          </a:p>
          <a:p>
            <a:pPr lvl="1"/>
            <a:r>
              <a:rPr lang="en-IN" sz="2000" dirty="0"/>
              <a:t>Scope</a:t>
            </a:r>
          </a:p>
          <a:p>
            <a:pPr lvl="1"/>
            <a:r>
              <a:rPr lang="en-IN" sz="2000" dirty="0" smtClean="0"/>
              <a:t>Functions</a:t>
            </a:r>
          </a:p>
          <a:p>
            <a:pPr lvl="2"/>
            <a:r>
              <a:rPr lang="en-IN" sz="2000" dirty="0" smtClean="0"/>
              <a:t>Normal Functions</a:t>
            </a:r>
          </a:p>
          <a:p>
            <a:pPr lvl="2"/>
            <a:r>
              <a:rPr lang="en-IN" sz="2000" dirty="0" smtClean="0"/>
              <a:t>Anonymous Functions</a:t>
            </a:r>
          </a:p>
          <a:p>
            <a:pPr lvl="2"/>
            <a:r>
              <a:rPr lang="en-IN" sz="2000" dirty="0" smtClean="0"/>
              <a:t>Constructor Functions</a:t>
            </a:r>
          </a:p>
          <a:p>
            <a:pPr lvl="2"/>
            <a:r>
              <a:rPr lang="en-IN" sz="2000" dirty="0" err="1" smtClean="0"/>
              <a:t>Callback</a:t>
            </a:r>
            <a:r>
              <a:rPr lang="en-IN" sz="2000" dirty="0" smtClean="0"/>
              <a:t> Functions</a:t>
            </a:r>
          </a:p>
          <a:p>
            <a:pPr lvl="2"/>
            <a:r>
              <a:rPr lang="en-IN" sz="2000" dirty="0" smtClean="0"/>
              <a:t>IIFE</a:t>
            </a:r>
          </a:p>
          <a:p>
            <a:pPr lvl="1"/>
            <a:r>
              <a:rPr lang="en-IN" sz="2000" dirty="0" smtClean="0"/>
              <a:t>Closures</a:t>
            </a:r>
          </a:p>
          <a:p>
            <a:pPr lvl="1"/>
            <a:r>
              <a:rPr lang="en-IN" sz="2000" dirty="0" smtClean="0"/>
              <a:t>Prototype</a:t>
            </a:r>
          </a:p>
          <a:p>
            <a:pPr lvl="1"/>
            <a:endParaRPr lang="en-IN" sz="2000" dirty="0" smtClean="0"/>
          </a:p>
          <a:p>
            <a:pPr marL="987552" lvl="2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</a:t>
            </a:r>
            <a:br>
              <a:rPr lang="en-IN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7411" y="1692324"/>
            <a:ext cx="4455994" cy="4913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/>
              <a:t>Require</a:t>
            </a:r>
          </a:p>
          <a:p>
            <a:pPr lvl="1"/>
            <a:r>
              <a:rPr lang="en-IN" sz="2000" dirty="0" smtClean="0"/>
              <a:t>JavaScript Modules</a:t>
            </a:r>
          </a:p>
          <a:p>
            <a:pPr lvl="2"/>
            <a:r>
              <a:rPr lang="en-IN" sz="1800" dirty="0" smtClean="0"/>
              <a:t>Introduction</a:t>
            </a:r>
          </a:p>
          <a:p>
            <a:pPr lvl="2"/>
            <a:r>
              <a:rPr lang="en-IN" sz="1800" dirty="0" smtClean="0"/>
              <a:t>Usage</a:t>
            </a:r>
            <a:endParaRPr lang="en-IN" sz="1800" dirty="0"/>
          </a:p>
          <a:p>
            <a:pPr lvl="1"/>
            <a:r>
              <a:rPr lang="en-IN" sz="2000" dirty="0"/>
              <a:t>Modular </a:t>
            </a:r>
            <a:r>
              <a:rPr lang="en-IN" sz="2000" dirty="0" smtClean="0"/>
              <a:t>Patterns</a:t>
            </a:r>
            <a:endParaRPr lang="en-IN" sz="2000" dirty="0"/>
          </a:p>
          <a:p>
            <a:pPr lvl="2"/>
            <a:r>
              <a:rPr lang="en-IN" sz="2000" dirty="0" smtClean="0"/>
              <a:t>Global Import</a:t>
            </a:r>
          </a:p>
          <a:p>
            <a:pPr lvl="2"/>
            <a:r>
              <a:rPr lang="en-IN" sz="2000" dirty="0" smtClean="0"/>
              <a:t>Object Interface</a:t>
            </a:r>
          </a:p>
          <a:p>
            <a:pPr lvl="2"/>
            <a:r>
              <a:rPr lang="en-IN" sz="2000" dirty="0" smtClean="0"/>
              <a:t>Revealing </a:t>
            </a:r>
            <a:r>
              <a:rPr lang="en-IN" sz="2000" dirty="0"/>
              <a:t>module pattern </a:t>
            </a:r>
          </a:p>
          <a:p>
            <a:pPr lvl="1"/>
            <a:r>
              <a:rPr lang="en-IN" sz="2000" dirty="0"/>
              <a:t>Configuration</a:t>
            </a:r>
          </a:p>
          <a:p>
            <a:pPr lvl="1"/>
            <a:r>
              <a:rPr lang="en-IN" sz="2000" dirty="0"/>
              <a:t>Require</a:t>
            </a:r>
          </a:p>
          <a:p>
            <a:pPr lvl="1"/>
            <a:r>
              <a:rPr lang="en-IN" sz="2000" dirty="0"/>
              <a:t>Define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67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404" y="2330465"/>
            <a:ext cx="8361229" cy="1223896"/>
          </a:xfrm>
        </p:spPr>
        <p:txBody>
          <a:bodyPr/>
          <a:lstStyle/>
          <a:p>
            <a:pPr algn="ctr"/>
            <a:r>
              <a:rPr lang="en-IN" sz="6600" dirty="0" smtClean="0"/>
              <a:t>JavaScript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545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79"/>
            <a:ext cx="9601200" cy="4216021"/>
          </a:xfrm>
        </p:spPr>
        <p:txBody>
          <a:bodyPr>
            <a:normAutofit/>
          </a:bodyPr>
          <a:lstStyle/>
          <a:p>
            <a:r>
              <a:rPr lang="en-US" dirty="0"/>
              <a:t>A JavaScript object is a collection of named </a:t>
            </a:r>
            <a:r>
              <a:rPr lang="en-US" dirty="0" smtClean="0"/>
              <a:t>values.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JavaScript almost “everything” is Object.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61" y="2171700"/>
            <a:ext cx="5800639" cy="23835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15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79"/>
            <a:ext cx="9601200" cy="1449009"/>
          </a:xfrm>
        </p:spPr>
        <p:txBody>
          <a:bodyPr>
            <a:normAutofit/>
          </a:bodyPr>
          <a:lstStyle/>
          <a:p>
            <a:pPr marL="816102" lvl="1"/>
            <a:r>
              <a:rPr lang="en-US" sz="2000" dirty="0"/>
              <a:t>Scope determines the </a:t>
            </a:r>
            <a:r>
              <a:rPr lang="en-US" sz="2000" dirty="0" smtClean="0"/>
              <a:t>accessibility/visibility </a:t>
            </a:r>
            <a:r>
              <a:rPr lang="en-US" sz="2000" dirty="0"/>
              <a:t>of </a:t>
            </a:r>
            <a:r>
              <a:rPr lang="en-US" sz="2000" dirty="0" smtClean="0"/>
              <a:t>variables, object or functions.</a:t>
            </a:r>
          </a:p>
          <a:p>
            <a:pPr marL="816102" lvl="1"/>
            <a:r>
              <a:rPr lang="en-US" sz="2000" dirty="0"/>
              <a:t>JavaScript has function </a:t>
            </a:r>
            <a:r>
              <a:rPr lang="en-US" sz="2000" dirty="0" smtClean="0"/>
              <a:t>scope.</a:t>
            </a:r>
          </a:p>
          <a:p>
            <a:pPr marL="816102" lvl="1"/>
            <a:endParaRPr lang="en-IN" sz="2000" dirty="0"/>
          </a:p>
          <a:p>
            <a:pPr marL="816102" lvl="1"/>
            <a:endParaRPr lang="en-US" sz="2000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71600" y="3100388"/>
            <a:ext cx="9601200" cy="294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US" sz="2000" dirty="0"/>
              <a:t>In JavaScript there are </a:t>
            </a:r>
            <a:r>
              <a:rPr lang="en-US" sz="2000" dirty="0" smtClean="0"/>
              <a:t>two types </a:t>
            </a:r>
            <a:r>
              <a:rPr lang="en-US" sz="2000" dirty="0"/>
              <a:t>of scope:</a:t>
            </a:r>
          </a:p>
          <a:p>
            <a:pPr marL="1216152" lvl="2"/>
            <a:r>
              <a:rPr lang="en-US" sz="1800" dirty="0"/>
              <a:t>Local </a:t>
            </a:r>
            <a:r>
              <a:rPr lang="en-US" sz="1800" dirty="0" smtClean="0"/>
              <a:t>scope</a:t>
            </a:r>
          </a:p>
          <a:p>
            <a:pPr marL="1673352" lvl="3"/>
            <a:r>
              <a:rPr lang="en-US" sz="1600" dirty="0" smtClean="0"/>
              <a:t>A variables </a:t>
            </a:r>
            <a:r>
              <a:rPr lang="en-US" sz="1600" dirty="0"/>
              <a:t>declared within a JavaScript </a:t>
            </a:r>
            <a:r>
              <a:rPr lang="en-US" sz="1600" dirty="0" smtClean="0"/>
              <a:t>function </a:t>
            </a:r>
            <a:r>
              <a:rPr lang="en-US" sz="1600" dirty="0"/>
              <a:t>become </a:t>
            </a:r>
            <a:r>
              <a:rPr lang="en-US" sz="1600" b="1" dirty="0"/>
              <a:t>LOCAL</a:t>
            </a:r>
            <a:r>
              <a:rPr lang="en-US" sz="1600" dirty="0"/>
              <a:t> to </a:t>
            </a:r>
            <a:r>
              <a:rPr lang="en-US" sz="1600" dirty="0" smtClean="0"/>
              <a:t>that function. Such variables have</a:t>
            </a:r>
            <a:r>
              <a:rPr lang="en-US" sz="1600" dirty="0"/>
              <a:t> </a:t>
            </a:r>
            <a:r>
              <a:rPr lang="en-US" sz="1600" b="1" dirty="0"/>
              <a:t>local </a:t>
            </a:r>
            <a:r>
              <a:rPr lang="en-US" sz="1600" b="1" dirty="0" smtClean="0"/>
              <a:t>scope,</a:t>
            </a:r>
            <a:r>
              <a:rPr lang="en-US" sz="1600" dirty="0" smtClean="0"/>
              <a:t> </a:t>
            </a:r>
            <a:r>
              <a:rPr lang="en-US" sz="1600" dirty="0"/>
              <a:t>They can only be accessed within the function.</a:t>
            </a:r>
          </a:p>
          <a:p>
            <a:pPr marL="1216152" lvl="2"/>
            <a:r>
              <a:rPr lang="en-US" sz="1800" dirty="0"/>
              <a:t>Global </a:t>
            </a:r>
            <a:r>
              <a:rPr lang="en-US" sz="1800" dirty="0" smtClean="0"/>
              <a:t>scope</a:t>
            </a:r>
          </a:p>
          <a:p>
            <a:pPr marL="1673352" lvl="3"/>
            <a:r>
              <a:rPr lang="en-US" sz="1600" dirty="0"/>
              <a:t>A variable declared outside a function, becomes GLOBAL., this type of variable have Global scope and will accessible in all scripts and functions.</a:t>
            </a:r>
          </a:p>
          <a:p>
            <a:pPr marL="1673352" lvl="3"/>
            <a:endParaRPr lang="en-US" sz="1800" dirty="0" smtClean="0"/>
          </a:p>
          <a:p>
            <a:pPr marL="816102" lvl="1"/>
            <a:endParaRPr lang="en-IN" sz="2000" dirty="0" smtClean="0"/>
          </a:p>
          <a:p>
            <a:pPr marL="816102"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323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79"/>
            <a:ext cx="9601200" cy="4981433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is a </a:t>
            </a:r>
            <a:r>
              <a:rPr lang="en-US" i="1" dirty="0" smtClean="0"/>
              <a:t>subprogram</a:t>
            </a:r>
            <a:r>
              <a:rPr lang="en-US" dirty="0" smtClean="0"/>
              <a:t> designed to perform a particular task.</a:t>
            </a:r>
          </a:p>
          <a:p>
            <a:r>
              <a:rPr lang="en-US" dirty="0"/>
              <a:t>In JavaScript, functions are first-class </a:t>
            </a:r>
            <a:r>
              <a:rPr lang="en-US" dirty="0" smtClean="0"/>
              <a:t>objects.</a:t>
            </a:r>
          </a:p>
          <a:p>
            <a:r>
              <a:rPr lang="en-IN" b="1" dirty="0" smtClean="0"/>
              <a:t>Types</a:t>
            </a:r>
          </a:p>
          <a:p>
            <a:pPr lvl="1"/>
            <a:r>
              <a:rPr lang="en-IN" dirty="0" smtClean="0"/>
              <a:t>Normal Functions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Anonymous Functions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Constructor Functions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marL="530352" lvl="1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96" y="3899882"/>
            <a:ext cx="4100015" cy="1097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396" y="5316106"/>
            <a:ext cx="4100015" cy="1266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396" y="2547639"/>
            <a:ext cx="4100015" cy="97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0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79"/>
            <a:ext cx="5589639" cy="4981433"/>
          </a:xfrm>
        </p:spPr>
        <p:txBody>
          <a:bodyPr>
            <a:normAutofit/>
          </a:bodyPr>
          <a:lstStyle/>
          <a:p>
            <a:pPr marL="416052"/>
            <a:r>
              <a:rPr lang="en-IN" sz="2000" b="1" dirty="0" err="1" smtClean="0"/>
              <a:t>Callback</a:t>
            </a:r>
            <a:endParaRPr lang="en-US" sz="2000" b="1" dirty="0" smtClean="0"/>
          </a:p>
          <a:p>
            <a:pPr marL="816102" lvl="1"/>
            <a:r>
              <a:rPr lang="en-US" dirty="0"/>
              <a:t>A callback function, also known as a higher-order function.</a:t>
            </a:r>
          </a:p>
          <a:p>
            <a:pPr marL="816102" lvl="1"/>
            <a:r>
              <a:rPr lang="en-US" dirty="0"/>
              <a:t>It is a function that is passed to another function as a parameter, and the callback function is invoked inside the that function.</a:t>
            </a:r>
          </a:p>
          <a:p>
            <a:pPr marL="816102" lvl="1"/>
            <a:endParaRPr lang="en-IN" sz="2000" dirty="0"/>
          </a:p>
          <a:p>
            <a:pPr marL="416052"/>
            <a:r>
              <a:rPr lang="en-IN" sz="2000" b="1" dirty="0" smtClean="0"/>
              <a:t>IIFE</a:t>
            </a:r>
            <a:r>
              <a:rPr lang="en-IN" sz="2000" dirty="0" smtClean="0"/>
              <a:t>- Immediate Invoked Function Expression.</a:t>
            </a:r>
          </a:p>
          <a:p>
            <a:pPr marL="816102" lvl="1"/>
            <a:r>
              <a:rPr lang="en-US" dirty="0"/>
              <a:t>It executes immediately after it's </a:t>
            </a:r>
            <a:r>
              <a:rPr lang="en-US" dirty="0" smtClean="0"/>
              <a:t>created.</a:t>
            </a:r>
          </a:p>
          <a:p>
            <a:pPr marL="816102" lvl="1"/>
            <a:r>
              <a:rPr lang="en-US" dirty="0"/>
              <a:t>often used when trying to avoid polluting the global namespace</a:t>
            </a:r>
            <a:endParaRPr lang="en-US" dirty="0" smtClean="0"/>
          </a:p>
          <a:p>
            <a:pPr marL="816102" lvl="1"/>
            <a:endParaRPr lang="en-IN" sz="1800" dirty="0"/>
          </a:p>
          <a:p>
            <a:pPr marL="816102" lvl="1"/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1651379"/>
            <a:ext cx="4695139" cy="2556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4501757"/>
            <a:ext cx="4695139" cy="181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0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80"/>
            <a:ext cx="9601200" cy="1106108"/>
          </a:xfrm>
        </p:spPr>
        <p:txBody>
          <a:bodyPr>
            <a:normAutofit/>
          </a:bodyPr>
          <a:lstStyle/>
          <a:p>
            <a:pPr marL="816102" lvl="1"/>
            <a:r>
              <a:rPr lang="en-US" sz="2000" dirty="0"/>
              <a:t>A closure is an inner function that has access to the outer (enclosing) function’s </a:t>
            </a:r>
            <a:r>
              <a:rPr lang="en-US" sz="2000" dirty="0" smtClean="0"/>
              <a:t>variables-scope chain.</a:t>
            </a:r>
            <a:endParaRPr lang="en-IN" sz="2000" dirty="0"/>
          </a:p>
          <a:p>
            <a:pPr marL="816102" lvl="1"/>
            <a:endParaRPr lang="en-US" sz="2000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38288" y="2932269"/>
            <a:ext cx="9601200" cy="326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6102" lvl="1"/>
            <a:r>
              <a:rPr lang="en-US" sz="2000" dirty="0" smtClean="0"/>
              <a:t>The closure has three scope chains</a:t>
            </a:r>
          </a:p>
          <a:p>
            <a:pPr marL="1216152" lvl="2"/>
            <a:r>
              <a:rPr lang="en-US" sz="1800" dirty="0" smtClean="0"/>
              <a:t> it has access to its own scope (variables defined between its curly brackets)</a:t>
            </a:r>
          </a:p>
          <a:p>
            <a:pPr marL="1216152" lvl="2"/>
            <a:r>
              <a:rPr lang="en-US" sz="1800" dirty="0" smtClean="0"/>
              <a:t>It has access to the outer function’s variables, </a:t>
            </a:r>
          </a:p>
          <a:p>
            <a:pPr marL="1216152" lvl="2"/>
            <a:r>
              <a:rPr lang="en-US" sz="1800" dirty="0" smtClean="0"/>
              <a:t>It has access to the global variables.</a:t>
            </a:r>
          </a:p>
          <a:p>
            <a:pPr marL="530352" lvl="1" indent="0">
              <a:buFont typeface="Wingdings 3" charset="2"/>
              <a:buNone/>
            </a:pPr>
            <a:endParaRPr lang="en-IN" sz="2000" dirty="0" smtClean="0"/>
          </a:p>
          <a:p>
            <a:pPr marL="816102" lvl="1"/>
            <a:endParaRPr lang="en-US" sz="2000" dirty="0" smtClean="0"/>
          </a:p>
          <a:p>
            <a:pPr marL="816102" lvl="1"/>
            <a:endParaRPr lang="en-IN" sz="2000" dirty="0" smtClean="0"/>
          </a:p>
          <a:p>
            <a:pPr marL="816102"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63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Prototype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651379"/>
            <a:ext cx="9601200" cy="4981433"/>
          </a:xfrm>
        </p:spPr>
        <p:txBody>
          <a:bodyPr>
            <a:normAutofit/>
          </a:bodyPr>
          <a:lstStyle/>
          <a:p>
            <a:pPr marL="816102" lvl="1"/>
            <a:endParaRPr lang="en-US" sz="2000" smtClean="0"/>
          </a:p>
          <a:p>
            <a:pPr marL="816102" lvl="1"/>
            <a:endParaRPr lang="en-IN" sz="2000"/>
          </a:p>
          <a:p>
            <a:pPr marL="816102" lvl="1"/>
            <a:endParaRPr lang="en-US" sz="2000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71600" y="1778191"/>
            <a:ext cx="9601200" cy="13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252" lvl="1" indent="-342900"/>
            <a:r>
              <a:rPr lang="en-US" sz="2000" dirty="0" smtClean="0"/>
              <a:t>When </a:t>
            </a:r>
            <a:r>
              <a:rPr lang="en-US" sz="2000" dirty="0"/>
              <a:t>a function is created in JavaScript, JavaScript engine adds a </a:t>
            </a:r>
            <a:r>
              <a:rPr lang="en-US" sz="2000" dirty="0" smtClean="0"/>
              <a:t>prototype property </a:t>
            </a:r>
            <a:r>
              <a:rPr lang="en-US" sz="2000" dirty="0"/>
              <a:t>to the </a:t>
            </a:r>
            <a:r>
              <a:rPr lang="en-US" sz="2000" dirty="0" smtClean="0"/>
              <a:t>function.</a:t>
            </a:r>
          </a:p>
          <a:p>
            <a:pPr marL="873252" lvl="1" indent="-342900"/>
            <a:r>
              <a:rPr lang="en-US" sz="2000" dirty="0" smtClean="0"/>
              <a:t>This</a:t>
            </a:r>
            <a:r>
              <a:rPr lang="en-US" sz="2000" dirty="0"/>
              <a:t> </a:t>
            </a:r>
            <a:r>
              <a:rPr lang="en-US" sz="2000" i="1" dirty="0"/>
              <a:t>prototype</a:t>
            </a:r>
            <a:r>
              <a:rPr lang="en-US" sz="2000" dirty="0"/>
              <a:t> property is an object (called as prototype object</a:t>
            </a:r>
            <a:r>
              <a:rPr lang="en-US" sz="2000" dirty="0" smtClean="0"/>
              <a:t>).</a:t>
            </a:r>
          </a:p>
          <a:p>
            <a:pPr marL="530352" lvl="1" indent="0">
              <a:buNone/>
            </a:pPr>
            <a:endParaRPr lang="en-US" sz="2000" dirty="0"/>
          </a:p>
        </p:txBody>
      </p:sp>
      <p:pic>
        <p:nvPicPr>
          <p:cNvPr id="2052" name="Picture 4" descr="Image result for person prototype i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12" y="3156466"/>
            <a:ext cx="5535776" cy="34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8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4822</TotalTime>
  <Words>731</Words>
  <Application>Microsoft Office PowerPoint</Application>
  <PresentationFormat>Widescreen</PresentationFormat>
  <Paragraphs>236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JavaScript &amp; RequireJS </vt:lpstr>
      <vt:lpstr>Course Content </vt:lpstr>
      <vt:lpstr>JavaScript</vt:lpstr>
      <vt:lpstr>Object</vt:lpstr>
      <vt:lpstr>Scope</vt:lpstr>
      <vt:lpstr>Function</vt:lpstr>
      <vt:lpstr>Function</vt:lpstr>
      <vt:lpstr>Closure</vt:lpstr>
      <vt:lpstr>Prototype</vt:lpstr>
      <vt:lpstr>Require JS</vt:lpstr>
      <vt:lpstr>JavaScript Modules</vt:lpstr>
      <vt:lpstr>JavaScript Modules </vt:lpstr>
      <vt:lpstr>Modular patterns</vt:lpstr>
      <vt:lpstr>RequireJS</vt:lpstr>
      <vt:lpstr>RequireJS</vt:lpstr>
      <vt:lpstr>RequireJS</vt:lpstr>
      <vt:lpstr>PowerPoint Presentation</vt:lpstr>
      <vt:lpstr>Thanks !!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Require  node</dc:title>
  <dc:creator>ROHIT CHATURVEDI</dc:creator>
  <cp:lastModifiedBy>ROHIT CHATURVEDI</cp:lastModifiedBy>
  <cp:revision>190</cp:revision>
  <dcterms:created xsi:type="dcterms:W3CDTF">2018-07-11T04:50:16Z</dcterms:created>
  <dcterms:modified xsi:type="dcterms:W3CDTF">2018-07-16T16:00:48Z</dcterms:modified>
</cp:coreProperties>
</file>