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26"/>
  </p:notesMasterIdLst>
  <p:sldIdLst>
    <p:sldId id="256" r:id="rId2"/>
    <p:sldId id="259" r:id="rId3"/>
    <p:sldId id="279" r:id="rId4"/>
    <p:sldId id="277" r:id="rId5"/>
    <p:sldId id="269" r:id="rId6"/>
    <p:sldId id="289" r:id="rId7"/>
    <p:sldId id="287" r:id="rId8"/>
    <p:sldId id="288" r:id="rId9"/>
    <p:sldId id="296" r:id="rId10"/>
    <p:sldId id="290" r:id="rId11"/>
    <p:sldId id="271" r:id="rId12"/>
    <p:sldId id="294" r:id="rId13"/>
    <p:sldId id="272" r:id="rId14"/>
    <p:sldId id="283" r:id="rId15"/>
    <p:sldId id="291" r:id="rId16"/>
    <p:sldId id="292" r:id="rId17"/>
    <p:sldId id="282" r:id="rId18"/>
    <p:sldId id="281" r:id="rId19"/>
    <p:sldId id="270" r:id="rId20"/>
    <p:sldId id="293" r:id="rId21"/>
    <p:sldId id="284" r:id="rId22"/>
    <p:sldId id="297" r:id="rId23"/>
    <p:sldId id="28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95F"/>
    <a:srgbClr val="465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68761" autoAdjust="0"/>
  </p:normalViewPr>
  <p:slideViewPr>
    <p:cSldViewPr snapToGrid="0">
      <p:cViewPr varScale="1">
        <p:scale>
          <a:sx n="51" d="100"/>
          <a:sy n="51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D6A7-C08B-4B27-A8E5-B2D8D80D49FF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85BA-181A-428E-B3F9-B33D1B92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oyent/node/v0.12.0/LICENS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and Event Driven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Being built on Google Chrome's V8 JavaScript Engine, Node.js library is very fast in code execution.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Threaded but Highly Scalable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Buffering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Node.js applications never buffer any data. These applications simply output the data in chunks.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Node.js is released under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MIT 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Math.round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((f/1024/1024)*100)/100);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.log('Host: ' +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os.hostname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.log('15 min. load average: ' +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os.loadavg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()[2]);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os.freemem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+ ' of ' +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os.totalmem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+ ' Mb free');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00"/>
                </a:solidFill>
                <a:latin typeface="Myriad Pro Light"/>
              </a:rPr>
              <a:t>//one.js</a:t>
            </a:r>
            <a:r>
              <a:rPr lang="en-US" sz="1800" b="1" dirty="0" smtClean="0">
                <a:solidFill>
                  <a:srgbClr val="000000"/>
                </a:solidFill>
                <a:latin typeface="Myriad Pro Light"/>
              </a:rPr>
              <a:t> </a:t>
            </a:r>
          </a:p>
          <a:p>
            <a:endParaRPr lang="en-US" sz="1800" dirty="0" smtClean="0">
              <a:solidFill>
                <a:srgbClr val="000000"/>
              </a:solidFill>
              <a:latin typeface="Myriad Pro Light"/>
            </a:endParaRPr>
          </a:p>
          <a:p>
            <a:pPr marR="7841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count = 2;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function(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callback) {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do something, invoke callback </a:t>
            </a:r>
          </a:p>
          <a:p>
            <a:pPr marR="8926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module.exports.doIt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module.exports.foo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‘bar’; </a:t>
            </a:r>
            <a:endParaRPr lang="en-US" dirty="0" smtClean="0"/>
          </a:p>
          <a:p>
            <a:endParaRPr lang="en-IN" dirty="0" smtClean="0"/>
          </a:p>
          <a:p>
            <a:r>
              <a:rPr lang="en-US" sz="1600" b="1" dirty="0" smtClean="0">
                <a:solidFill>
                  <a:srgbClr val="000000"/>
                </a:solidFill>
                <a:latin typeface="Myriad Pro Light"/>
              </a:rPr>
              <a:t>//two.js </a:t>
            </a:r>
          </a:p>
          <a:p>
            <a:endParaRPr lang="en-US" sz="1600" dirty="0" smtClean="0">
              <a:solidFill>
                <a:srgbClr val="000000"/>
              </a:solidFill>
              <a:latin typeface="Myriad Pro Light"/>
            </a:endParaRPr>
          </a:p>
          <a:p>
            <a:pPr marR="12560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one = require(‘./one’);</a:t>
            </a:r>
          </a:p>
          <a:p>
            <a:pPr marR="1256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one.doIt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(23, function (err, result) { </a:t>
            </a:r>
          </a:p>
          <a:p>
            <a:pPr marR="3736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console.log(result); </a:t>
            </a:r>
          </a:p>
          <a:p>
            <a:pPr marR="3426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 </a:t>
            </a:r>
          </a:p>
          <a:p>
            <a:pPr marR="34260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one.foo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trike="sngStrik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console.log(</a:t>
            </a:r>
            <a:r>
              <a:rPr lang="en-US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one.count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conn = </a:t>
            </a:r>
            <a:r>
              <a:rPr lang="en-US" dirty="0" err="1" smtClean="0">
                <a:solidFill>
                  <a:srgbClr val="00B050"/>
                </a:solidFill>
              </a:rPr>
              <a:t>getDbConnection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); 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stmt</a:t>
            </a:r>
            <a:r>
              <a:rPr lang="en-US" dirty="0" smtClean="0"/>
              <a:t> = </a:t>
            </a:r>
            <a:r>
              <a:rPr lang="en-US" dirty="0" err="1" smtClean="0"/>
              <a:t>conn</a:t>
            </a:r>
            <a:r>
              <a:rPr lang="en-US" dirty="0" err="1" smtClean="0">
                <a:solidFill>
                  <a:srgbClr val="00B050"/>
                </a:solidFill>
              </a:rPr>
              <a:t>.createStatement</a:t>
            </a:r>
            <a:r>
              <a:rPr lang="en-US" dirty="0" smtClean="0"/>
              <a:t>(); 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results = </a:t>
            </a:r>
            <a:r>
              <a:rPr lang="en-US" dirty="0" err="1" smtClean="0"/>
              <a:t>stmt.</a:t>
            </a:r>
            <a:r>
              <a:rPr lang="en-US" dirty="0" err="1" smtClean="0">
                <a:solidFill>
                  <a:srgbClr val="00B050"/>
                </a:solidFill>
              </a:rPr>
              <a:t>executeQuery</a:t>
            </a:r>
            <a:r>
              <a:rPr lang="en-US" dirty="0" smtClean="0"/>
              <a:t>(</a:t>
            </a:r>
            <a:r>
              <a:rPr lang="en-US" dirty="0" err="1" smtClean="0"/>
              <a:t>sqlQuery</a:t>
            </a:r>
            <a:r>
              <a:rPr lang="en-US" dirty="0" smtClean="0"/>
              <a:t>); 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results.length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</a:p>
          <a:p>
            <a:pPr marL="457200" lvl="1" indent="0">
              <a:buNone/>
            </a:pPr>
            <a:r>
              <a:rPr lang="en-US" dirty="0" smtClean="0"/>
              <a:t>	// print results[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err="1" smtClean="0">
                <a:solidFill>
                  <a:srgbClr val="00B050"/>
                </a:solidFill>
              </a:rPr>
              <a:t>getDbConnection</a:t>
            </a:r>
            <a:r>
              <a:rPr lang="en-US" sz="1800" dirty="0" smtClean="0"/>
              <a:t>(</a:t>
            </a:r>
            <a:r>
              <a:rPr lang="en-US" sz="1800" dirty="0" err="1" smtClean="0"/>
              <a:t>connectionString</a:t>
            </a:r>
            <a:r>
              <a:rPr lang="en-US" sz="1800" dirty="0" smtClean="0"/>
              <a:t>, </a:t>
            </a:r>
            <a:r>
              <a:rPr lang="en-US" sz="1800" i="1" dirty="0" smtClean="0"/>
              <a:t>function</a:t>
            </a:r>
            <a:r>
              <a:rPr lang="en-US" sz="1800" dirty="0" smtClean="0"/>
              <a:t> (</a:t>
            </a:r>
            <a:r>
              <a:rPr lang="en-US" sz="1800" i="1" dirty="0" smtClean="0"/>
              <a:t>err</a:t>
            </a:r>
            <a:r>
              <a:rPr lang="en-US" sz="1800" dirty="0" smtClean="0"/>
              <a:t>, </a:t>
            </a:r>
            <a:r>
              <a:rPr lang="en-US" sz="1800" i="1" dirty="0" smtClean="0"/>
              <a:t>conn</a:t>
            </a:r>
            <a:r>
              <a:rPr lang="en-US" sz="1800" dirty="0" smtClean="0"/>
              <a:t>) {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conn</a:t>
            </a:r>
            <a:r>
              <a:rPr lang="en-US" sz="1800" dirty="0" err="1" smtClean="0">
                <a:solidFill>
                  <a:srgbClr val="00B050"/>
                </a:solidFill>
              </a:rPr>
              <a:t>.createStatement</a:t>
            </a:r>
            <a:r>
              <a:rPr lang="en-US" sz="1800" dirty="0" smtClean="0"/>
              <a:t>(</a:t>
            </a:r>
            <a:r>
              <a:rPr lang="en-US" sz="1800" i="1" dirty="0" smtClean="0"/>
              <a:t>function</a:t>
            </a:r>
            <a:r>
              <a:rPr lang="en-US" sz="1800" dirty="0" smtClean="0"/>
              <a:t> (</a:t>
            </a:r>
            <a:r>
              <a:rPr lang="en-US" sz="1800" i="1" dirty="0" smtClean="0"/>
              <a:t>err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stmt</a:t>
            </a:r>
            <a:r>
              <a:rPr lang="en-US" sz="1800" dirty="0" smtClean="0"/>
              <a:t>) {</a:t>
            </a:r>
          </a:p>
          <a:p>
            <a:pPr marL="857250" lvl="2" indent="0">
              <a:buNone/>
            </a:pPr>
            <a:r>
              <a:rPr lang="en-US" sz="1800" i="1" dirty="0" smtClean="0"/>
              <a:t>		</a:t>
            </a:r>
            <a:r>
              <a:rPr lang="en-US" sz="1800" i="1" dirty="0" err="1" smtClean="0"/>
              <a:t>var</a:t>
            </a:r>
            <a:r>
              <a:rPr lang="en-US" sz="1800" dirty="0" smtClean="0"/>
              <a:t> results = </a:t>
            </a:r>
            <a:r>
              <a:rPr lang="en-US" sz="1800" dirty="0" err="1" smtClean="0"/>
              <a:t>stmt.</a:t>
            </a:r>
            <a:r>
              <a:rPr lang="en-US" sz="1800" dirty="0" err="1" smtClean="0">
                <a:solidFill>
                  <a:srgbClr val="00B050"/>
                </a:solidFill>
              </a:rPr>
              <a:t>executeQuery</a:t>
            </a:r>
            <a:r>
              <a:rPr lang="en-US" sz="1800" dirty="0" smtClean="0"/>
              <a:t>(</a:t>
            </a:r>
            <a:r>
              <a:rPr lang="en-US" sz="1800" dirty="0" err="1" smtClean="0"/>
              <a:t>sqlQuery</a:t>
            </a:r>
            <a:r>
              <a:rPr lang="en-US" sz="1800" dirty="0" smtClean="0"/>
              <a:t>);</a:t>
            </a:r>
          </a:p>
          <a:p>
            <a:pPr marL="1314450" lvl="3" indent="0">
              <a:buNone/>
            </a:pPr>
            <a:r>
              <a:rPr lang="en-US" sz="1800" dirty="0" err="1" smtClean="0">
                <a:solidFill>
                  <a:srgbClr val="00B050"/>
                </a:solidFill>
              </a:rPr>
              <a:t>results</a:t>
            </a:r>
            <a:r>
              <a:rPr lang="en-US" sz="1800" dirty="0" err="1" smtClean="0"/>
              <a:t>.on</a:t>
            </a:r>
            <a:r>
              <a:rPr lang="en-US" sz="1800" dirty="0" smtClean="0"/>
              <a:t>(‘row’, </a:t>
            </a:r>
            <a:r>
              <a:rPr lang="en-US" sz="1800" i="1" dirty="0" smtClean="0"/>
              <a:t>function</a:t>
            </a:r>
            <a:r>
              <a:rPr lang="en-US" sz="1800" dirty="0" smtClean="0"/>
              <a:t> (</a:t>
            </a:r>
            <a:r>
              <a:rPr lang="en-US" sz="1800" i="1" dirty="0" smtClean="0"/>
              <a:t>result</a:t>
            </a:r>
            <a:r>
              <a:rPr lang="en-US" sz="1800" dirty="0" smtClean="0"/>
              <a:t>) {</a:t>
            </a:r>
          </a:p>
          <a:p>
            <a:pPr marL="1314450" lvl="3" indent="0">
              <a:buNone/>
            </a:pPr>
            <a:r>
              <a:rPr lang="en-US" sz="1800" dirty="0" smtClean="0"/>
              <a:t>		// print result</a:t>
            </a:r>
          </a:p>
          <a:p>
            <a:pPr marL="1314450" lvl="3" indent="0">
              <a:buNone/>
            </a:pPr>
            <a:r>
              <a:rPr lang="en-US" sz="1800" dirty="0" smtClean="0"/>
              <a:t>});</a:t>
            </a:r>
          </a:p>
          <a:p>
            <a:pPr marL="857250" lvl="2" indent="0">
              <a:buNone/>
            </a:pPr>
            <a:r>
              <a:rPr lang="en-US" sz="1800" dirty="0" smtClean="0"/>
              <a:t>});</a:t>
            </a:r>
          </a:p>
          <a:p>
            <a:pPr marL="457200" lvl="1" indent="0">
              <a:buNone/>
            </a:pPr>
            <a:r>
              <a:rPr lang="en-US" sz="1800" dirty="0" smtClean="0"/>
              <a:t>});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85BA-181A-428E-B3F9-B33D1B927C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77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40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2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0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F7F5-EDF7-4AEC-AE38-BCAA0992E337}" type="datetimeFigureOut">
              <a:rPr lang="en-US" smtClean="0"/>
              <a:t>17/07/2018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1D192B-A50B-4867-AB83-A0AE3BCD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10083" y="5592726"/>
            <a:ext cx="282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[</a:t>
            </a:r>
            <a:r>
              <a:rPr lang="en-IN" sz="2000" b="1" dirty="0" smtClean="0"/>
              <a:t> </a:t>
            </a:r>
            <a:r>
              <a:rPr lang="en-IN" sz="2000" dirty="0" smtClean="0"/>
              <a:t>Rohit </a:t>
            </a:r>
            <a:r>
              <a:rPr lang="en-IN" sz="2000" dirty="0" err="1" smtClean="0"/>
              <a:t>Chaturvedi</a:t>
            </a:r>
            <a:r>
              <a:rPr lang="en-IN" sz="2000" b="1" dirty="0" smtClean="0"/>
              <a:t> </a:t>
            </a:r>
            <a:r>
              <a:rPr lang="en-IN" sz="3200" b="1" dirty="0" smtClean="0"/>
              <a:t>]</a:t>
            </a:r>
            <a:endParaRPr lang="en-US" sz="2000" b="1" dirty="0"/>
          </a:p>
        </p:txBody>
      </p:sp>
      <p:sp>
        <p:nvSpPr>
          <p:cNvPr id="5" name="AutoShape 2" descr="Image result for n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rohit.chaturvedi\Desktop\nodejs_logo-14178344910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3" y="432765"/>
            <a:ext cx="5193631" cy="25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ohit.chaturvedi\Desktop\1200px-Npm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78" y="3569368"/>
            <a:ext cx="2932599" cy="11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68025" y="2505670"/>
            <a:ext cx="655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NPM – Semantic Versioning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8458" y="2362424"/>
            <a:ext cx="75523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1 .  0  .  0</a:t>
            </a:r>
            <a:endParaRPr lang="en-US" sz="9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4732" y="4740813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Major </a:t>
            </a:r>
            <a:r>
              <a:rPr lang="en-IN" sz="2800" b="1" dirty="0" smtClean="0"/>
              <a:t>Release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85727" y="5235897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Minor Release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41231" y="4712677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Patch </a:t>
            </a:r>
            <a:r>
              <a:rPr lang="en-IN" sz="2800" b="1" dirty="0" smtClean="0"/>
              <a:t>Release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30357" y="3770142"/>
            <a:ext cx="1009229" cy="562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7512" y="3773905"/>
            <a:ext cx="1221167" cy="562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65144" y="3770142"/>
            <a:ext cx="1110152" cy="562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222112">
            <a:off x="3487124" y="3771660"/>
            <a:ext cx="225864" cy="107553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735878" y="3826411"/>
            <a:ext cx="257475" cy="140948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219945">
            <a:off x="8294982" y="3777794"/>
            <a:ext cx="207259" cy="106326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326" y="1568563"/>
            <a:ext cx="9856286" cy="2326104"/>
          </a:xfrm>
        </p:spPr>
        <p:txBody>
          <a:bodyPr>
            <a:normAutofit/>
          </a:bodyPr>
          <a:lstStyle/>
          <a:p>
            <a:r>
              <a:rPr lang="en-IN" sz="2000" i="1" dirty="0" smtClean="0"/>
              <a:t>Node.js </a:t>
            </a:r>
            <a:r>
              <a:rPr lang="en-IN" sz="2000" i="1" dirty="0"/>
              <a:t>is a </a:t>
            </a:r>
            <a:r>
              <a:rPr lang="en-IN" sz="2000" b="1" i="1" dirty="0"/>
              <a:t>JavaScript runtime</a:t>
            </a:r>
            <a:r>
              <a:rPr lang="en-IN" sz="2000" i="1" dirty="0"/>
              <a:t> built on </a:t>
            </a:r>
            <a:r>
              <a:rPr lang="en-IN" sz="2000" i="1" dirty="0">
                <a:solidFill>
                  <a:schemeClr val="tx1"/>
                </a:solidFill>
              </a:rPr>
              <a:t>Chrome’s </a:t>
            </a:r>
            <a:r>
              <a:rPr lang="en-IN" sz="2000" b="1" i="1" dirty="0">
                <a:solidFill>
                  <a:schemeClr val="tx1"/>
                </a:solidFill>
              </a:rPr>
              <a:t>V8 </a:t>
            </a:r>
            <a:r>
              <a:rPr lang="en-IN" sz="2000" i="1" dirty="0">
                <a:solidFill>
                  <a:schemeClr val="tx1"/>
                </a:solidFill>
              </a:rPr>
              <a:t>JavaScript engine</a:t>
            </a:r>
            <a:r>
              <a:rPr lang="en-IN" sz="2000" i="1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Node.js </a:t>
            </a:r>
            <a:r>
              <a:rPr lang="en-IN" sz="2000" dirty="0"/>
              <a:t>uses </a:t>
            </a:r>
            <a:r>
              <a:rPr lang="en-IN" sz="2000" dirty="0" smtClean="0"/>
              <a:t>an </a:t>
            </a:r>
            <a:r>
              <a:rPr lang="en-IN" sz="2000" b="1" dirty="0" smtClean="0"/>
              <a:t>non-blocking,</a:t>
            </a:r>
            <a:r>
              <a:rPr lang="en-IN" sz="2000" dirty="0" smtClean="0"/>
              <a:t> </a:t>
            </a:r>
            <a:r>
              <a:rPr lang="en-IN" sz="2000" b="1" dirty="0"/>
              <a:t>event-driven </a:t>
            </a:r>
            <a:r>
              <a:rPr lang="en-IN" sz="2000" b="1" dirty="0" smtClean="0"/>
              <a:t>I/O</a:t>
            </a:r>
            <a:r>
              <a:rPr lang="en-IN" sz="2000" dirty="0" smtClean="0"/>
              <a:t> that </a:t>
            </a:r>
            <a:r>
              <a:rPr lang="en-IN" sz="2000" dirty="0"/>
              <a:t>makes it lightweight and </a:t>
            </a:r>
            <a:r>
              <a:rPr lang="en-IN" sz="2000" dirty="0" smtClean="0"/>
              <a:t>efficient.</a:t>
            </a:r>
          </a:p>
        </p:txBody>
      </p:sp>
    </p:spTree>
    <p:extLst>
      <p:ext uri="{BB962C8B-B14F-4D97-AF65-F5344CB8AC3E}">
        <p14:creationId xmlns:p14="http://schemas.microsoft.com/office/powerpoint/2010/main" val="30079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- Features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0726" y="1614488"/>
            <a:ext cx="9703886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Asynchronous </a:t>
            </a:r>
            <a:r>
              <a:rPr lang="en-US" b="1" dirty="0"/>
              <a:t>and Event Driven</a:t>
            </a:r>
            <a:r>
              <a:rPr lang="en-US" dirty="0"/>
              <a:t> − All APIs of Node.js library are asynchronous, that is, non-blocking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Single Threaded but Highly Scalable</a:t>
            </a:r>
            <a:r>
              <a:rPr lang="en-US" dirty="0"/>
              <a:t> − Node.js uses a single threaded model with event looping.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No </a:t>
            </a:r>
            <a:r>
              <a:rPr lang="en-US" b="1" dirty="0"/>
              <a:t>Buffering</a:t>
            </a:r>
            <a:r>
              <a:rPr lang="en-US" dirty="0"/>
              <a:t> − Node.js applications never buffer any data. These applications simply output the data in chunks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License</a:t>
            </a:r>
            <a:r>
              <a:rPr lang="en-US" dirty="0"/>
              <a:t> − Node.js is released under the </a:t>
            </a:r>
            <a:r>
              <a:rPr lang="en-US" dirty="0" smtClean="0"/>
              <a:t>MIT License.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39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REPL Terminal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1579" y="1475743"/>
            <a:ext cx="2823410" cy="726174"/>
          </a:xfrm>
          <a:prstGeom prst="roundRect">
            <a:avLst/>
          </a:prstGeom>
          <a:solidFill>
            <a:srgbClr val="46527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READ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11579" y="5668744"/>
            <a:ext cx="2823410" cy="726174"/>
          </a:xfrm>
          <a:prstGeom prst="roundRect">
            <a:avLst/>
          </a:prstGeom>
          <a:solidFill>
            <a:srgbClr val="46527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LOOP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411579" y="2873410"/>
            <a:ext cx="2823410" cy="726174"/>
          </a:xfrm>
          <a:prstGeom prst="roundRect">
            <a:avLst/>
          </a:prstGeom>
          <a:solidFill>
            <a:srgbClr val="46527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EVAL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411579" y="4271077"/>
            <a:ext cx="2823410" cy="726174"/>
          </a:xfrm>
          <a:prstGeom prst="roundRect">
            <a:avLst/>
          </a:prstGeom>
          <a:solidFill>
            <a:srgbClr val="46527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PRINT</a:t>
            </a:r>
            <a:endParaRPr lang="en-US" sz="2400" b="1" dirty="0"/>
          </a:p>
        </p:txBody>
      </p:sp>
      <p:sp>
        <p:nvSpPr>
          <p:cNvPr id="13" name="Down Arrow 12"/>
          <p:cNvSpPr/>
          <p:nvPr/>
        </p:nvSpPr>
        <p:spPr>
          <a:xfrm>
            <a:off x="5630778" y="2302840"/>
            <a:ext cx="385011" cy="547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630778" y="3648908"/>
            <a:ext cx="385011" cy="547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62862" y="5070906"/>
            <a:ext cx="385011" cy="547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Modules Source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77506" y="1905000"/>
            <a:ext cx="9359195" cy="468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1. Built-in </a:t>
            </a:r>
            <a:r>
              <a:rPr lang="en-US" sz="2000" b="1" dirty="0"/>
              <a:t>Modules 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r>
              <a:rPr lang="en-IN" sz="2000" dirty="0" smtClean="0"/>
              <a:t>Node include many built in modules like-</a:t>
            </a:r>
          </a:p>
          <a:p>
            <a:pPr lvl="2"/>
            <a:r>
              <a:rPr lang="en-IN" sz="1600" dirty="0" smtClean="0"/>
              <a:t>FS</a:t>
            </a:r>
          </a:p>
          <a:p>
            <a:pPr lvl="2"/>
            <a:r>
              <a:rPr lang="en-IN" sz="1600" dirty="0" smtClean="0"/>
              <a:t>http</a:t>
            </a:r>
          </a:p>
          <a:p>
            <a:pPr lvl="2"/>
            <a:r>
              <a:rPr lang="en-IN" sz="1600" dirty="0" smtClean="0"/>
              <a:t>Crypto</a:t>
            </a:r>
          </a:p>
          <a:p>
            <a:pPr lvl="2"/>
            <a:r>
              <a:rPr lang="en-IN" sz="1600" dirty="0" smtClean="0"/>
              <a:t>OS</a:t>
            </a:r>
            <a:endParaRPr lang="en-US" sz="16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Modules Source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77506" y="1905001"/>
            <a:ext cx="9359195" cy="109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. Project Files  </a:t>
            </a:r>
            <a:endParaRPr lang="en-US" sz="2000" b="1" dirty="0"/>
          </a:p>
          <a:p>
            <a:r>
              <a:rPr lang="en-US" dirty="0" smtClean="0"/>
              <a:t>We can create function and variables in a file and export them via </a:t>
            </a:r>
            <a:r>
              <a:rPr lang="en-US" dirty="0"/>
              <a:t>“</a:t>
            </a:r>
            <a:r>
              <a:rPr lang="en-US" dirty="0" err="1"/>
              <a:t>module.exports</a:t>
            </a:r>
            <a:r>
              <a:rPr lang="en-US" dirty="0"/>
              <a:t>” </a:t>
            </a:r>
            <a:endParaRPr lang="en-IN" dirty="0" smtClean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69366" y="2996419"/>
            <a:ext cx="46188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yriad Pro Light"/>
              </a:rPr>
              <a:t>one.js</a:t>
            </a:r>
            <a:r>
              <a:rPr lang="en-US" sz="2800" b="1" dirty="0">
                <a:solidFill>
                  <a:srgbClr val="000000"/>
                </a:solidFill>
                <a:latin typeface="Myriad Pro Light"/>
              </a:rPr>
              <a:t> </a:t>
            </a:r>
            <a:endParaRPr lang="en-US" sz="2800" b="1" dirty="0" smtClean="0">
              <a:solidFill>
                <a:srgbClr val="000000"/>
              </a:solidFill>
              <a:latin typeface="Myriad Pro Light"/>
            </a:endParaRPr>
          </a:p>
          <a:p>
            <a:endParaRPr lang="en-US" sz="2800" dirty="0">
              <a:solidFill>
                <a:srgbClr val="000000"/>
              </a:solidFill>
              <a:latin typeface="Myriad Pro Light"/>
            </a:endParaRPr>
          </a:p>
          <a:p>
            <a:pPr marR="7841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2;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function(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callback)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do something, invoke callback </a:t>
            </a:r>
          </a:p>
          <a:p>
            <a:pPr marR="8926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module.exports.doIt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‘bar’;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8768" y="2996419"/>
            <a:ext cx="48947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yriad Pro Light"/>
              </a:rPr>
              <a:t>two.js </a:t>
            </a:r>
            <a:endParaRPr lang="en-US" sz="2400" b="1" dirty="0" smtClean="0">
              <a:solidFill>
                <a:srgbClr val="000000"/>
              </a:solidFill>
              <a:latin typeface="Myriad Pro Light"/>
            </a:endParaRPr>
          </a:p>
          <a:p>
            <a:endParaRPr lang="en-US" sz="2400" dirty="0">
              <a:solidFill>
                <a:srgbClr val="000000"/>
              </a:solidFill>
              <a:latin typeface="Myriad Pro Light"/>
            </a:endParaRPr>
          </a:p>
          <a:p>
            <a:pPr marR="1256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one = require(‘./one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’);</a:t>
            </a:r>
          </a:p>
          <a:p>
            <a:pPr marR="1256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one.doIt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(23, function (err, result) { </a:t>
            </a:r>
          </a:p>
          <a:p>
            <a:pPr marR="3736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console.log(result); </a:t>
            </a:r>
          </a:p>
          <a:p>
            <a:pPr marR="3426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3426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console.log(</a:t>
            </a:r>
            <a:r>
              <a:rPr lang="en-US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one.count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148775" y="4519913"/>
            <a:ext cx="1899993" cy="83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48775" y="5584874"/>
            <a:ext cx="1899993" cy="116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Modules Source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77506" y="1905001"/>
            <a:ext cx="9359195" cy="434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3. NPM Packages   </a:t>
            </a:r>
            <a:endParaRPr lang="en-US" sz="2000" b="1" dirty="0"/>
          </a:p>
          <a:p>
            <a:endParaRPr lang="en-US" dirty="0" smtClean="0"/>
          </a:p>
          <a:p>
            <a:r>
              <a:rPr lang="en-US" dirty="0" smtClean="0"/>
              <a:t>Installed </a:t>
            </a:r>
            <a:r>
              <a:rPr lang="en-US" dirty="0"/>
              <a:t>via “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i="1" dirty="0" err="1"/>
              <a:t>module_name</a:t>
            </a:r>
            <a:r>
              <a:rPr lang="en-US" dirty="0"/>
              <a:t>” into “</a:t>
            </a:r>
            <a:r>
              <a:rPr lang="en-US" dirty="0" err="1"/>
              <a:t>node_modules</a:t>
            </a:r>
            <a:r>
              <a:rPr lang="en-US" dirty="0"/>
              <a:t>” </a:t>
            </a:r>
            <a:r>
              <a:rPr lang="en-US" dirty="0" smtClean="0"/>
              <a:t>folder</a:t>
            </a:r>
          </a:p>
          <a:p>
            <a:endParaRPr lang="en-US" dirty="0"/>
          </a:p>
          <a:p>
            <a:r>
              <a:rPr lang="en-US" dirty="0"/>
              <a:t>Are require()’d via simple string identifiers, similar to built-ins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C00000"/>
                </a:solidFill>
              </a:rPr>
              <a:t>var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request = require(‘request’); 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r>
              <a:rPr lang="en-US" dirty="0" smtClean="0"/>
              <a:t>Can </a:t>
            </a:r>
            <a:r>
              <a:rPr lang="en-US" dirty="0"/>
              <a:t>require() individual files from within a module, but be careful!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BlobResult</a:t>
            </a:r>
            <a:r>
              <a:rPr lang="en-US" dirty="0">
                <a:solidFill>
                  <a:srgbClr val="C00000"/>
                </a:solidFill>
              </a:rPr>
              <a:t> = require(‘azure/lib/services/blob/models/</a:t>
            </a:r>
            <a:r>
              <a:rPr lang="en-US" dirty="0" err="1">
                <a:solidFill>
                  <a:srgbClr val="C00000"/>
                </a:solidFill>
              </a:rPr>
              <a:t>blobresult</a:t>
            </a:r>
            <a:r>
              <a:rPr lang="en-US" dirty="0">
                <a:solidFill>
                  <a:srgbClr val="C00000"/>
                </a:solidFill>
              </a:rPr>
              <a:t>’);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sz="2000" dirty="0" smtClean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Non-Blocking Programing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7507" y="1905000"/>
            <a:ext cx="10212388" cy="468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 typical approach </a:t>
            </a:r>
          </a:p>
          <a:p>
            <a:endParaRPr lang="en-US" b="1" dirty="0"/>
          </a:p>
          <a:p>
            <a:pPr marL="457200" lvl="1" indent="0">
              <a:buNone/>
            </a:pPr>
            <a:r>
              <a:rPr lang="en-US" dirty="0"/>
              <a:t>var conn = </a:t>
            </a:r>
            <a:r>
              <a:rPr lang="en-US" dirty="0">
                <a:solidFill>
                  <a:srgbClr val="00B050"/>
                </a:solidFill>
              </a:rPr>
              <a:t>getDbConnection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); </a:t>
            </a:r>
          </a:p>
          <a:p>
            <a:pPr marL="457200" lvl="1" indent="0">
              <a:buNone/>
            </a:pPr>
            <a:r>
              <a:rPr lang="en-US" dirty="0"/>
              <a:t>var stmt = </a:t>
            </a:r>
            <a:r>
              <a:rPr lang="en-US" dirty="0" err="1"/>
              <a:t>conn</a:t>
            </a:r>
            <a:r>
              <a:rPr lang="en-US" dirty="0" err="1">
                <a:solidFill>
                  <a:srgbClr val="00B050"/>
                </a:solidFill>
              </a:rPr>
              <a:t>.createStatement</a:t>
            </a:r>
            <a:r>
              <a:rPr lang="en-US" dirty="0"/>
              <a:t>(); </a:t>
            </a:r>
          </a:p>
          <a:p>
            <a:pPr marL="457200" lvl="1" indent="0">
              <a:buNone/>
            </a:pPr>
            <a:r>
              <a:rPr lang="en-US" dirty="0"/>
              <a:t>var results = </a:t>
            </a:r>
            <a:r>
              <a:rPr lang="en-US" dirty="0" err="1"/>
              <a:t>stmt.</a:t>
            </a:r>
            <a:r>
              <a:rPr lang="en-US" dirty="0" err="1">
                <a:solidFill>
                  <a:srgbClr val="00B050"/>
                </a:solidFill>
              </a:rPr>
              <a:t>executeQuery</a:t>
            </a:r>
            <a:r>
              <a:rPr lang="en-US" dirty="0"/>
              <a:t>(</a:t>
            </a:r>
            <a:r>
              <a:rPr lang="en-US" dirty="0" err="1"/>
              <a:t>sqlQuery</a:t>
            </a:r>
            <a:r>
              <a:rPr lang="en-US" dirty="0"/>
              <a:t>); </a:t>
            </a:r>
          </a:p>
          <a:p>
            <a:pPr marL="457200" lvl="1" indent="0">
              <a:buNone/>
            </a:pP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results.length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457200" lvl="1" indent="0">
              <a:buNone/>
            </a:pPr>
            <a:r>
              <a:rPr lang="en-US" dirty="0" smtClean="0"/>
              <a:t>	// </a:t>
            </a:r>
            <a:r>
              <a:rPr lang="en-US" dirty="0"/>
              <a:t>print results[</a:t>
            </a:r>
            <a:r>
              <a:rPr lang="en-US" dirty="0" err="1"/>
              <a:t>i</a:t>
            </a:r>
            <a:r>
              <a:rPr lang="en-US" dirty="0"/>
              <a:t>]; 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Non-Blocking Programing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7507" y="1905000"/>
            <a:ext cx="10212388" cy="468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Non-Blocking Approach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getDbConnection</a:t>
            </a:r>
            <a:r>
              <a:rPr lang="en-US" sz="1800" dirty="0" smtClean="0"/>
              <a:t>(</a:t>
            </a:r>
            <a:r>
              <a:rPr lang="en-US" sz="1800" dirty="0" err="1" smtClean="0"/>
              <a:t>connectionString</a:t>
            </a:r>
            <a:r>
              <a:rPr lang="en-US" sz="1800" dirty="0"/>
              <a:t>, </a:t>
            </a:r>
            <a:r>
              <a:rPr lang="en-US" sz="1800" i="1" dirty="0"/>
              <a:t>function</a:t>
            </a:r>
            <a:r>
              <a:rPr lang="en-US" sz="1800" dirty="0"/>
              <a:t> (</a:t>
            </a:r>
            <a:r>
              <a:rPr lang="en-US" sz="1800" i="1" dirty="0"/>
              <a:t>err</a:t>
            </a:r>
            <a:r>
              <a:rPr lang="en-US" sz="1800" dirty="0"/>
              <a:t>, </a:t>
            </a:r>
            <a:r>
              <a:rPr lang="en-US" sz="1800" i="1" dirty="0"/>
              <a:t>conn</a:t>
            </a:r>
            <a:r>
              <a:rPr lang="en-US" sz="1800" dirty="0"/>
              <a:t>) {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conn</a:t>
            </a:r>
            <a:r>
              <a:rPr lang="en-US" sz="1800" dirty="0" err="1" smtClean="0">
                <a:solidFill>
                  <a:srgbClr val="00B050"/>
                </a:solidFill>
              </a:rPr>
              <a:t>.createStatement</a:t>
            </a:r>
            <a:r>
              <a:rPr lang="en-US" sz="1800" dirty="0" smtClean="0"/>
              <a:t>(</a:t>
            </a:r>
            <a:r>
              <a:rPr lang="en-US" sz="1800" i="1" dirty="0" smtClean="0"/>
              <a:t>function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i="1" dirty="0"/>
              <a:t>err</a:t>
            </a:r>
            <a:r>
              <a:rPr lang="en-US" sz="1800" dirty="0"/>
              <a:t>, </a:t>
            </a:r>
            <a:r>
              <a:rPr lang="en-US" sz="1800" i="1" dirty="0"/>
              <a:t>stmt</a:t>
            </a:r>
            <a:r>
              <a:rPr lang="en-US" sz="1800" dirty="0"/>
              <a:t>) {</a:t>
            </a:r>
          </a:p>
          <a:p>
            <a:pPr marL="857250" lvl="2" indent="0">
              <a:buNone/>
            </a:pPr>
            <a:r>
              <a:rPr lang="en-US" sz="1800" i="1" dirty="0" smtClean="0"/>
              <a:t>		var</a:t>
            </a:r>
            <a:r>
              <a:rPr lang="en-US" sz="1800" dirty="0" smtClean="0"/>
              <a:t> </a:t>
            </a:r>
            <a:r>
              <a:rPr lang="en-US" sz="1800" dirty="0"/>
              <a:t>results = </a:t>
            </a:r>
            <a:r>
              <a:rPr lang="en-US" sz="1800" dirty="0" err="1"/>
              <a:t>stmt.</a:t>
            </a:r>
            <a:r>
              <a:rPr lang="en-US" sz="1800" dirty="0" err="1">
                <a:solidFill>
                  <a:srgbClr val="00B050"/>
                </a:solidFill>
              </a:rPr>
              <a:t>executeQuery</a:t>
            </a:r>
            <a:r>
              <a:rPr lang="en-US" sz="1800" dirty="0"/>
              <a:t>(</a:t>
            </a:r>
            <a:r>
              <a:rPr lang="en-US" sz="1800" dirty="0" err="1"/>
              <a:t>sqlQuery</a:t>
            </a:r>
            <a:r>
              <a:rPr lang="en-US" sz="1800" dirty="0"/>
              <a:t>);</a:t>
            </a:r>
          </a:p>
          <a:p>
            <a:pPr marL="1314450" lvl="3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results</a:t>
            </a:r>
            <a:r>
              <a:rPr lang="en-US" sz="1800" dirty="0" err="1"/>
              <a:t>.on</a:t>
            </a:r>
            <a:r>
              <a:rPr lang="en-US" sz="1800" dirty="0"/>
              <a:t>(‘row’, </a:t>
            </a:r>
            <a:r>
              <a:rPr lang="en-US" sz="1800" i="1" dirty="0"/>
              <a:t>function</a:t>
            </a:r>
            <a:r>
              <a:rPr lang="en-US" sz="1800" dirty="0"/>
              <a:t> (</a:t>
            </a:r>
            <a:r>
              <a:rPr lang="en-US" sz="1800" i="1" dirty="0"/>
              <a:t>result</a:t>
            </a:r>
            <a:r>
              <a:rPr lang="en-US" sz="1800" dirty="0"/>
              <a:t>) {</a:t>
            </a:r>
          </a:p>
          <a:p>
            <a:pPr marL="1314450" lvl="3" indent="0">
              <a:buNone/>
            </a:pPr>
            <a:r>
              <a:rPr lang="en-US" sz="1800" dirty="0" smtClean="0"/>
              <a:t>		// </a:t>
            </a:r>
            <a:r>
              <a:rPr lang="en-US" sz="1800" dirty="0"/>
              <a:t>print result</a:t>
            </a:r>
          </a:p>
          <a:p>
            <a:pPr marL="1314450" lvl="3" indent="0">
              <a:buNone/>
            </a:pPr>
            <a:r>
              <a:rPr lang="en-US" sz="1800" dirty="0"/>
              <a:t>});</a:t>
            </a:r>
          </a:p>
          <a:p>
            <a:pPr marL="857250" lvl="2" indent="0">
              <a:buNone/>
            </a:pPr>
            <a:r>
              <a:rPr lang="en-US" sz="1800" dirty="0"/>
              <a:t>});</a:t>
            </a:r>
          </a:p>
          <a:p>
            <a:pPr marL="457200" lvl="1" indent="0">
              <a:buNone/>
            </a:pPr>
            <a:r>
              <a:rPr lang="en-US" sz="18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Loop</a:t>
            </a:r>
            <a:endParaRPr lang="en-US" dirty="0"/>
          </a:p>
        </p:txBody>
      </p:sp>
      <p:pic>
        <p:nvPicPr>
          <p:cNvPr id="1026" name="Picture 2" descr="Image result for event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32" y="3411335"/>
            <a:ext cx="6303591" cy="26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2137" y="1686438"/>
            <a:ext cx="94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an event-driven application, there is generally a main loop that listens for events, and then triggers a callback function when one of those events is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br>
              <a:rPr lang="en-IN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1495" y="1689988"/>
            <a:ext cx="4443663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Node</a:t>
            </a:r>
          </a:p>
          <a:p>
            <a:pPr lvl="1"/>
            <a:r>
              <a:rPr lang="en-IN" sz="2000" dirty="0" smtClean="0"/>
              <a:t>Getting Started </a:t>
            </a:r>
          </a:p>
          <a:p>
            <a:pPr lvl="1"/>
            <a:r>
              <a:rPr lang="en-IN" sz="2000" dirty="0" smtClean="0"/>
              <a:t>NPM</a:t>
            </a:r>
            <a:endParaRPr lang="en-IN" sz="2000" dirty="0"/>
          </a:p>
          <a:p>
            <a:pPr lvl="2"/>
            <a:r>
              <a:rPr lang="en-IN" sz="2000" dirty="0"/>
              <a:t>Introduction</a:t>
            </a:r>
          </a:p>
          <a:p>
            <a:pPr lvl="2"/>
            <a:r>
              <a:rPr lang="en-IN" sz="2000" dirty="0"/>
              <a:t>Semantic versioning</a:t>
            </a:r>
          </a:p>
          <a:p>
            <a:pPr lvl="2"/>
            <a:r>
              <a:rPr lang="en-IN" sz="2000" dirty="0"/>
              <a:t>Usage</a:t>
            </a:r>
          </a:p>
          <a:p>
            <a:pPr lvl="2"/>
            <a:r>
              <a:rPr lang="en-IN" sz="2000" dirty="0" err="1" smtClean="0"/>
              <a:t>Package.json</a:t>
            </a:r>
            <a:endParaRPr lang="en-IN" sz="2000" dirty="0" smtClean="0"/>
          </a:p>
          <a:p>
            <a:pPr lvl="1"/>
            <a:r>
              <a:rPr lang="en-IN" sz="2000" dirty="0" smtClean="0"/>
              <a:t>Introduction</a:t>
            </a:r>
            <a:endParaRPr lang="en-IN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6588" y="1689988"/>
            <a:ext cx="4130842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000" dirty="0"/>
              <a:t>Module Loading </a:t>
            </a:r>
            <a:endParaRPr lang="en-IN" sz="2000" dirty="0" smtClean="0"/>
          </a:p>
          <a:p>
            <a:pPr lvl="1"/>
            <a:r>
              <a:rPr lang="en-IN" sz="2000" dirty="0" smtClean="0"/>
              <a:t>Non-Blocking Code</a:t>
            </a:r>
          </a:p>
          <a:p>
            <a:pPr lvl="1"/>
            <a:r>
              <a:rPr lang="en-IN" sz="2000" dirty="0" smtClean="0"/>
              <a:t>Event Loop</a:t>
            </a:r>
          </a:p>
          <a:p>
            <a:pPr lvl="1"/>
            <a:r>
              <a:rPr lang="en-IN" sz="2000" dirty="0" smtClean="0"/>
              <a:t>Events</a:t>
            </a:r>
          </a:p>
          <a:p>
            <a:pPr lvl="1"/>
            <a:r>
              <a:rPr lang="en-IN" sz="2000" dirty="0" smtClean="0"/>
              <a:t>Event Emitters</a:t>
            </a:r>
            <a:endParaRPr lang="en-IN" sz="2000" dirty="0" smtClean="0"/>
          </a:p>
          <a:p>
            <a:pPr lvl="1"/>
            <a:r>
              <a:rPr lang="en-IN" sz="2000" dirty="0" smtClean="0"/>
              <a:t>Streams</a:t>
            </a:r>
          </a:p>
          <a:p>
            <a:pPr lvl="1"/>
            <a:r>
              <a:rPr lang="en-IN" sz="2000" dirty="0" smtClean="0"/>
              <a:t>Express</a:t>
            </a:r>
          </a:p>
          <a:p>
            <a:pPr lvl="1"/>
            <a:r>
              <a:rPr lang="en-IN" sz="2000" dirty="0" smtClean="0"/>
              <a:t>Node Application</a:t>
            </a:r>
          </a:p>
        </p:txBody>
      </p:sp>
    </p:spTree>
    <p:extLst>
      <p:ext uri="{BB962C8B-B14F-4D97-AF65-F5344CB8AC3E}">
        <p14:creationId xmlns:p14="http://schemas.microsoft.com/office/powerpoint/2010/main" val="62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Loop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257424"/>
            <a:ext cx="4867275" cy="44530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04169" y="1711880"/>
            <a:ext cx="5353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yriad Pro"/>
              </a:rPr>
              <a:t>What does this mean in practice?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Node- </a:t>
            </a:r>
            <a:r>
              <a:rPr lang="en-IN" dirty="0" smtClean="0"/>
              <a:t>Events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376" y="1566334"/>
            <a:ext cx="485601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Callbacks: 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err="1"/>
              <a:t>getThem</a:t>
            </a:r>
            <a:r>
              <a:rPr lang="en-US" sz="1800" dirty="0"/>
              <a:t>(</a:t>
            </a:r>
            <a:r>
              <a:rPr lang="en-US" sz="1800" dirty="0" err="1"/>
              <a:t>param</a:t>
            </a:r>
            <a:r>
              <a:rPr lang="en-US" sz="1800" dirty="0"/>
              <a:t>, function(err, items) { </a:t>
            </a:r>
          </a:p>
          <a:p>
            <a:pPr marL="400050" lvl="1" indent="0">
              <a:buNone/>
            </a:pPr>
            <a:r>
              <a:rPr lang="en-US" sz="1800" dirty="0"/>
              <a:t>// check for error </a:t>
            </a:r>
          </a:p>
          <a:p>
            <a:pPr marL="400050" lvl="1" indent="0">
              <a:buNone/>
            </a:pPr>
            <a:r>
              <a:rPr lang="en-US" sz="1800" dirty="0"/>
              <a:t>// operate on array of items </a:t>
            </a:r>
          </a:p>
          <a:p>
            <a:pPr marL="400050" lvl="1" indent="0">
              <a:buNone/>
            </a:pPr>
            <a:r>
              <a:rPr lang="en-US" sz="1800" dirty="0"/>
              <a:t>});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3699" y="1570568"/>
            <a:ext cx="5755901" cy="22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Events: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 fs = require('fs');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 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fs.createReadStream</a:t>
            </a:r>
            <a:r>
              <a:rPr lang="en-US" sz="1800" smtClean="0"/>
              <a:t>('./input.txt</a:t>
            </a:r>
            <a:r>
              <a:rPr lang="en-US" sz="1800" dirty="0"/>
              <a:t>');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rs.on</a:t>
            </a:r>
            <a:r>
              <a:rPr lang="en-US" sz="1800" dirty="0"/>
              <a:t>('open', function () 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console.log('The file is open');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});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1376" y="4519418"/>
            <a:ext cx="4856010" cy="153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Request </a:t>
            </a:r>
            <a:r>
              <a:rPr lang="en-US" dirty="0"/>
              <a:t>/ Reply </a:t>
            </a:r>
          </a:p>
          <a:p>
            <a:r>
              <a:rPr lang="en-US" dirty="0" smtClean="0"/>
              <a:t>No </a:t>
            </a:r>
            <a:r>
              <a:rPr lang="en-US" dirty="0"/>
              <a:t>results until all results </a:t>
            </a:r>
          </a:p>
          <a:p>
            <a:r>
              <a:rPr lang="en-US" dirty="0" smtClean="0"/>
              <a:t>Either </a:t>
            </a:r>
            <a:r>
              <a:rPr lang="en-US" dirty="0"/>
              <a:t>error or results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36099" y="4494909"/>
            <a:ext cx="4856010" cy="153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Publish / Subscribe</a:t>
            </a:r>
          </a:p>
          <a:p>
            <a:r>
              <a:rPr lang="en-US" dirty="0"/>
              <a:t>Act on results as they arrive</a:t>
            </a:r>
          </a:p>
          <a:p>
            <a:r>
              <a:rPr lang="en-US" dirty="0"/>
              <a:t>Partial results before error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3615" y="1756065"/>
            <a:ext cx="20750" cy="3794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Node- </a:t>
            </a:r>
            <a:r>
              <a:rPr lang="en-IN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12" y="1905000"/>
            <a:ext cx="8915400" cy="2057400"/>
          </a:xfrm>
        </p:spPr>
        <p:txBody>
          <a:bodyPr/>
          <a:lstStyle/>
          <a:p>
            <a:r>
              <a:rPr lang="en-US" dirty="0"/>
              <a:t>Node.js is perfect for event-driven applications</a:t>
            </a:r>
            <a:r>
              <a:rPr lang="en-US" dirty="0" smtClean="0"/>
              <a:t>.</a:t>
            </a:r>
          </a:p>
          <a:p>
            <a:r>
              <a:rPr lang="en-US" dirty="0"/>
              <a:t>Every action on a computer is an event. Like when a connection is made or a file is opened</a:t>
            </a:r>
            <a:r>
              <a:rPr lang="en-US" dirty="0" smtClean="0"/>
              <a:t>.</a:t>
            </a:r>
          </a:p>
          <a:p>
            <a:r>
              <a:rPr lang="en-US" dirty="0"/>
              <a:t>Node.js has a built-in module, called "Events", where you can create-, fire-, and listen for- your own events.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4362" y="3962400"/>
            <a:ext cx="4554538" cy="24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Methods</a:t>
            </a:r>
          </a:p>
          <a:p>
            <a:pPr lvl="1"/>
            <a:r>
              <a:rPr lang="en-US" dirty="0" err="1"/>
              <a:t>addListener</a:t>
            </a:r>
            <a:r>
              <a:rPr lang="en-US" dirty="0"/>
              <a:t>(event, listener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on(event, listener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emit(event, [arg1], [arg2], [...])</a:t>
            </a:r>
            <a:endParaRPr lang="en-US" dirty="0" smtClean="0"/>
          </a:p>
          <a:p>
            <a:pPr lvl="1"/>
            <a:r>
              <a:rPr lang="en-US" dirty="0" err="1" smtClean="0"/>
              <a:t>removeListener</a:t>
            </a:r>
            <a:r>
              <a:rPr lang="en-US" dirty="0" smtClean="0"/>
              <a:t>(event</a:t>
            </a:r>
            <a:r>
              <a:rPr lang="en-US" dirty="0"/>
              <a:t>, listener)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38900" y="3962400"/>
            <a:ext cx="5295900" cy="24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err="1"/>
              <a:t>removeAllListeners</a:t>
            </a:r>
            <a:r>
              <a:rPr lang="en-US" dirty="0"/>
              <a:t>([event])</a:t>
            </a:r>
          </a:p>
          <a:p>
            <a:pPr lvl="1"/>
            <a:r>
              <a:rPr lang="en-US" dirty="0" err="1" smtClean="0"/>
              <a:t>setMaxListeners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once(event</a:t>
            </a:r>
            <a:r>
              <a:rPr lang="en-US" dirty="0"/>
              <a:t>, listener)</a:t>
            </a:r>
            <a:endParaRPr lang="en-IN" dirty="0"/>
          </a:p>
          <a:p>
            <a:pPr lvl="1"/>
            <a:r>
              <a:rPr lang="en-US" dirty="0"/>
              <a:t>listeners(event)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-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001" y="1727200"/>
            <a:ext cx="891540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Streams are objects that let you read data from a source or write data to a destination in continuous </a:t>
            </a:r>
            <a:r>
              <a:rPr lang="en-US" sz="2000" dirty="0" smtClean="0"/>
              <a:t>fashion.</a:t>
            </a:r>
          </a:p>
          <a:p>
            <a:r>
              <a:rPr lang="en-US" sz="2000" dirty="0"/>
              <a:t>Stream is an </a:t>
            </a:r>
            <a:r>
              <a:rPr lang="en-US" sz="2000" b="1" dirty="0" err="1"/>
              <a:t>EventEmitter</a:t>
            </a:r>
            <a:r>
              <a:rPr lang="en-US" sz="2000" dirty="0"/>
              <a:t> instance and throws several events at different instance of times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Readable</a:t>
            </a:r>
            <a:r>
              <a:rPr lang="en-US" sz="2000" dirty="0"/>
              <a:t> − Stream which is used for read operation.</a:t>
            </a:r>
          </a:p>
          <a:p>
            <a:r>
              <a:rPr lang="en-US" sz="2000" b="1" dirty="0"/>
              <a:t>Writable</a:t>
            </a:r>
            <a:r>
              <a:rPr lang="en-US" sz="2000" dirty="0"/>
              <a:t> − Stream which is used for write operation.</a:t>
            </a:r>
          </a:p>
          <a:p>
            <a:r>
              <a:rPr lang="en-US" sz="2000" b="1" dirty="0"/>
              <a:t>Duplex</a:t>
            </a:r>
            <a:r>
              <a:rPr lang="en-US" sz="2000" dirty="0"/>
              <a:t> − Stream which can be used for both read and write operation.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Example-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7507" y="1905000"/>
            <a:ext cx="10212388" cy="468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6047" y="2887580"/>
            <a:ext cx="7565441" cy="962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Let’s Setup our Node Project…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50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Visit node.js download page-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://nodejs.org/download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Installers </a:t>
            </a:r>
            <a:r>
              <a:rPr lang="en-US" sz="2000" dirty="0"/>
              <a:t>available for Windows &amp; Mac OS X </a:t>
            </a:r>
          </a:p>
          <a:p>
            <a:pPr lvl="1"/>
            <a:r>
              <a:rPr lang="en-US" sz="2000" dirty="0"/>
              <a:t>Binaries available for Windows, Mac, Linux and SunOS Also available via many Linux package managers </a:t>
            </a:r>
          </a:p>
          <a:p>
            <a:pPr lvl="1"/>
            <a:endParaRPr lang="en-US" sz="2000" dirty="0"/>
          </a:p>
          <a:p>
            <a:r>
              <a:rPr lang="en-US" sz="2000" dirty="0"/>
              <a:t>Source code also available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25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406" y="2983831"/>
            <a:ext cx="8361229" cy="1175213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[</a:t>
            </a:r>
            <a:r>
              <a:rPr lang="en-IN" sz="3600" b="1" dirty="0" smtClean="0"/>
              <a:t>N</a:t>
            </a:r>
            <a:r>
              <a:rPr lang="en-IN" sz="3600" dirty="0" smtClean="0"/>
              <a:t>ode </a:t>
            </a:r>
            <a:r>
              <a:rPr lang="en-IN" sz="3600" b="1" dirty="0" smtClean="0"/>
              <a:t>P</a:t>
            </a:r>
            <a:r>
              <a:rPr lang="en-IN" sz="3600" dirty="0" smtClean="0"/>
              <a:t>ackage </a:t>
            </a:r>
            <a:r>
              <a:rPr lang="en-IN" sz="3600" b="1" dirty="0" smtClean="0"/>
              <a:t>M</a:t>
            </a:r>
            <a:r>
              <a:rPr lang="en-IN" sz="3600" dirty="0" smtClean="0"/>
              <a:t>anager</a:t>
            </a:r>
            <a:r>
              <a:rPr lang="en-IN" sz="6600" dirty="0"/>
              <a:t>]</a:t>
            </a:r>
            <a:endParaRPr lang="en-US" sz="6600" dirty="0"/>
          </a:p>
        </p:txBody>
      </p:sp>
      <p:pic>
        <p:nvPicPr>
          <p:cNvPr id="3" name="Picture 4" descr="C:\Users\rohit.chaturvedi\Desktop\1200px-Npm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03" y="1311440"/>
            <a:ext cx="4142779" cy="1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0" y="1752600"/>
            <a:ext cx="9313862" cy="4085492"/>
          </a:xfrm>
        </p:spPr>
        <p:txBody>
          <a:bodyPr>
            <a:normAutofit/>
          </a:bodyPr>
          <a:lstStyle/>
          <a:p>
            <a:r>
              <a:rPr lang="en-US" dirty="0"/>
              <a:t>NPM is a package manager for Node.js packages, or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NPM is world's </a:t>
            </a:r>
            <a:r>
              <a:rPr lang="en-US" dirty="0"/>
              <a:t>largest software </a:t>
            </a:r>
            <a:r>
              <a:rPr lang="en-US" dirty="0" smtClean="0"/>
              <a:t>registry it contains </a:t>
            </a:r>
            <a:r>
              <a:rPr lang="en-US" dirty="0"/>
              <a:t>over </a:t>
            </a:r>
            <a:r>
              <a:rPr lang="en-US" dirty="0" smtClean="0"/>
              <a:t>600,000</a:t>
            </a:r>
            <a:r>
              <a:rPr lang="en-US" dirty="0"/>
              <a:t> </a:t>
            </a:r>
            <a:r>
              <a:rPr lang="en-US" i="1" dirty="0" smtClean="0"/>
              <a:t>packages</a:t>
            </a:r>
            <a:r>
              <a:rPr lang="en-US" dirty="0" smtClean="0"/>
              <a:t>, with approximately </a:t>
            </a:r>
            <a:r>
              <a:rPr lang="en-US" dirty="0"/>
              <a:t>3 billion downloads per </a:t>
            </a:r>
            <a:r>
              <a:rPr lang="en-US" dirty="0" smtClean="0"/>
              <a:t>week.</a:t>
            </a:r>
          </a:p>
          <a:p>
            <a:r>
              <a:rPr lang="en-US" dirty="0" smtClean="0">
                <a:hlinkClick r:id="rId2"/>
              </a:rPr>
              <a:t>www.npmjs.com</a:t>
            </a:r>
            <a:r>
              <a:rPr lang="en-US" dirty="0"/>
              <a:t> hosts </a:t>
            </a:r>
            <a:r>
              <a:rPr lang="en-US" dirty="0" smtClean="0"/>
              <a:t>free </a:t>
            </a:r>
            <a:r>
              <a:rPr lang="en-US" dirty="0"/>
              <a:t>packages to download and 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NPM program is installed on your computer when you install </a:t>
            </a:r>
            <a:r>
              <a:rPr lang="en-US" dirty="0" smtClean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6001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89118" y="2629041"/>
            <a:ext cx="2912012" cy="187686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solidFill>
                  <a:schemeClr val="accent1"/>
                </a:solidFill>
              </a:rPr>
              <a:t>reusable-code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reusable-code.js</a:t>
            </a:r>
          </a:p>
          <a:p>
            <a:pPr lvl="2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-module-1.js</a:t>
            </a:r>
          </a:p>
          <a:p>
            <a:pPr lvl="2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-module-2.js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package.json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19292" y="1516967"/>
            <a:ext cx="3685320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request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67599" y="2700997"/>
            <a:ext cx="4098389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>
                    <a:lumMod val="65000"/>
                  </a:schemeClr>
                </a:solidFill>
              </a:rPr>
              <a:t>Aysnc</a:t>
            </a:r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09096" y="3923712"/>
            <a:ext cx="3856893" cy="15943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Socket.io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3107" y="4646134"/>
            <a:ext cx="3856893" cy="900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>
                    <a:lumMod val="65000"/>
                  </a:schemeClr>
                </a:solidFill>
              </a:rPr>
              <a:t>lodash</a:t>
            </a:r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6678" y="1516967"/>
            <a:ext cx="3856893" cy="971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mocha	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1095" y="2741586"/>
            <a:ext cx="3371557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angular</a:t>
            </a:r>
          </a:p>
          <a:p>
            <a:pPr algn="ctr"/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1095" y="1503486"/>
            <a:ext cx="2912012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grunt</a:t>
            </a:r>
          </a:p>
          <a:p>
            <a:pPr algn="ctr"/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1999" y="3979539"/>
            <a:ext cx="2912012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moment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1999" y="5217492"/>
            <a:ext cx="2912012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connect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6678" y="5716895"/>
            <a:ext cx="2912012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1">
                    <a:lumMod val="65000"/>
                  </a:schemeClr>
                </a:solidFill>
              </a:rPr>
              <a:t>colors</a:t>
            </a:r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5372" y="5716895"/>
            <a:ext cx="2912012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connect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54066" y="5658128"/>
            <a:ext cx="1992850" cy="998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  <a:t>connect</a:t>
            </a:r>
            <a:br>
              <a:rPr lang="en-IN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package.json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NPM Does?</a:t>
            </a:r>
            <a:endParaRPr lang="en-US" dirty="0"/>
          </a:p>
        </p:txBody>
      </p:sp>
      <p:pic>
        <p:nvPicPr>
          <p:cNvPr id="5" name="Picture 4" descr="C:\Users\rohit.chaturvedi\Desktop\1200px-Npm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22" y="1723071"/>
            <a:ext cx="1799331" cy="7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68133" y="1673696"/>
            <a:ext cx="14013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</a:p>
          <a:p>
            <a:pPr algn="ctr"/>
            <a:r>
              <a:rPr lang="en-I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registry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8" y="4304713"/>
            <a:ext cx="3799178" cy="2049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639" y="2771706"/>
            <a:ext cx="2540973" cy="1082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638" y="5329562"/>
            <a:ext cx="2540973" cy="1082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637" y="4050634"/>
            <a:ext cx="2540973" cy="1082842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2456762">
            <a:off x="3259674" y="2187838"/>
            <a:ext cx="278196" cy="24235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7159233">
            <a:off x="7352448" y="1617146"/>
            <a:ext cx="323740" cy="2800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935117">
            <a:off x="7369788" y="1921313"/>
            <a:ext cx="289058" cy="319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9008058">
            <a:off x="7320699" y="2274018"/>
            <a:ext cx="260118" cy="40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425399">
            <a:off x="3213120" y="326909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Version 2.0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914917">
            <a:off x="6110953" y="384952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Version 2.0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8783734">
            <a:off x="2582356" y="297217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publish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NPM do it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81" y="1713290"/>
            <a:ext cx="2466975" cy="412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70" y="2743199"/>
            <a:ext cx="2813539" cy="1519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63" y="2523428"/>
            <a:ext cx="4168005" cy="2504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1514" y="5245796"/>
            <a:ext cx="11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/>
                </a:solidFill>
              </a:rPr>
              <a:t>Website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2325" y="5989039"/>
            <a:ext cx="11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/>
                </a:solidFill>
              </a:rPr>
              <a:t>registry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0199" y="4425180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269732" y="3259363"/>
            <a:ext cx="782992" cy="313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0800000">
            <a:off x="8271967" y="3981156"/>
            <a:ext cx="782992" cy="2752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9732" y="2875308"/>
            <a:ext cx="118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1"/>
                </a:solidFill>
              </a:rPr>
              <a:t>publish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69732" y="4297215"/>
            <a:ext cx="118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1"/>
                </a:solidFill>
              </a:rPr>
              <a:t>install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4729143" y="3502855"/>
            <a:ext cx="782992" cy="313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4656667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help install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help-search prone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Installation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install package-name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install package-name –</a:t>
            </a:r>
            <a:r>
              <a:rPr lang="en-US" dirty="0" smtClean="0"/>
              <a:t>save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install package-name –</a:t>
            </a:r>
            <a:r>
              <a:rPr lang="en-US" dirty="0" smtClean="0"/>
              <a:t>save-d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8768" y="2133600"/>
            <a:ext cx="4656667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Uninstall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uninstall package-name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un package-name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package-name</a:t>
            </a:r>
            <a:endParaRPr lang="en-US" dirty="0"/>
          </a:p>
          <a:p>
            <a:r>
              <a:rPr lang="en-US" dirty="0" smtClean="0"/>
              <a:t>List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list –depth 0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ls–depth </a:t>
            </a:r>
            <a:r>
              <a:rPr lang="en-US" dirty="0"/>
              <a:t>0</a:t>
            </a:r>
          </a:p>
          <a:p>
            <a:r>
              <a:rPr lang="en-US" dirty="0" smtClean="0"/>
              <a:t>Update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update –prod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update </a:t>
            </a:r>
            <a:r>
              <a:rPr lang="en-US" dirty="0" smtClean="0"/>
              <a:t>–dev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5757</TotalTime>
  <Words>762</Words>
  <Application>Microsoft Office PowerPoint</Application>
  <PresentationFormat>Widescreen</PresentationFormat>
  <Paragraphs>276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Myriad Pro</vt:lpstr>
      <vt:lpstr>Myriad Pro Light</vt:lpstr>
      <vt:lpstr>Verdana</vt:lpstr>
      <vt:lpstr>Wingdings 3</vt:lpstr>
      <vt:lpstr>Wisp</vt:lpstr>
      <vt:lpstr>PowerPoint Presentation</vt:lpstr>
      <vt:lpstr>Course Content </vt:lpstr>
      <vt:lpstr>Node – Getting Started</vt:lpstr>
      <vt:lpstr>[Node Package Manager]</vt:lpstr>
      <vt:lpstr>NPM – Node Package Manager</vt:lpstr>
      <vt:lpstr>Package</vt:lpstr>
      <vt:lpstr>What NPM Does?</vt:lpstr>
      <vt:lpstr>How NPM do it ?</vt:lpstr>
      <vt:lpstr>NPM - Usage</vt:lpstr>
      <vt:lpstr>NPM – Semantic Versioning </vt:lpstr>
      <vt:lpstr>Node - Introduction</vt:lpstr>
      <vt:lpstr>Node - Features</vt:lpstr>
      <vt:lpstr>Node – REPL Terminal</vt:lpstr>
      <vt:lpstr>Node – Modules Source</vt:lpstr>
      <vt:lpstr>Node – Modules Source</vt:lpstr>
      <vt:lpstr>Node – Modules Source</vt:lpstr>
      <vt:lpstr>Non-Blocking Programing</vt:lpstr>
      <vt:lpstr>Non-Blocking Programing</vt:lpstr>
      <vt:lpstr>Event Loop</vt:lpstr>
      <vt:lpstr>Event Loop</vt:lpstr>
      <vt:lpstr>Node- Events</vt:lpstr>
      <vt:lpstr>Node- Events</vt:lpstr>
      <vt:lpstr>Node - Streams</vt:lpstr>
      <vt:lpstr>Node – Project Setup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Require  node</dc:title>
  <dc:creator>ROHIT CHATURVEDI</dc:creator>
  <cp:lastModifiedBy>ROHIT CHATURVEDI</cp:lastModifiedBy>
  <cp:revision>411</cp:revision>
  <dcterms:created xsi:type="dcterms:W3CDTF">2018-07-11T04:50:16Z</dcterms:created>
  <dcterms:modified xsi:type="dcterms:W3CDTF">2018-07-18T08:57:04Z</dcterms:modified>
</cp:coreProperties>
</file>