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06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3F1EF5-8E9F-47DC-825A-8B68BA1D99FC}" type="datetimeFigureOut">
              <a:rPr lang="en-IN" smtClean="0"/>
              <a:t>01-03-2023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FA6B9A-E235-44A6-B14B-24A03056D81F}" type="slidenum">
              <a:rPr lang="en-IN" smtClean="0"/>
              <a:t>‹#›</a:t>
            </a:fld>
            <a:endParaRPr lang="en-IN"/>
          </a:p>
        </p:txBody>
      </p:sp>
    </p:spTree>
    <p:extLst>
      <p:ext uri="{BB962C8B-B14F-4D97-AF65-F5344CB8AC3E}">
        <p14:creationId xmlns:p14="http://schemas.microsoft.com/office/powerpoint/2010/main" val="3248730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3F1EF5-8E9F-47DC-825A-8B68BA1D99FC}" type="datetimeFigureOut">
              <a:rPr lang="en-IN" smtClean="0"/>
              <a:t>01-03-2023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FA6B9A-E235-44A6-B14B-24A03056D81F}" type="slidenum">
              <a:rPr lang="en-IN" smtClean="0"/>
              <a:t>‹#›</a:t>
            </a:fld>
            <a:endParaRPr lang="en-IN"/>
          </a:p>
        </p:txBody>
      </p:sp>
    </p:spTree>
    <p:extLst>
      <p:ext uri="{BB962C8B-B14F-4D97-AF65-F5344CB8AC3E}">
        <p14:creationId xmlns:p14="http://schemas.microsoft.com/office/powerpoint/2010/main" val="797613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E3F1EF5-8E9F-47DC-825A-8B68BA1D99FC}" type="datetimeFigureOut">
              <a:rPr lang="en-IN" smtClean="0"/>
              <a:t>01-03-2023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FA6B9A-E235-44A6-B14B-24A03056D81F}" type="slidenum">
              <a:rPr lang="en-IN" smtClean="0"/>
              <a:t>‹#›</a:t>
            </a:fld>
            <a:endParaRPr lang="en-IN"/>
          </a:p>
        </p:txBody>
      </p:sp>
    </p:spTree>
    <p:extLst>
      <p:ext uri="{BB962C8B-B14F-4D97-AF65-F5344CB8AC3E}">
        <p14:creationId xmlns:p14="http://schemas.microsoft.com/office/powerpoint/2010/main" val="40993807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E3F1EF5-8E9F-47DC-825A-8B68BA1D99FC}" type="datetimeFigureOut">
              <a:rPr lang="en-IN" smtClean="0"/>
              <a:t>01-03-2023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FA6B9A-E235-44A6-B14B-24A03056D81F}"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420995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3F1EF5-8E9F-47DC-825A-8B68BA1D99FC}" type="datetimeFigureOut">
              <a:rPr lang="en-IN" smtClean="0"/>
              <a:t>01-03-2023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FA6B9A-E235-44A6-B14B-24A03056D81F}" type="slidenum">
              <a:rPr lang="en-IN" smtClean="0"/>
              <a:t>‹#›</a:t>
            </a:fld>
            <a:endParaRPr lang="en-IN"/>
          </a:p>
        </p:txBody>
      </p:sp>
    </p:spTree>
    <p:extLst>
      <p:ext uri="{BB962C8B-B14F-4D97-AF65-F5344CB8AC3E}">
        <p14:creationId xmlns:p14="http://schemas.microsoft.com/office/powerpoint/2010/main" val="11068594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E3F1EF5-8E9F-47DC-825A-8B68BA1D99FC}" type="datetimeFigureOut">
              <a:rPr lang="en-IN" smtClean="0"/>
              <a:t>01-03-2023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FA6B9A-E235-44A6-B14B-24A03056D81F}" type="slidenum">
              <a:rPr lang="en-IN" smtClean="0"/>
              <a:t>‹#›</a:t>
            </a:fld>
            <a:endParaRPr lang="en-IN"/>
          </a:p>
        </p:txBody>
      </p:sp>
    </p:spTree>
    <p:extLst>
      <p:ext uri="{BB962C8B-B14F-4D97-AF65-F5344CB8AC3E}">
        <p14:creationId xmlns:p14="http://schemas.microsoft.com/office/powerpoint/2010/main" val="28321214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E3F1EF5-8E9F-47DC-825A-8B68BA1D99FC}" type="datetimeFigureOut">
              <a:rPr lang="en-IN" smtClean="0"/>
              <a:t>01-03-2023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FA6B9A-E235-44A6-B14B-24A03056D81F}" type="slidenum">
              <a:rPr lang="en-IN" smtClean="0"/>
              <a:t>‹#›</a:t>
            </a:fld>
            <a:endParaRPr lang="en-IN"/>
          </a:p>
        </p:txBody>
      </p:sp>
    </p:spTree>
    <p:extLst>
      <p:ext uri="{BB962C8B-B14F-4D97-AF65-F5344CB8AC3E}">
        <p14:creationId xmlns:p14="http://schemas.microsoft.com/office/powerpoint/2010/main" val="15867510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3F1EF5-8E9F-47DC-825A-8B68BA1D99FC}" type="datetimeFigureOut">
              <a:rPr lang="en-IN" smtClean="0"/>
              <a:t>01-03-2023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FA6B9A-E235-44A6-B14B-24A03056D81F}" type="slidenum">
              <a:rPr lang="en-IN" smtClean="0"/>
              <a:t>‹#›</a:t>
            </a:fld>
            <a:endParaRPr lang="en-IN"/>
          </a:p>
        </p:txBody>
      </p:sp>
    </p:spTree>
    <p:extLst>
      <p:ext uri="{BB962C8B-B14F-4D97-AF65-F5344CB8AC3E}">
        <p14:creationId xmlns:p14="http://schemas.microsoft.com/office/powerpoint/2010/main" val="18699868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3F1EF5-8E9F-47DC-825A-8B68BA1D99FC}" type="datetimeFigureOut">
              <a:rPr lang="en-IN" smtClean="0"/>
              <a:t>01-03-2023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FA6B9A-E235-44A6-B14B-24A03056D81F}" type="slidenum">
              <a:rPr lang="en-IN" smtClean="0"/>
              <a:t>‹#›</a:t>
            </a:fld>
            <a:endParaRPr lang="en-IN"/>
          </a:p>
        </p:txBody>
      </p:sp>
    </p:spTree>
    <p:extLst>
      <p:ext uri="{BB962C8B-B14F-4D97-AF65-F5344CB8AC3E}">
        <p14:creationId xmlns:p14="http://schemas.microsoft.com/office/powerpoint/2010/main" val="4000564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E3F1EF5-8E9F-47DC-825A-8B68BA1D99FC}" type="datetimeFigureOut">
              <a:rPr lang="en-IN" smtClean="0"/>
              <a:t>01-03-2023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FA6B9A-E235-44A6-B14B-24A03056D81F}" type="slidenum">
              <a:rPr lang="en-IN" smtClean="0"/>
              <a:t>‹#›</a:t>
            </a:fld>
            <a:endParaRPr lang="en-IN"/>
          </a:p>
        </p:txBody>
      </p:sp>
    </p:spTree>
    <p:extLst>
      <p:ext uri="{BB962C8B-B14F-4D97-AF65-F5344CB8AC3E}">
        <p14:creationId xmlns:p14="http://schemas.microsoft.com/office/powerpoint/2010/main" val="772255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3F1EF5-8E9F-47DC-825A-8B68BA1D99FC}" type="datetimeFigureOut">
              <a:rPr lang="en-IN" smtClean="0"/>
              <a:t>01-03-2023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FA6B9A-E235-44A6-B14B-24A03056D81F}" type="slidenum">
              <a:rPr lang="en-IN" smtClean="0"/>
              <a:t>‹#›</a:t>
            </a:fld>
            <a:endParaRPr lang="en-IN"/>
          </a:p>
        </p:txBody>
      </p:sp>
    </p:spTree>
    <p:extLst>
      <p:ext uri="{BB962C8B-B14F-4D97-AF65-F5344CB8AC3E}">
        <p14:creationId xmlns:p14="http://schemas.microsoft.com/office/powerpoint/2010/main" val="298857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3F1EF5-8E9F-47DC-825A-8B68BA1D99FC}" type="datetimeFigureOut">
              <a:rPr lang="en-IN" smtClean="0"/>
              <a:t>01-03-2023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FA6B9A-E235-44A6-B14B-24A03056D81F}" type="slidenum">
              <a:rPr lang="en-IN" smtClean="0"/>
              <a:t>‹#›</a:t>
            </a:fld>
            <a:endParaRPr lang="en-IN"/>
          </a:p>
        </p:txBody>
      </p:sp>
    </p:spTree>
    <p:extLst>
      <p:ext uri="{BB962C8B-B14F-4D97-AF65-F5344CB8AC3E}">
        <p14:creationId xmlns:p14="http://schemas.microsoft.com/office/powerpoint/2010/main" val="1703869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3F1EF5-8E9F-47DC-825A-8B68BA1D99FC}" type="datetimeFigureOut">
              <a:rPr lang="en-IN" smtClean="0"/>
              <a:t>01-03-2023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9FA6B9A-E235-44A6-B14B-24A03056D81F}" type="slidenum">
              <a:rPr lang="en-IN" smtClean="0"/>
              <a:t>‹#›</a:t>
            </a:fld>
            <a:endParaRPr lang="en-IN"/>
          </a:p>
        </p:txBody>
      </p:sp>
    </p:spTree>
    <p:extLst>
      <p:ext uri="{BB962C8B-B14F-4D97-AF65-F5344CB8AC3E}">
        <p14:creationId xmlns:p14="http://schemas.microsoft.com/office/powerpoint/2010/main" val="2863776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E3F1EF5-8E9F-47DC-825A-8B68BA1D99FC}" type="datetimeFigureOut">
              <a:rPr lang="en-IN" smtClean="0"/>
              <a:t>01-03-2023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9FA6B9A-E235-44A6-B14B-24A03056D81F}" type="slidenum">
              <a:rPr lang="en-IN" smtClean="0"/>
              <a:t>‹#›</a:t>
            </a:fld>
            <a:endParaRPr lang="en-IN"/>
          </a:p>
        </p:txBody>
      </p:sp>
    </p:spTree>
    <p:extLst>
      <p:ext uri="{BB962C8B-B14F-4D97-AF65-F5344CB8AC3E}">
        <p14:creationId xmlns:p14="http://schemas.microsoft.com/office/powerpoint/2010/main" val="795887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E3F1EF5-8E9F-47DC-825A-8B68BA1D99FC}" type="datetimeFigureOut">
              <a:rPr lang="en-IN" smtClean="0"/>
              <a:t>01-03-2023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9FA6B9A-E235-44A6-B14B-24A03056D81F}" type="slidenum">
              <a:rPr lang="en-IN" smtClean="0"/>
              <a:t>‹#›</a:t>
            </a:fld>
            <a:endParaRPr lang="en-IN"/>
          </a:p>
        </p:txBody>
      </p:sp>
    </p:spTree>
    <p:extLst>
      <p:ext uri="{BB962C8B-B14F-4D97-AF65-F5344CB8AC3E}">
        <p14:creationId xmlns:p14="http://schemas.microsoft.com/office/powerpoint/2010/main" val="1763360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E3F1EF5-8E9F-47DC-825A-8B68BA1D99FC}" type="datetimeFigureOut">
              <a:rPr lang="en-IN" smtClean="0"/>
              <a:t>01-03-2023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9FA6B9A-E235-44A6-B14B-24A03056D81F}" type="slidenum">
              <a:rPr lang="en-IN" smtClean="0"/>
              <a:t>‹#›</a:t>
            </a:fld>
            <a:endParaRPr lang="en-IN"/>
          </a:p>
        </p:txBody>
      </p:sp>
    </p:spTree>
    <p:extLst>
      <p:ext uri="{BB962C8B-B14F-4D97-AF65-F5344CB8AC3E}">
        <p14:creationId xmlns:p14="http://schemas.microsoft.com/office/powerpoint/2010/main" val="577572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3F1EF5-8E9F-47DC-825A-8B68BA1D99FC}" type="datetimeFigureOut">
              <a:rPr lang="en-IN" smtClean="0"/>
              <a:t>01-03-2023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FA6B9A-E235-44A6-B14B-24A03056D81F}" type="slidenum">
              <a:rPr lang="en-IN" smtClean="0"/>
              <a:t>‹#›</a:t>
            </a:fld>
            <a:endParaRPr lang="en-IN"/>
          </a:p>
        </p:txBody>
      </p:sp>
    </p:spTree>
    <p:extLst>
      <p:ext uri="{BB962C8B-B14F-4D97-AF65-F5344CB8AC3E}">
        <p14:creationId xmlns:p14="http://schemas.microsoft.com/office/powerpoint/2010/main" val="74509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E3F1EF5-8E9F-47DC-825A-8B68BA1D99FC}" type="datetimeFigureOut">
              <a:rPr lang="en-IN" smtClean="0"/>
              <a:t>01-03-2023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9FA6B9A-E235-44A6-B14B-24A03056D81F}" type="slidenum">
              <a:rPr lang="en-IN" smtClean="0"/>
              <a:t>‹#›</a:t>
            </a:fld>
            <a:endParaRPr lang="en-IN"/>
          </a:p>
        </p:txBody>
      </p:sp>
    </p:spTree>
    <p:extLst>
      <p:ext uri="{BB962C8B-B14F-4D97-AF65-F5344CB8AC3E}">
        <p14:creationId xmlns:p14="http://schemas.microsoft.com/office/powerpoint/2010/main" val="209903083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96E9A-8D9D-120D-F957-C7CA925150AA}"/>
              </a:ext>
            </a:extLst>
          </p:cNvPr>
          <p:cNvSpPr>
            <a:spLocks noGrp="1"/>
          </p:cNvSpPr>
          <p:nvPr>
            <p:ph type="ctrTitle"/>
          </p:nvPr>
        </p:nvSpPr>
        <p:spPr/>
        <p:txBody>
          <a:bodyPr/>
          <a:lstStyle/>
          <a:p>
            <a:r>
              <a:rPr lang="en-US" dirty="0"/>
              <a:t>Income Prediction</a:t>
            </a:r>
            <a:endParaRPr lang="en-IN" dirty="0"/>
          </a:p>
        </p:txBody>
      </p:sp>
    </p:spTree>
    <p:extLst>
      <p:ext uri="{BB962C8B-B14F-4D97-AF65-F5344CB8AC3E}">
        <p14:creationId xmlns:p14="http://schemas.microsoft.com/office/powerpoint/2010/main" val="3864376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BDC9365-173B-3872-47FA-040AC0587C43}"/>
              </a:ext>
            </a:extLst>
          </p:cNvPr>
          <p:cNvSpPr txBox="1"/>
          <p:nvPr/>
        </p:nvSpPr>
        <p:spPr>
          <a:xfrm>
            <a:off x="1066800" y="838200"/>
            <a:ext cx="10058400" cy="3293209"/>
          </a:xfrm>
          <a:prstGeom prst="rect">
            <a:avLst/>
          </a:prstGeom>
          <a:noFill/>
        </p:spPr>
        <p:txBody>
          <a:bodyPr wrap="square" rtlCol="0">
            <a:spAutoFit/>
          </a:bodyPr>
          <a:lstStyle/>
          <a:p>
            <a:r>
              <a:rPr lang="en-US" sz="3200" dirty="0"/>
              <a:t>Q &amp; A:</a:t>
            </a:r>
          </a:p>
          <a:p>
            <a:endParaRPr lang="en-US" sz="3200" dirty="0"/>
          </a:p>
          <a:p>
            <a:r>
              <a:rPr lang="en-US" dirty="0"/>
              <a:t>Q1.) What is Data Source ? </a:t>
            </a:r>
          </a:p>
          <a:p>
            <a:r>
              <a:rPr lang="en-US" dirty="0"/>
              <a:t>	Data is Scraped from yahoo finance website. </a:t>
            </a:r>
          </a:p>
          <a:p>
            <a:endParaRPr lang="en-US" dirty="0"/>
          </a:p>
          <a:p>
            <a:r>
              <a:rPr lang="en-US" dirty="0"/>
              <a:t>Q2.) What is type of data ? </a:t>
            </a:r>
          </a:p>
          <a:p>
            <a:r>
              <a:rPr lang="en-US" dirty="0"/>
              <a:t>	Data is scraped in pandas data frame and saved to .csv file </a:t>
            </a:r>
            <a:r>
              <a:rPr lang="en-US" dirty="0" err="1"/>
              <a:t>formate</a:t>
            </a:r>
            <a:r>
              <a:rPr lang="en-US" dirty="0"/>
              <a:t>. Data </a:t>
            </a:r>
            <a:r>
              <a:rPr lang="en-US" dirty="0" err="1"/>
              <a:t>consit</a:t>
            </a:r>
            <a:r>
              <a:rPr lang="en-US" dirty="0"/>
              <a:t> 3 </a:t>
            </a:r>
            <a:r>
              <a:rPr lang="en-US" dirty="0" err="1"/>
              <a:t>columns.Price</a:t>
            </a:r>
            <a:r>
              <a:rPr lang="en-US" dirty="0"/>
              <a:t>(Float), Volume, (Float) Date (String). </a:t>
            </a:r>
          </a:p>
          <a:p>
            <a:endParaRPr lang="en-US" dirty="0"/>
          </a:p>
          <a:p>
            <a:endParaRPr lang="en-US" dirty="0"/>
          </a:p>
        </p:txBody>
      </p:sp>
    </p:spTree>
    <p:extLst>
      <p:ext uri="{BB962C8B-B14F-4D97-AF65-F5344CB8AC3E}">
        <p14:creationId xmlns:p14="http://schemas.microsoft.com/office/powerpoint/2010/main" val="1623105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BDC9365-173B-3872-47FA-040AC0587C43}"/>
              </a:ext>
            </a:extLst>
          </p:cNvPr>
          <p:cNvSpPr txBox="1"/>
          <p:nvPr/>
        </p:nvSpPr>
        <p:spPr>
          <a:xfrm>
            <a:off x="1066800" y="838200"/>
            <a:ext cx="10058400" cy="3108543"/>
          </a:xfrm>
          <a:prstGeom prst="rect">
            <a:avLst/>
          </a:prstGeom>
          <a:noFill/>
        </p:spPr>
        <p:txBody>
          <a:bodyPr wrap="square" rtlCol="0">
            <a:spAutoFit/>
          </a:bodyPr>
          <a:lstStyle/>
          <a:p>
            <a:pPr algn="ctr"/>
            <a:endParaRPr lang="en-US" sz="3200" dirty="0"/>
          </a:p>
          <a:p>
            <a:pPr algn="ctr"/>
            <a:endParaRPr lang="en-US" sz="3200" dirty="0"/>
          </a:p>
          <a:p>
            <a:pPr algn="ctr"/>
            <a:endParaRPr lang="en-US" sz="3200" dirty="0"/>
          </a:p>
          <a:p>
            <a:pPr algn="ctr"/>
            <a:endParaRPr lang="en-US" sz="3200" dirty="0"/>
          </a:p>
          <a:p>
            <a:pPr algn="ctr"/>
            <a:r>
              <a:rPr lang="en-US" sz="3200"/>
              <a:t>Thank </a:t>
            </a:r>
            <a:r>
              <a:rPr lang="en-US" sz="3200" dirty="0"/>
              <a:t>You !</a:t>
            </a:r>
            <a:endParaRPr lang="en-US" dirty="0"/>
          </a:p>
          <a:p>
            <a:endParaRPr lang="en-US" dirty="0"/>
          </a:p>
          <a:p>
            <a:endParaRPr lang="en-US" dirty="0"/>
          </a:p>
        </p:txBody>
      </p:sp>
    </p:spTree>
    <p:extLst>
      <p:ext uri="{BB962C8B-B14F-4D97-AF65-F5344CB8AC3E}">
        <p14:creationId xmlns:p14="http://schemas.microsoft.com/office/powerpoint/2010/main" val="1752999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BDC9365-173B-3872-47FA-040AC0587C43}"/>
              </a:ext>
            </a:extLst>
          </p:cNvPr>
          <p:cNvSpPr txBox="1"/>
          <p:nvPr/>
        </p:nvSpPr>
        <p:spPr>
          <a:xfrm>
            <a:off x="1077686" y="1153886"/>
            <a:ext cx="10058400" cy="4247317"/>
          </a:xfrm>
          <a:prstGeom prst="rect">
            <a:avLst/>
          </a:prstGeom>
          <a:noFill/>
        </p:spPr>
        <p:txBody>
          <a:bodyPr wrap="square" rtlCol="0">
            <a:spAutoFit/>
          </a:bodyPr>
          <a:lstStyle/>
          <a:p>
            <a:r>
              <a:rPr lang="en-US" sz="3200" dirty="0"/>
              <a:t>Objective:</a:t>
            </a:r>
            <a:endParaRPr lang="en-US" sz="4400" dirty="0"/>
          </a:p>
          <a:p>
            <a:r>
              <a:rPr lang="en-US" sz="4400" dirty="0"/>
              <a:t>	</a:t>
            </a:r>
            <a:r>
              <a:rPr lang="en-US" sz="1800" dirty="0"/>
              <a:t>Income Prediction Application is tool developed for intention to support traders in decision making before placing final order in the stock market. Income Prediction application predicts the trend of particular stock based on past 100 trading session prices. </a:t>
            </a:r>
            <a:br>
              <a:rPr lang="en-US" sz="1800" dirty="0"/>
            </a:br>
            <a:br>
              <a:rPr lang="en-US" sz="1800" dirty="0"/>
            </a:br>
            <a:br>
              <a:rPr lang="en-US" sz="1800" dirty="0"/>
            </a:br>
            <a:r>
              <a:rPr lang="en-US" sz="3200" dirty="0"/>
              <a:t>Benefits:</a:t>
            </a:r>
          </a:p>
          <a:p>
            <a:pPr marL="285750" indent="-285750">
              <a:buFont typeface="Wingdings" panose="05000000000000000000" pitchFamily="2" charset="2"/>
              <a:buChar char="v"/>
            </a:pPr>
            <a:r>
              <a:rPr lang="en-US" sz="1800" dirty="0"/>
              <a:t>Detect trend of stock. </a:t>
            </a:r>
            <a:endParaRPr lang="en-US" dirty="0"/>
          </a:p>
          <a:p>
            <a:pPr marL="285750" indent="-285750">
              <a:buFont typeface="Wingdings" panose="05000000000000000000" pitchFamily="2" charset="2"/>
              <a:buChar char="v"/>
            </a:pPr>
            <a:r>
              <a:rPr lang="en-US" sz="1800" dirty="0"/>
              <a:t>Can aid in decision making for traders</a:t>
            </a:r>
            <a:endParaRPr lang="en-US" dirty="0"/>
          </a:p>
          <a:p>
            <a:pPr marL="285750" indent="-285750">
              <a:buFont typeface="Wingdings" panose="05000000000000000000" pitchFamily="2" charset="2"/>
              <a:buChar char="v"/>
            </a:pPr>
            <a:r>
              <a:rPr lang="en-US" sz="1800" dirty="0"/>
              <a:t>Uses past data from trend prediction</a:t>
            </a:r>
            <a:br>
              <a:rPr lang="en-US" sz="3200" dirty="0"/>
            </a:br>
            <a:endParaRPr lang="en-IN" dirty="0"/>
          </a:p>
        </p:txBody>
      </p:sp>
    </p:spTree>
    <p:extLst>
      <p:ext uri="{BB962C8B-B14F-4D97-AF65-F5344CB8AC3E}">
        <p14:creationId xmlns:p14="http://schemas.microsoft.com/office/powerpoint/2010/main" val="3273014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BDC9365-173B-3872-47FA-040AC0587C43}"/>
              </a:ext>
            </a:extLst>
          </p:cNvPr>
          <p:cNvSpPr txBox="1"/>
          <p:nvPr/>
        </p:nvSpPr>
        <p:spPr>
          <a:xfrm>
            <a:off x="845430" y="402772"/>
            <a:ext cx="9583083" cy="1815882"/>
          </a:xfrm>
          <a:prstGeom prst="rect">
            <a:avLst/>
          </a:prstGeom>
          <a:noFill/>
        </p:spPr>
        <p:txBody>
          <a:bodyPr wrap="square" rtlCol="0">
            <a:spAutoFit/>
          </a:bodyPr>
          <a:lstStyle/>
          <a:p>
            <a:r>
              <a:rPr lang="en-US" sz="2400" dirty="0"/>
              <a:t>Architecture:</a:t>
            </a:r>
          </a:p>
          <a:p>
            <a:endParaRPr lang="en-US" sz="3600" dirty="0"/>
          </a:p>
          <a:p>
            <a:r>
              <a:rPr lang="en-US" sz="3600" dirty="0"/>
              <a:t>	</a:t>
            </a:r>
            <a:br>
              <a:rPr lang="en-US" sz="2400" dirty="0"/>
            </a:br>
            <a:endParaRPr lang="en-IN" sz="1400" dirty="0"/>
          </a:p>
        </p:txBody>
      </p:sp>
      <p:pic>
        <p:nvPicPr>
          <p:cNvPr id="34" name="Picture 33">
            <a:extLst>
              <a:ext uri="{FF2B5EF4-FFF2-40B4-BE49-F238E27FC236}">
                <a16:creationId xmlns:a16="http://schemas.microsoft.com/office/drawing/2014/main" id="{E4957B8E-B21E-FBF5-052A-EB16C4EEE7F2}"/>
              </a:ext>
            </a:extLst>
          </p:cNvPr>
          <p:cNvPicPr>
            <a:picLocks noChangeAspect="1"/>
          </p:cNvPicPr>
          <p:nvPr/>
        </p:nvPicPr>
        <p:blipFill>
          <a:blip r:embed="rId2"/>
          <a:stretch>
            <a:fillRect/>
          </a:stretch>
        </p:blipFill>
        <p:spPr>
          <a:xfrm>
            <a:off x="3004457" y="370114"/>
            <a:ext cx="6291943" cy="6085114"/>
          </a:xfrm>
          <a:prstGeom prst="rect">
            <a:avLst/>
          </a:prstGeom>
        </p:spPr>
      </p:pic>
    </p:spTree>
    <p:extLst>
      <p:ext uri="{BB962C8B-B14F-4D97-AF65-F5344CB8AC3E}">
        <p14:creationId xmlns:p14="http://schemas.microsoft.com/office/powerpoint/2010/main" val="3516184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BDC9365-173B-3872-47FA-040AC0587C43}"/>
              </a:ext>
            </a:extLst>
          </p:cNvPr>
          <p:cNvSpPr txBox="1"/>
          <p:nvPr/>
        </p:nvSpPr>
        <p:spPr>
          <a:xfrm>
            <a:off x="1077686" y="1153886"/>
            <a:ext cx="10058400" cy="5509200"/>
          </a:xfrm>
          <a:prstGeom prst="rect">
            <a:avLst/>
          </a:prstGeom>
          <a:noFill/>
        </p:spPr>
        <p:txBody>
          <a:bodyPr wrap="square" rtlCol="0">
            <a:spAutoFit/>
          </a:bodyPr>
          <a:lstStyle/>
          <a:p>
            <a:r>
              <a:rPr lang="en-US" sz="3200" dirty="0"/>
              <a:t>Input Validation &amp; Data Transformation:</a:t>
            </a:r>
          </a:p>
          <a:p>
            <a:pPr marL="285750" indent="-285750">
              <a:buFont typeface="Wingdings" panose="05000000000000000000" pitchFamily="2" charset="2"/>
              <a:buChar char="v"/>
            </a:pPr>
            <a:r>
              <a:rPr lang="en-US" dirty="0"/>
              <a:t>		 Entire project flow depends on the input entered by user, User input is valid stock symbol. If input name is invalid, there is no point in moving forward. Input is validated by checking that whether it exist in EQUITY.csv file which consist of all stock’s symbols or is it the index name i.e., Nifty or Bank nifty.  </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sz="1800" dirty="0"/>
              <a:t>	After input is validated, scraping is done, and data is saved to csv file in target folder in format “SYMBOL_NAME.CSV” . Dataset is checked for condition that it should contain more than 100 rows. </a:t>
            </a:r>
          </a:p>
          <a:p>
            <a:pPr marL="285750" indent="-285750">
              <a:buFont typeface="Wingdings" panose="05000000000000000000" pitchFamily="2" charset="2"/>
              <a:buChar char="v"/>
            </a:pPr>
            <a:endParaRPr lang="en-US" sz="1800" dirty="0"/>
          </a:p>
          <a:p>
            <a:pPr marL="285750" indent="-285750">
              <a:buFont typeface="Wingdings" panose="05000000000000000000" pitchFamily="2" charset="2"/>
              <a:buChar char="v"/>
            </a:pPr>
            <a:r>
              <a:rPr lang="en-US" sz="1800" dirty="0"/>
              <a:t>	All columns from scrapped data are not important, out of all we must have price, date, and volume columns. And, out of these 3 columns only price column is important for prediction. Data and volume column is for future improvements. </a:t>
            </a:r>
          </a:p>
          <a:p>
            <a:br>
              <a:rPr lang="en-US" sz="1800" dirty="0"/>
            </a:br>
            <a:br>
              <a:rPr lang="en-US" sz="1800" dirty="0"/>
            </a:br>
            <a:br>
              <a:rPr lang="en-US" sz="1800" dirty="0"/>
            </a:br>
            <a:br>
              <a:rPr lang="en-US" sz="3200" dirty="0"/>
            </a:br>
            <a:endParaRPr lang="en-IN" dirty="0"/>
          </a:p>
        </p:txBody>
      </p:sp>
    </p:spTree>
    <p:extLst>
      <p:ext uri="{BB962C8B-B14F-4D97-AF65-F5344CB8AC3E}">
        <p14:creationId xmlns:p14="http://schemas.microsoft.com/office/powerpoint/2010/main" val="1294698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BDC9365-173B-3872-47FA-040AC0587C43}"/>
              </a:ext>
            </a:extLst>
          </p:cNvPr>
          <p:cNvSpPr txBox="1"/>
          <p:nvPr/>
        </p:nvSpPr>
        <p:spPr>
          <a:xfrm>
            <a:off x="1066800" y="838200"/>
            <a:ext cx="10058400" cy="6894195"/>
          </a:xfrm>
          <a:prstGeom prst="rect">
            <a:avLst/>
          </a:prstGeom>
          <a:noFill/>
        </p:spPr>
        <p:txBody>
          <a:bodyPr wrap="square" rtlCol="0">
            <a:spAutoFit/>
          </a:bodyPr>
          <a:lstStyle/>
          <a:p>
            <a:r>
              <a:rPr lang="en-US" sz="3200" dirty="0"/>
              <a:t>Data Insertion in Database :</a:t>
            </a:r>
          </a:p>
          <a:p>
            <a:pPr marL="285750" indent="-285750">
              <a:buFont typeface="Wingdings" panose="05000000000000000000" pitchFamily="2" charset="2"/>
              <a:buChar char="v"/>
            </a:pPr>
            <a:r>
              <a:rPr lang="en-US" dirty="0"/>
              <a:t>		We use price data to predict future trends in stock markets, scraping is resource consuming process and the data scraped has to recorded somewhere as this is standard Operating procedure (SOP) of project. </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 		Tabular data consisting Prices, Volumes and dates is logged in to remote databases. </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 		Cassandrea remote database is used. Cassandrea database has an hierarchical structure. 1</a:t>
            </a:r>
            <a:r>
              <a:rPr lang="en-US" baseline="30000" dirty="0"/>
              <a:t>st</a:t>
            </a:r>
            <a:r>
              <a:rPr lang="en-US" dirty="0"/>
              <a:t> layer is Database, 2</a:t>
            </a:r>
            <a:r>
              <a:rPr lang="en-US" baseline="30000" dirty="0"/>
              <a:t>nd</a:t>
            </a:r>
            <a:r>
              <a:rPr lang="en-US" dirty="0"/>
              <a:t> layer is key space, 3</a:t>
            </a:r>
            <a:r>
              <a:rPr lang="en-US" baseline="30000" dirty="0"/>
              <a:t>rd</a:t>
            </a:r>
            <a:r>
              <a:rPr lang="en-US" dirty="0"/>
              <a:t> layer is table names. </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  		We have used “test1” database and “demo” keyspace to store tabular data to remote Db. Inside “demo” keyspace we data is stored in multiple tables with table name in format “STOCKNAME.CSV”</a:t>
            </a:r>
          </a:p>
          <a:p>
            <a:pPr marL="285750" indent="-285750">
              <a:buFont typeface="Wingdings" panose="05000000000000000000" pitchFamily="2" charset="2"/>
              <a:buChar char="v"/>
            </a:pPr>
            <a:r>
              <a:rPr lang="en-US" dirty="0"/>
              <a:t> 		To know the table and keyspace names, we have created mechanism to log details in format “keyspace_name.table_name”, which can help one to fetch data of stock from remote DB.</a:t>
            </a:r>
          </a:p>
          <a:p>
            <a:br>
              <a:rPr lang="en-US" sz="1800" dirty="0"/>
            </a:br>
            <a:br>
              <a:rPr lang="en-US" sz="1800" dirty="0"/>
            </a:br>
            <a:br>
              <a:rPr lang="en-US" sz="1800" dirty="0"/>
            </a:br>
            <a:br>
              <a:rPr lang="en-US" sz="3200" dirty="0"/>
            </a:br>
            <a:endParaRPr lang="en-IN" dirty="0"/>
          </a:p>
        </p:txBody>
      </p:sp>
    </p:spTree>
    <p:extLst>
      <p:ext uri="{BB962C8B-B14F-4D97-AF65-F5344CB8AC3E}">
        <p14:creationId xmlns:p14="http://schemas.microsoft.com/office/powerpoint/2010/main" val="1569147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BDC9365-173B-3872-47FA-040AC0587C43}"/>
              </a:ext>
            </a:extLst>
          </p:cNvPr>
          <p:cNvSpPr txBox="1"/>
          <p:nvPr/>
        </p:nvSpPr>
        <p:spPr>
          <a:xfrm>
            <a:off x="1066800" y="838200"/>
            <a:ext cx="10058400" cy="4124206"/>
          </a:xfrm>
          <a:prstGeom prst="rect">
            <a:avLst/>
          </a:prstGeom>
          <a:noFill/>
        </p:spPr>
        <p:txBody>
          <a:bodyPr wrap="square" rtlCol="0">
            <a:spAutoFit/>
          </a:bodyPr>
          <a:lstStyle/>
          <a:p>
            <a:r>
              <a:rPr lang="en-US" sz="3200" dirty="0"/>
              <a:t>Model training:</a:t>
            </a:r>
          </a:p>
          <a:p>
            <a:pPr marL="285750" indent="-285750">
              <a:buFont typeface="Wingdings" panose="05000000000000000000" pitchFamily="2" charset="2"/>
              <a:buChar char="v"/>
            </a:pPr>
            <a:r>
              <a:rPr lang="en-US" dirty="0"/>
              <a:t>		LSTM stands for long short term memory, LSTM works well for time series analysis </a:t>
            </a:r>
          </a:p>
          <a:p>
            <a:pPr marL="285750" indent="-285750">
              <a:buFont typeface="Wingdings" panose="05000000000000000000" pitchFamily="2" charset="2"/>
              <a:buChar char="v"/>
            </a:pPr>
            <a:endParaRPr lang="en-US" sz="1800" dirty="0"/>
          </a:p>
          <a:p>
            <a:pPr marL="285750" indent="-285750">
              <a:buFont typeface="Wingdings" panose="05000000000000000000" pitchFamily="2" charset="2"/>
              <a:buChar char="v"/>
            </a:pPr>
            <a:r>
              <a:rPr lang="en-US" dirty="0"/>
              <a:t> 		Csv Dataset is transformed in order to train model</a:t>
            </a:r>
          </a:p>
          <a:p>
            <a:pPr marL="285750" indent="-285750">
              <a:buFont typeface="Wingdings" panose="05000000000000000000" pitchFamily="2" charset="2"/>
              <a:buChar char="v"/>
            </a:pPr>
            <a:endParaRPr lang="en-US" sz="1800" dirty="0"/>
          </a:p>
          <a:p>
            <a:pPr marL="285750" indent="-285750">
              <a:buFont typeface="Wingdings" panose="05000000000000000000" pitchFamily="2" charset="2"/>
              <a:buChar char="v"/>
            </a:pPr>
            <a:r>
              <a:rPr lang="en-US" dirty="0"/>
              <a:t> 		Special Training pipeline is developed to transform data to enable model training. </a:t>
            </a:r>
          </a:p>
          <a:p>
            <a:pPr marL="285750" indent="-285750">
              <a:buFont typeface="Wingdings" panose="05000000000000000000" pitchFamily="2" charset="2"/>
              <a:buChar char="v"/>
            </a:pPr>
            <a:endParaRPr lang="en-US" sz="1800" dirty="0"/>
          </a:p>
          <a:p>
            <a:pPr marL="285750" indent="-285750">
              <a:buFont typeface="Wingdings" panose="05000000000000000000" pitchFamily="2" charset="2"/>
              <a:buChar char="v"/>
            </a:pPr>
            <a:r>
              <a:rPr lang="en-US" dirty="0"/>
              <a:t> 		</a:t>
            </a:r>
            <a:br>
              <a:rPr lang="en-US" dirty="0"/>
            </a:br>
            <a:br>
              <a:rPr lang="en-US" dirty="0"/>
            </a:br>
            <a:br>
              <a:rPr lang="en-US" dirty="0"/>
            </a:br>
            <a:br>
              <a:rPr lang="en-US" sz="3200" dirty="0"/>
            </a:br>
            <a:endParaRPr lang="en-IN" dirty="0"/>
          </a:p>
        </p:txBody>
      </p:sp>
      <p:pic>
        <p:nvPicPr>
          <p:cNvPr id="3" name="Picture 2">
            <a:extLst>
              <a:ext uri="{FF2B5EF4-FFF2-40B4-BE49-F238E27FC236}">
                <a16:creationId xmlns:a16="http://schemas.microsoft.com/office/drawing/2014/main" id="{C77FBF4D-CDE9-35DA-529B-2B613ED2FA00}"/>
              </a:ext>
            </a:extLst>
          </p:cNvPr>
          <p:cNvPicPr>
            <a:picLocks noChangeAspect="1"/>
          </p:cNvPicPr>
          <p:nvPr/>
        </p:nvPicPr>
        <p:blipFill>
          <a:blip r:embed="rId2"/>
          <a:stretch>
            <a:fillRect/>
          </a:stretch>
        </p:blipFill>
        <p:spPr>
          <a:xfrm>
            <a:off x="2464755" y="3429000"/>
            <a:ext cx="7262489" cy="2286198"/>
          </a:xfrm>
          <a:prstGeom prst="rect">
            <a:avLst/>
          </a:prstGeom>
        </p:spPr>
      </p:pic>
    </p:spTree>
    <p:extLst>
      <p:ext uri="{BB962C8B-B14F-4D97-AF65-F5344CB8AC3E}">
        <p14:creationId xmlns:p14="http://schemas.microsoft.com/office/powerpoint/2010/main" val="1586079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BDC9365-173B-3872-47FA-040AC0587C43}"/>
              </a:ext>
            </a:extLst>
          </p:cNvPr>
          <p:cNvSpPr txBox="1"/>
          <p:nvPr/>
        </p:nvSpPr>
        <p:spPr>
          <a:xfrm>
            <a:off x="1066800" y="838200"/>
            <a:ext cx="10058400" cy="1969770"/>
          </a:xfrm>
          <a:prstGeom prst="rect">
            <a:avLst/>
          </a:prstGeom>
          <a:noFill/>
        </p:spPr>
        <p:txBody>
          <a:bodyPr wrap="square" rtlCol="0">
            <a:spAutoFit/>
          </a:bodyPr>
          <a:lstStyle/>
          <a:p>
            <a:r>
              <a:rPr lang="en-US" sz="3200" dirty="0"/>
              <a:t>Model training:</a:t>
            </a:r>
          </a:p>
          <a:p>
            <a:pPr marL="285750" indent="-285750">
              <a:buFont typeface="Wingdings" panose="05000000000000000000" pitchFamily="2" charset="2"/>
              <a:buChar char="v"/>
            </a:pPr>
            <a:r>
              <a:rPr lang="en-US" dirty="0"/>
              <a:t>		Trained Model is saved in h5 format</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 		This model accepts array of </a:t>
            </a:r>
            <a:r>
              <a:rPr lang="en-US" dirty="0" err="1"/>
              <a:t>numpy</a:t>
            </a:r>
            <a:r>
              <a:rPr lang="en-US" dirty="0"/>
              <a:t> array to make predictions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 		Each predicted value is based on historic price data of last 100 training session. </a:t>
            </a:r>
          </a:p>
        </p:txBody>
      </p:sp>
    </p:spTree>
    <p:extLst>
      <p:ext uri="{BB962C8B-B14F-4D97-AF65-F5344CB8AC3E}">
        <p14:creationId xmlns:p14="http://schemas.microsoft.com/office/powerpoint/2010/main" val="2081652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BDC9365-173B-3872-47FA-040AC0587C43}"/>
              </a:ext>
            </a:extLst>
          </p:cNvPr>
          <p:cNvSpPr txBox="1"/>
          <p:nvPr/>
        </p:nvSpPr>
        <p:spPr>
          <a:xfrm>
            <a:off x="1066800" y="838200"/>
            <a:ext cx="10058400" cy="3077766"/>
          </a:xfrm>
          <a:prstGeom prst="rect">
            <a:avLst/>
          </a:prstGeom>
          <a:noFill/>
        </p:spPr>
        <p:txBody>
          <a:bodyPr wrap="square" rtlCol="0">
            <a:spAutoFit/>
          </a:bodyPr>
          <a:lstStyle/>
          <a:p>
            <a:r>
              <a:rPr lang="en-US" sz="3200" dirty="0"/>
              <a:t>Prediction:</a:t>
            </a:r>
          </a:p>
          <a:p>
            <a:pPr marL="285750" indent="-285750">
              <a:buFont typeface="Wingdings" panose="05000000000000000000" pitchFamily="2" charset="2"/>
              <a:buChar char="v"/>
            </a:pPr>
            <a:r>
              <a:rPr lang="en-US" dirty="0"/>
              <a:t>		After successful training the model it’s important to fed data in appropriate format to get predicted prices, which will eventually help us to predict the trend</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 		Scraped data is passed from testing pipeline which transforms the data in format equivalent to format used for training the model. </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 		One can refer to below image to the transformation of data before </a:t>
            </a:r>
            <a:r>
              <a:rPr lang="en-US" dirty="0" err="1"/>
              <a:t>feding</a:t>
            </a:r>
            <a:r>
              <a:rPr lang="en-US" dirty="0"/>
              <a:t> it to model for prediction. </a:t>
            </a:r>
          </a:p>
          <a:p>
            <a:endParaRPr lang="en-US" dirty="0"/>
          </a:p>
        </p:txBody>
      </p:sp>
      <p:pic>
        <p:nvPicPr>
          <p:cNvPr id="3" name="Picture 2">
            <a:extLst>
              <a:ext uri="{FF2B5EF4-FFF2-40B4-BE49-F238E27FC236}">
                <a16:creationId xmlns:a16="http://schemas.microsoft.com/office/drawing/2014/main" id="{1DAA31A4-BE8E-EA21-D52E-0B44BF6AB03C}"/>
              </a:ext>
            </a:extLst>
          </p:cNvPr>
          <p:cNvPicPr>
            <a:picLocks noChangeAspect="1"/>
          </p:cNvPicPr>
          <p:nvPr/>
        </p:nvPicPr>
        <p:blipFill>
          <a:blip r:embed="rId2"/>
          <a:stretch>
            <a:fillRect/>
          </a:stretch>
        </p:blipFill>
        <p:spPr>
          <a:xfrm>
            <a:off x="2693355" y="3733602"/>
            <a:ext cx="7262489" cy="2286198"/>
          </a:xfrm>
          <a:prstGeom prst="rect">
            <a:avLst/>
          </a:prstGeom>
        </p:spPr>
      </p:pic>
    </p:spTree>
    <p:extLst>
      <p:ext uri="{BB962C8B-B14F-4D97-AF65-F5344CB8AC3E}">
        <p14:creationId xmlns:p14="http://schemas.microsoft.com/office/powerpoint/2010/main" val="1581414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BDC9365-173B-3872-47FA-040AC0587C43}"/>
              </a:ext>
            </a:extLst>
          </p:cNvPr>
          <p:cNvSpPr txBox="1"/>
          <p:nvPr/>
        </p:nvSpPr>
        <p:spPr>
          <a:xfrm>
            <a:off x="1066800" y="838200"/>
            <a:ext cx="10058400" cy="3354765"/>
          </a:xfrm>
          <a:prstGeom prst="rect">
            <a:avLst/>
          </a:prstGeom>
          <a:noFill/>
        </p:spPr>
        <p:txBody>
          <a:bodyPr wrap="square" rtlCol="0">
            <a:spAutoFit/>
          </a:bodyPr>
          <a:lstStyle/>
          <a:p>
            <a:r>
              <a:rPr lang="en-US" sz="3200" dirty="0"/>
              <a:t>Prediction:</a:t>
            </a:r>
          </a:p>
          <a:p>
            <a:pPr marL="285750" indent="-285750">
              <a:buFont typeface="Wingdings" panose="05000000000000000000" pitchFamily="2" charset="2"/>
              <a:buChar char="v"/>
            </a:pPr>
            <a:r>
              <a:rPr lang="en-US" dirty="0"/>
              <a:t>		After successful transformation of data, scaler is loaded which transforms the data. </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 		This scaled and transformed data is fed to prediction function. </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 		Prediction function generates values and these values are scaled up. </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 		These scaled up predicted values are final prediction. </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 		These final predictions are compared against original values. </a:t>
            </a:r>
          </a:p>
        </p:txBody>
      </p:sp>
    </p:spTree>
    <p:extLst>
      <p:ext uri="{BB962C8B-B14F-4D97-AF65-F5344CB8AC3E}">
        <p14:creationId xmlns:p14="http://schemas.microsoft.com/office/powerpoint/2010/main" val="38547060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150</TotalTime>
  <Words>742</Words>
  <Application>Microsoft Office PowerPoint</Application>
  <PresentationFormat>Widescreen</PresentationFormat>
  <Paragraphs>68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Wingdings</vt:lpstr>
      <vt:lpstr>Wingdings 3</vt:lpstr>
      <vt:lpstr>Ion</vt:lpstr>
      <vt:lpstr>Income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Income Prediction</dc:title>
  <dc:creator>Rohit Chitte</dc:creator>
  <cp:lastModifiedBy>Rohit Chitte</cp:lastModifiedBy>
  <cp:revision>4</cp:revision>
  <dcterms:created xsi:type="dcterms:W3CDTF">2023-02-28T12:56:57Z</dcterms:created>
  <dcterms:modified xsi:type="dcterms:W3CDTF">2023-03-01T08:32:59Z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2023-02-28T13:08:52Z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89188618-209c-4db8-ab26-e29bd616a90d</vt:lpwstr>
  </property>
  <property fmtid="{D5CDD505-2E9C-101B-9397-08002B2CF9AE}" pid="7" name="MSIP_Label_defa4170-0d19-0005-0004-bc88714345d2_ActionId">
    <vt:lpwstr>dd3ffc4b-a71c-47ea-ad9f-3be52e4f93fc</vt:lpwstr>
  </property>
  <property fmtid="{D5CDD505-2E9C-101B-9397-08002B2CF9AE}" pid="8" name="MSIP_Label_defa4170-0d19-0005-0004-bc88714345d2_ContentBits">
    <vt:lpwstr>0</vt:lpwstr>
  </property>
</Properties>
</file>