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1" r:id="rId5"/>
    <p:sldId id="273" r:id="rId6"/>
    <p:sldId id="262" r:id="rId7"/>
    <p:sldId id="263" r:id="rId8"/>
    <p:sldId id="264" r:id="rId9"/>
    <p:sldId id="265" r:id="rId10"/>
    <p:sldId id="266" r:id="rId11"/>
    <p:sldId id="267" r:id="rId12"/>
    <p:sldId id="272"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284C"/>
    <a:srgbClr val="0C6E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48"/>
    <p:restoredTop sz="96327"/>
  </p:normalViewPr>
  <p:slideViewPr>
    <p:cSldViewPr snapToGrid="0">
      <p:cViewPr varScale="1">
        <p:scale>
          <a:sx n="124" d="100"/>
          <a:sy n="124" d="100"/>
        </p:scale>
        <p:origin x="184" y="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5CF07-1D1B-E24D-9E0D-80A9CDFA68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49DDD6-CE64-B46B-B634-2EC950490A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163463-4803-5041-7171-CF46F87CD99C}"/>
              </a:ext>
            </a:extLst>
          </p:cNvPr>
          <p:cNvSpPr>
            <a:spLocks noGrp="1"/>
          </p:cNvSpPr>
          <p:nvPr>
            <p:ph type="dt" sz="half" idx="10"/>
          </p:nvPr>
        </p:nvSpPr>
        <p:spPr/>
        <p:txBody>
          <a:bodyPr/>
          <a:lstStyle/>
          <a:p>
            <a:fld id="{311AC8E1-77AE-E948-BBDF-31B7C8A6D7A8}" type="datetimeFigureOut">
              <a:rPr lang="en-US" smtClean="0"/>
              <a:t>5/1/23</a:t>
            </a:fld>
            <a:endParaRPr lang="en-US"/>
          </a:p>
        </p:txBody>
      </p:sp>
      <p:sp>
        <p:nvSpPr>
          <p:cNvPr id="5" name="Footer Placeholder 4">
            <a:extLst>
              <a:ext uri="{FF2B5EF4-FFF2-40B4-BE49-F238E27FC236}">
                <a16:creationId xmlns:a16="http://schemas.microsoft.com/office/drawing/2014/main" id="{5EC85DF2-8554-8FD8-8386-E936C26CAF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6E0E23-FF2B-D92D-40DE-BDE01A2E45CA}"/>
              </a:ext>
            </a:extLst>
          </p:cNvPr>
          <p:cNvSpPr>
            <a:spLocks noGrp="1"/>
          </p:cNvSpPr>
          <p:nvPr>
            <p:ph type="sldNum" sz="quarter" idx="12"/>
          </p:nvPr>
        </p:nvSpPr>
        <p:spPr/>
        <p:txBody>
          <a:bodyPr/>
          <a:lstStyle/>
          <a:p>
            <a:fld id="{10A4FDF3-B7D2-224D-B1C4-481C6DB11D86}" type="slidenum">
              <a:rPr lang="en-US" smtClean="0"/>
              <a:t>‹#›</a:t>
            </a:fld>
            <a:endParaRPr lang="en-US"/>
          </a:p>
        </p:txBody>
      </p:sp>
    </p:spTree>
    <p:extLst>
      <p:ext uri="{BB962C8B-B14F-4D97-AF65-F5344CB8AC3E}">
        <p14:creationId xmlns:p14="http://schemas.microsoft.com/office/powerpoint/2010/main" val="3687601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C4981-3EF5-87DE-D698-6FCAB4E780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D1BBCE-150C-E7AC-7A4C-68CD52CC1A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54628C-ADB8-D577-0A1A-F62F1A72F1FC}"/>
              </a:ext>
            </a:extLst>
          </p:cNvPr>
          <p:cNvSpPr>
            <a:spLocks noGrp="1"/>
          </p:cNvSpPr>
          <p:nvPr>
            <p:ph type="dt" sz="half" idx="10"/>
          </p:nvPr>
        </p:nvSpPr>
        <p:spPr/>
        <p:txBody>
          <a:bodyPr/>
          <a:lstStyle/>
          <a:p>
            <a:fld id="{311AC8E1-77AE-E948-BBDF-31B7C8A6D7A8}" type="datetimeFigureOut">
              <a:rPr lang="en-US" smtClean="0"/>
              <a:t>5/1/23</a:t>
            </a:fld>
            <a:endParaRPr lang="en-US"/>
          </a:p>
        </p:txBody>
      </p:sp>
      <p:sp>
        <p:nvSpPr>
          <p:cNvPr id="5" name="Footer Placeholder 4">
            <a:extLst>
              <a:ext uri="{FF2B5EF4-FFF2-40B4-BE49-F238E27FC236}">
                <a16:creationId xmlns:a16="http://schemas.microsoft.com/office/drawing/2014/main" id="{D4438E75-8D21-7341-229F-2EE76DBEDC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D57DAF-E5AD-9A35-118D-4AB388B6BA28}"/>
              </a:ext>
            </a:extLst>
          </p:cNvPr>
          <p:cNvSpPr>
            <a:spLocks noGrp="1"/>
          </p:cNvSpPr>
          <p:nvPr>
            <p:ph type="sldNum" sz="quarter" idx="12"/>
          </p:nvPr>
        </p:nvSpPr>
        <p:spPr/>
        <p:txBody>
          <a:bodyPr/>
          <a:lstStyle/>
          <a:p>
            <a:fld id="{10A4FDF3-B7D2-224D-B1C4-481C6DB11D86}" type="slidenum">
              <a:rPr lang="en-US" smtClean="0"/>
              <a:t>‹#›</a:t>
            </a:fld>
            <a:endParaRPr lang="en-US"/>
          </a:p>
        </p:txBody>
      </p:sp>
    </p:spTree>
    <p:extLst>
      <p:ext uri="{BB962C8B-B14F-4D97-AF65-F5344CB8AC3E}">
        <p14:creationId xmlns:p14="http://schemas.microsoft.com/office/powerpoint/2010/main" val="1023685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EA2DD0-6660-0E60-0599-E26057F040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48C30B-DED6-263F-4163-819445F5FA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1116EA-7DF7-B918-D278-E4969DDBBC4B}"/>
              </a:ext>
            </a:extLst>
          </p:cNvPr>
          <p:cNvSpPr>
            <a:spLocks noGrp="1"/>
          </p:cNvSpPr>
          <p:nvPr>
            <p:ph type="dt" sz="half" idx="10"/>
          </p:nvPr>
        </p:nvSpPr>
        <p:spPr/>
        <p:txBody>
          <a:bodyPr/>
          <a:lstStyle/>
          <a:p>
            <a:fld id="{311AC8E1-77AE-E948-BBDF-31B7C8A6D7A8}" type="datetimeFigureOut">
              <a:rPr lang="en-US" smtClean="0"/>
              <a:t>5/1/23</a:t>
            </a:fld>
            <a:endParaRPr lang="en-US"/>
          </a:p>
        </p:txBody>
      </p:sp>
      <p:sp>
        <p:nvSpPr>
          <p:cNvPr id="5" name="Footer Placeholder 4">
            <a:extLst>
              <a:ext uri="{FF2B5EF4-FFF2-40B4-BE49-F238E27FC236}">
                <a16:creationId xmlns:a16="http://schemas.microsoft.com/office/drawing/2014/main" id="{06101207-1A95-64D2-A30A-7D0F068E57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24D84B-EBB7-C591-D37D-6464F827CAFF}"/>
              </a:ext>
            </a:extLst>
          </p:cNvPr>
          <p:cNvSpPr>
            <a:spLocks noGrp="1"/>
          </p:cNvSpPr>
          <p:nvPr>
            <p:ph type="sldNum" sz="quarter" idx="12"/>
          </p:nvPr>
        </p:nvSpPr>
        <p:spPr/>
        <p:txBody>
          <a:bodyPr/>
          <a:lstStyle/>
          <a:p>
            <a:fld id="{10A4FDF3-B7D2-224D-B1C4-481C6DB11D86}" type="slidenum">
              <a:rPr lang="en-US" smtClean="0"/>
              <a:t>‹#›</a:t>
            </a:fld>
            <a:endParaRPr lang="en-US"/>
          </a:p>
        </p:txBody>
      </p:sp>
    </p:spTree>
    <p:extLst>
      <p:ext uri="{BB962C8B-B14F-4D97-AF65-F5344CB8AC3E}">
        <p14:creationId xmlns:p14="http://schemas.microsoft.com/office/powerpoint/2010/main" val="2183889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69A1C-7351-D8DC-21BE-4C4DA0F8B0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69B550-9890-D3D4-287F-506D238DDA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0BEC0A-5D57-D550-DA25-5215B3DEE3E4}"/>
              </a:ext>
            </a:extLst>
          </p:cNvPr>
          <p:cNvSpPr>
            <a:spLocks noGrp="1"/>
          </p:cNvSpPr>
          <p:nvPr>
            <p:ph type="dt" sz="half" idx="10"/>
          </p:nvPr>
        </p:nvSpPr>
        <p:spPr/>
        <p:txBody>
          <a:bodyPr/>
          <a:lstStyle/>
          <a:p>
            <a:fld id="{311AC8E1-77AE-E948-BBDF-31B7C8A6D7A8}" type="datetimeFigureOut">
              <a:rPr lang="en-US" smtClean="0"/>
              <a:t>5/1/23</a:t>
            </a:fld>
            <a:endParaRPr lang="en-US"/>
          </a:p>
        </p:txBody>
      </p:sp>
      <p:sp>
        <p:nvSpPr>
          <p:cNvPr id="5" name="Footer Placeholder 4">
            <a:extLst>
              <a:ext uri="{FF2B5EF4-FFF2-40B4-BE49-F238E27FC236}">
                <a16:creationId xmlns:a16="http://schemas.microsoft.com/office/drawing/2014/main" id="{60751F24-E462-BB6D-96BE-1B9F68B19A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B4F403-272A-B1C0-CCE8-F6B89875527F}"/>
              </a:ext>
            </a:extLst>
          </p:cNvPr>
          <p:cNvSpPr>
            <a:spLocks noGrp="1"/>
          </p:cNvSpPr>
          <p:nvPr>
            <p:ph type="sldNum" sz="quarter" idx="12"/>
          </p:nvPr>
        </p:nvSpPr>
        <p:spPr/>
        <p:txBody>
          <a:bodyPr/>
          <a:lstStyle/>
          <a:p>
            <a:fld id="{10A4FDF3-B7D2-224D-B1C4-481C6DB11D86}" type="slidenum">
              <a:rPr lang="en-US" smtClean="0"/>
              <a:t>‹#›</a:t>
            </a:fld>
            <a:endParaRPr lang="en-US"/>
          </a:p>
        </p:txBody>
      </p:sp>
    </p:spTree>
    <p:extLst>
      <p:ext uri="{BB962C8B-B14F-4D97-AF65-F5344CB8AC3E}">
        <p14:creationId xmlns:p14="http://schemas.microsoft.com/office/powerpoint/2010/main" val="1734349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F44D9-A699-1C01-FC06-882E2A4449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EB93CA-E99A-DC8A-6A40-C5442228D8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823054-6AE1-DA23-29A5-AF047C2409A0}"/>
              </a:ext>
            </a:extLst>
          </p:cNvPr>
          <p:cNvSpPr>
            <a:spLocks noGrp="1"/>
          </p:cNvSpPr>
          <p:nvPr>
            <p:ph type="dt" sz="half" idx="10"/>
          </p:nvPr>
        </p:nvSpPr>
        <p:spPr/>
        <p:txBody>
          <a:bodyPr/>
          <a:lstStyle/>
          <a:p>
            <a:fld id="{311AC8E1-77AE-E948-BBDF-31B7C8A6D7A8}" type="datetimeFigureOut">
              <a:rPr lang="en-US" smtClean="0"/>
              <a:t>5/1/23</a:t>
            </a:fld>
            <a:endParaRPr lang="en-US"/>
          </a:p>
        </p:txBody>
      </p:sp>
      <p:sp>
        <p:nvSpPr>
          <p:cNvPr id="5" name="Footer Placeholder 4">
            <a:extLst>
              <a:ext uri="{FF2B5EF4-FFF2-40B4-BE49-F238E27FC236}">
                <a16:creationId xmlns:a16="http://schemas.microsoft.com/office/drawing/2014/main" id="{E10DB906-8313-4980-0623-4D16725836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452275-F486-A8C3-B190-10E87A05054C}"/>
              </a:ext>
            </a:extLst>
          </p:cNvPr>
          <p:cNvSpPr>
            <a:spLocks noGrp="1"/>
          </p:cNvSpPr>
          <p:nvPr>
            <p:ph type="sldNum" sz="quarter" idx="12"/>
          </p:nvPr>
        </p:nvSpPr>
        <p:spPr/>
        <p:txBody>
          <a:bodyPr/>
          <a:lstStyle/>
          <a:p>
            <a:fld id="{10A4FDF3-B7D2-224D-B1C4-481C6DB11D86}" type="slidenum">
              <a:rPr lang="en-US" smtClean="0"/>
              <a:t>‹#›</a:t>
            </a:fld>
            <a:endParaRPr lang="en-US"/>
          </a:p>
        </p:txBody>
      </p:sp>
    </p:spTree>
    <p:extLst>
      <p:ext uri="{BB962C8B-B14F-4D97-AF65-F5344CB8AC3E}">
        <p14:creationId xmlns:p14="http://schemas.microsoft.com/office/powerpoint/2010/main" val="312590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96339-948F-BE2C-D03F-9E78507CC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F4977E-4F9C-6AFE-7BB3-2088BC633C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D14ECF-2D9A-EC7A-7DEA-DA8396247C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BE5047-F956-6539-DF22-0733292C44C5}"/>
              </a:ext>
            </a:extLst>
          </p:cNvPr>
          <p:cNvSpPr>
            <a:spLocks noGrp="1"/>
          </p:cNvSpPr>
          <p:nvPr>
            <p:ph type="dt" sz="half" idx="10"/>
          </p:nvPr>
        </p:nvSpPr>
        <p:spPr/>
        <p:txBody>
          <a:bodyPr/>
          <a:lstStyle/>
          <a:p>
            <a:fld id="{311AC8E1-77AE-E948-BBDF-31B7C8A6D7A8}" type="datetimeFigureOut">
              <a:rPr lang="en-US" smtClean="0"/>
              <a:t>5/1/23</a:t>
            </a:fld>
            <a:endParaRPr lang="en-US"/>
          </a:p>
        </p:txBody>
      </p:sp>
      <p:sp>
        <p:nvSpPr>
          <p:cNvPr id="6" name="Footer Placeholder 5">
            <a:extLst>
              <a:ext uri="{FF2B5EF4-FFF2-40B4-BE49-F238E27FC236}">
                <a16:creationId xmlns:a16="http://schemas.microsoft.com/office/drawing/2014/main" id="{92DB3AD6-8E32-8FB0-9580-CB902EF8D9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FB54A7-EE5A-9254-C553-2AF48C8F9A9C}"/>
              </a:ext>
            </a:extLst>
          </p:cNvPr>
          <p:cNvSpPr>
            <a:spLocks noGrp="1"/>
          </p:cNvSpPr>
          <p:nvPr>
            <p:ph type="sldNum" sz="quarter" idx="12"/>
          </p:nvPr>
        </p:nvSpPr>
        <p:spPr/>
        <p:txBody>
          <a:bodyPr/>
          <a:lstStyle/>
          <a:p>
            <a:fld id="{10A4FDF3-B7D2-224D-B1C4-481C6DB11D86}" type="slidenum">
              <a:rPr lang="en-US" smtClean="0"/>
              <a:t>‹#›</a:t>
            </a:fld>
            <a:endParaRPr lang="en-US"/>
          </a:p>
        </p:txBody>
      </p:sp>
    </p:spTree>
    <p:extLst>
      <p:ext uri="{BB962C8B-B14F-4D97-AF65-F5344CB8AC3E}">
        <p14:creationId xmlns:p14="http://schemas.microsoft.com/office/powerpoint/2010/main" val="3902504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695DD-0F2B-F8A4-EDE1-04F4D4AB96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91C2F0-5A6E-B5CD-7F73-900612EC9C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893F50-4FB9-9B3F-F190-90EF2A352C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6E9A0C-45A0-47C4-21D4-740CA3EAA5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8779F7-F127-309C-4E7E-8A450524A7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C8EA09-2369-AE14-9906-F22DD04C69AA}"/>
              </a:ext>
            </a:extLst>
          </p:cNvPr>
          <p:cNvSpPr>
            <a:spLocks noGrp="1"/>
          </p:cNvSpPr>
          <p:nvPr>
            <p:ph type="dt" sz="half" idx="10"/>
          </p:nvPr>
        </p:nvSpPr>
        <p:spPr/>
        <p:txBody>
          <a:bodyPr/>
          <a:lstStyle/>
          <a:p>
            <a:fld id="{311AC8E1-77AE-E948-BBDF-31B7C8A6D7A8}" type="datetimeFigureOut">
              <a:rPr lang="en-US" smtClean="0"/>
              <a:t>5/1/23</a:t>
            </a:fld>
            <a:endParaRPr lang="en-US"/>
          </a:p>
        </p:txBody>
      </p:sp>
      <p:sp>
        <p:nvSpPr>
          <p:cNvPr id="8" name="Footer Placeholder 7">
            <a:extLst>
              <a:ext uri="{FF2B5EF4-FFF2-40B4-BE49-F238E27FC236}">
                <a16:creationId xmlns:a16="http://schemas.microsoft.com/office/drawing/2014/main" id="{59F57B46-34E6-3AD3-9C50-84FB6CCDF7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5FD389-BC0F-3D20-7225-2068514E5396}"/>
              </a:ext>
            </a:extLst>
          </p:cNvPr>
          <p:cNvSpPr>
            <a:spLocks noGrp="1"/>
          </p:cNvSpPr>
          <p:nvPr>
            <p:ph type="sldNum" sz="quarter" idx="12"/>
          </p:nvPr>
        </p:nvSpPr>
        <p:spPr/>
        <p:txBody>
          <a:bodyPr/>
          <a:lstStyle/>
          <a:p>
            <a:fld id="{10A4FDF3-B7D2-224D-B1C4-481C6DB11D86}" type="slidenum">
              <a:rPr lang="en-US" smtClean="0"/>
              <a:t>‹#›</a:t>
            </a:fld>
            <a:endParaRPr lang="en-US"/>
          </a:p>
        </p:txBody>
      </p:sp>
    </p:spTree>
    <p:extLst>
      <p:ext uri="{BB962C8B-B14F-4D97-AF65-F5344CB8AC3E}">
        <p14:creationId xmlns:p14="http://schemas.microsoft.com/office/powerpoint/2010/main" val="1241987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471B3-AA61-E44C-DB21-EBE9A152E7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4511DC-0E60-2A85-96F6-A252841DCC14}"/>
              </a:ext>
            </a:extLst>
          </p:cNvPr>
          <p:cNvSpPr>
            <a:spLocks noGrp="1"/>
          </p:cNvSpPr>
          <p:nvPr>
            <p:ph type="dt" sz="half" idx="10"/>
          </p:nvPr>
        </p:nvSpPr>
        <p:spPr/>
        <p:txBody>
          <a:bodyPr/>
          <a:lstStyle/>
          <a:p>
            <a:fld id="{311AC8E1-77AE-E948-BBDF-31B7C8A6D7A8}" type="datetimeFigureOut">
              <a:rPr lang="en-US" smtClean="0"/>
              <a:t>5/1/23</a:t>
            </a:fld>
            <a:endParaRPr lang="en-US"/>
          </a:p>
        </p:txBody>
      </p:sp>
      <p:sp>
        <p:nvSpPr>
          <p:cNvPr id="4" name="Footer Placeholder 3">
            <a:extLst>
              <a:ext uri="{FF2B5EF4-FFF2-40B4-BE49-F238E27FC236}">
                <a16:creationId xmlns:a16="http://schemas.microsoft.com/office/drawing/2014/main" id="{C6820D29-69FF-2495-A817-4B79AABF9E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A4774D-5AA6-2A67-52E8-32CBA5637069}"/>
              </a:ext>
            </a:extLst>
          </p:cNvPr>
          <p:cNvSpPr>
            <a:spLocks noGrp="1"/>
          </p:cNvSpPr>
          <p:nvPr>
            <p:ph type="sldNum" sz="quarter" idx="12"/>
          </p:nvPr>
        </p:nvSpPr>
        <p:spPr/>
        <p:txBody>
          <a:bodyPr/>
          <a:lstStyle/>
          <a:p>
            <a:fld id="{10A4FDF3-B7D2-224D-B1C4-481C6DB11D86}" type="slidenum">
              <a:rPr lang="en-US" smtClean="0"/>
              <a:t>‹#›</a:t>
            </a:fld>
            <a:endParaRPr lang="en-US"/>
          </a:p>
        </p:txBody>
      </p:sp>
    </p:spTree>
    <p:extLst>
      <p:ext uri="{BB962C8B-B14F-4D97-AF65-F5344CB8AC3E}">
        <p14:creationId xmlns:p14="http://schemas.microsoft.com/office/powerpoint/2010/main" val="40412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73F06D-0766-4425-322A-7A9954B12229}"/>
              </a:ext>
            </a:extLst>
          </p:cNvPr>
          <p:cNvSpPr>
            <a:spLocks noGrp="1"/>
          </p:cNvSpPr>
          <p:nvPr>
            <p:ph type="dt" sz="half" idx="10"/>
          </p:nvPr>
        </p:nvSpPr>
        <p:spPr/>
        <p:txBody>
          <a:bodyPr/>
          <a:lstStyle/>
          <a:p>
            <a:fld id="{311AC8E1-77AE-E948-BBDF-31B7C8A6D7A8}" type="datetimeFigureOut">
              <a:rPr lang="en-US" smtClean="0"/>
              <a:t>5/1/23</a:t>
            </a:fld>
            <a:endParaRPr lang="en-US"/>
          </a:p>
        </p:txBody>
      </p:sp>
      <p:sp>
        <p:nvSpPr>
          <p:cNvPr id="3" name="Footer Placeholder 2">
            <a:extLst>
              <a:ext uri="{FF2B5EF4-FFF2-40B4-BE49-F238E27FC236}">
                <a16:creationId xmlns:a16="http://schemas.microsoft.com/office/drawing/2014/main" id="{8722B882-B534-F625-1AE7-8B2D4B4018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2959C4-0736-EB64-CC6B-31621FFA17D6}"/>
              </a:ext>
            </a:extLst>
          </p:cNvPr>
          <p:cNvSpPr>
            <a:spLocks noGrp="1"/>
          </p:cNvSpPr>
          <p:nvPr>
            <p:ph type="sldNum" sz="quarter" idx="12"/>
          </p:nvPr>
        </p:nvSpPr>
        <p:spPr/>
        <p:txBody>
          <a:bodyPr/>
          <a:lstStyle/>
          <a:p>
            <a:fld id="{10A4FDF3-B7D2-224D-B1C4-481C6DB11D86}" type="slidenum">
              <a:rPr lang="en-US" smtClean="0"/>
              <a:t>‹#›</a:t>
            </a:fld>
            <a:endParaRPr lang="en-US"/>
          </a:p>
        </p:txBody>
      </p:sp>
    </p:spTree>
    <p:extLst>
      <p:ext uri="{BB962C8B-B14F-4D97-AF65-F5344CB8AC3E}">
        <p14:creationId xmlns:p14="http://schemas.microsoft.com/office/powerpoint/2010/main" val="1562546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4B245-FF04-6EB4-8243-0019B82FE1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E906AB-3FC6-1750-6634-3EE976EE58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A2F1F3-C133-086B-C75B-15536CF60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A2FDE2-83E7-7867-E3EF-9C436E236442}"/>
              </a:ext>
            </a:extLst>
          </p:cNvPr>
          <p:cNvSpPr>
            <a:spLocks noGrp="1"/>
          </p:cNvSpPr>
          <p:nvPr>
            <p:ph type="dt" sz="half" idx="10"/>
          </p:nvPr>
        </p:nvSpPr>
        <p:spPr/>
        <p:txBody>
          <a:bodyPr/>
          <a:lstStyle/>
          <a:p>
            <a:fld id="{311AC8E1-77AE-E948-BBDF-31B7C8A6D7A8}" type="datetimeFigureOut">
              <a:rPr lang="en-US" smtClean="0"/>
              <a:t>5/1/23</a:t>
            </a:fld>
            <a:endParaRPr lang="en-US"/>
          </a:p>
        </p:txBody>
      </p:sp>
      <p:sp>
        <p:nvSpPr>
          <p:cNvPr id="6" name="Footer Placeholder 5">
            <a:extLst>
              <a:ext uri="{FF2B5EF4-FFF2-40B4-BE49-F238E27FC236}">
                <a16:creationId xmlns:a16="http://schemas.microsoft.com/office/drawing/2014/main" id="{364B21D3-D1DA-503A-60D2-ECCC8E0297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011D25-444C-33A9-EE95-0A64992C89F4}"/>
              </a:ext>
            </a:extLst>
          </p:cNvPr>
          <p:cNvSpPr>
            <a:spLocks noGrp="1"/>
          </p:cNvSpPr>
          <p:nvPr>
            <p:ph type="sldNum" sz="quarter" idx="12"/>
          </p:nvPr>
        </p:nvSpPr>
        <p:spPr/>
        <p:txBody>
          <a:bodyPr/>
          <a:lstStyle/>
          <a:p>
            <a:fld id="{10A4FDF3-B7D2-224D-B1C4-481C6DB11D86}" type="slidenum">
              <a:rPr lang="en-US" smtClean="0"/>
              <a:t>‹#›</a:t>
            </a:fld>
            <a:endParaRPr lang="en-US"/>
          </a:p>
        </p:txBody>
      </p:sp>
    </p:spTree>
    <p:extLst>
      <p:ext uri="{BB962C8B-B14F-4D97-AF65-F5344CB8AC3E}">
        <p14:creationId xmlns:p14="http://schemas.microsoft.com/office/powerpoint/2010/main" val="3110503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55FC3-5B35-AFE9-55A4-1A4EFB66C6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AFD32D-82BE-DFB0-90B6-C2FA51BCFD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85D7DD-DF24-341E-7AAB-A5D8B0B590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77F65E-6D4D-CF30-B3F4-395D1A8B6AD5}"/>
              </a:ext>
            </a:extLst>
          </p:cNvPr>
          <p:cNvSpPr>
            <a:spLocks noGrp="1"/>
          </p:cNvSpPr>
          <p:nvPr>
            <p:ph type="dt" sz="half" idx="10"/>
          </p:nvPr>
        </p:nvSpPr>
        <p:spPr/>
        <p:txBody>
          <a:bodyPr/>
          <a:lstStyle/>
          <a:p>
            <a:fld id="{311AC8E1-77AE-E948-BBDF-31B7C8A6D7A8}" type="datetimeFigureOut">
              <a:rPr lang="en-US" smtClean="0"/>
              <a:t>5/1/23</a:t>
            </a:fld>
            <a:endParaRPr lang="en-US"/>
          </a:p>
        </p:txBody>
      </p:sp>
      <p:sp>
        <p:nvSpPr>
          <p:cNvPr id="6" name="Footer Placeholder 5">
            <a:extLst>
              <a:ext uri="{FF2B5EF4-FFF2-40B4-BE49-F238E27FC236}">
                <a16:creationId xmlns:a16="http://schemas.microsoft.com/office/drawing/2014/main" id="{717459B3-7CD2-AC25-1B6C-BBD49E7F25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5C9B4F-02BD-0D0E-6580-AAACBD386252}"/>
              </a:ext>
            </a:extLst>
          </p:cNvPr>
          <p:cNvSpPr>
            <a:spLocks noGrp="1"/>
          </p:cNvSpPr>
          <p:nvPr>
            <p:ph type="sldNum" sz="quarter" idx="12"/>
          </p:nvPr>
        </p:nvSpPr>
        <p:spPr/>
        <p:txBody>
          <a:bodyPr/>
          <a:lstStyle/>
          <a:p>
            <a:fld id="{10A4FDF3-B7D2-224D-B1C4-481C6DB11D86}" type="slidenum">
              <a:rPr lang="en-US" smtClean="0"/>
              <a:t>‹#›</a:t>
            </a:fld>
            <a:endParaRPr lang="en-US"/>
          </a:p>
        </p:txBody>
      </p:sp>
    </p:spTree>
    <p:extLst>
      <p:ext uri="{BB962C8B-B14F-4D97-AF65-F5344CB8AC3E}">
        <p14:creationId xmlns:p14="http://schemas.microsoft.com/office/powerpoint/2010/main" val="412910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276A61-C496-31D6-EC3C-95D64F19F9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2E8B76-2F0F-1963-D105-914E3AC521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74AEB4-4AE8-0D93-5DFB-CFC01BB757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1AC8E1-77AE-E948-BBDF-31B7C8A6D7A8}" type="datetimeFigureOut">
              <a:rPr lang="en-US" smtClean="0"/>
              <a:t>5/1/23</a:t>
            </a:fld>
            <a:endParaRPr lang="en-US"/>
          </a:p>
        </p:txBody>
      </p:sp>
      <p:sp>
        <p:nvSpPr>
          <p:cNvPr id="5" name="Footer Placeholder 4">
            <a:extLst>
              <a:ext uri="{FF2B5EF4-FFF2-40B4-BE49-F238E27FC236}">
                <a16:creationId xmlns:a16="http://schemas.microsoft.com/office/drawing/2014/main" id="{B727FC9E-4897-A72B-AA12-314912149F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0AABC6-282E-C0F7-C96B-49E118E17B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A4FDF3-B7D2-224D-B1C4-481C6DB11D86}" type="slidenum">
              <a:rPr lang="en-US" smtClean="0"/>
              <a:t>‹#›</a:t>
            </a:fld>
            <a:endParaRPr lang="en-US"/>
          </a:p>
        </p:txBody>
      </p:sp>
    </p:spTree>
    <p:extLst>
      <p:ext uri="{BB962C8B-B14F-4D97-AF65-F5344CB8AC3E}">
        <p14:creationId xmlns:p14="http://schemas.microsoft.com/office/powerpoint/2010/main" val="1145102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3;p29">
            <a:extLst>
              <a:ext uri="{FF2B5EF4-FFF2-40B4-BE49-F238E27FC236}">
                <a16:creationId xmlns:a16="http://schemas.microsoft.com/office/drawing/2014/main" id="{9C7AB41F-AB15-56D7-33BF-5D782FAA63FB}"/>
              </a:ext>
            </a:extLst>
          </p:cNvPr>
          <p:cNvSpPr/>
          <p:nvPr/>
        </p:nvSpPr>
        <p:spPr>
          <a:xfrm>
            <a:off x="5852160" y="-1104"/>
            <a:ext cx="6339840" cy="6858000"/>
          </a:xfrm>
          <a:custGeom>
            <a:avLst/>
            <a:gdLst/>
            <a:ahLst/>
            <a:cxnLst/>
            <a:rect l="l" t="t" r="r" b="b"/>
            <a:pathLst>
              <a:path w="21600" h="21600" extrusionOk="0">
                <a:moveTo>
                  <a:pt x="11429" y="0"/>
                </a:moveTo>
                <a:lnTo>
                  <a:pt x="21600" y="0"/>
                </a:lnTo>
                <a:lnTo>
                  <a:pt x="21600" y="21600"/>
                </a:lnTo>
                <a:lnTo>
                  <a:pt x="0" y="21600"/>
                </a:lnTo>
                <a:lnTo>
                  <a:pt x="11429" y="0"/>
                </a:lnTo>
                <a:close/>
              </a:path>
            </a:pathLst>
          </a:custGeom>
          <a:solidFill>
            <a:schemeClr val="tx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900"/>
              <a:buFont typeface="Proxima Nova"/>
              <a:buNone/>
            </a:pPr>
            <a:endParaRPr sz="900" b="0" i="0" u="none" strike="noStrike" cap="none" dirty="0">
              <a:solidFill>
                <a:srgbClr val="5E5E5E"/>
              </a:solidFill>
              <a:latin typeface="Helvetica Neue"/>
              <a:ea typeface="Helvetica Neue"/>
              <a:cs typeface="Helvetica Neue"/>
              <a:sym typeface="Helvetica Neue"/>
            </a:endParaRPr>
          </a:p>
        </p:txBody>
      </p:sp>
      <p:sp>
        <p:nvSpPr>
          <p:cNvPr id="5" name="Google Shape;124;p29">
            <a:extLst>
              <a:ext uri="{FF2B5EF4-FFF2-40B4-BE49-F238E27FC236}">
                <a16:creationId xmlns:a16="http://schemas.microsoft.com/office/drawing/2014/main" id="{6D1A52CF-51E0-0870-9EB2-54160E405055}"/>
              </a:ext>
            </a:extLst>
          </p:cNvPr>
          <p:cNvSpPr txBox="1"/>
          <p:nvPr/>
        </p:nvSpPr>
        <p:spPr>
          <a:xfrm>
            <a:off x="8813919" y="1446783"/>
            <a:ext cx="3155460" cy="2870016"/>
          </a:xfrm>
          <a:prstGeom prst="rect">
            <a:avLst/>
          </a:prstGeom>
          <a:noFill/>
          <a:ln>
            <a:noFill/>
          </a:ln>
        </p:spPr>
        <p:txBody>
          <a:bodyPr spcFirstLastPara="1" wrap="square" lIns="19050" tIns="19050" rIns="19050" bIns="19050" anchor="ctr" anchorCtr="0">
            <a:spAutoFit/>
          </a:bodyPr>
          <a:lstStyle/>
          <a:p>
            <a:pPr marL="0" marR="0">
              <a:spcBef>
                <a:spcPts val="0"/>
              </a:spcBef>
              <a:spcAft>
                <a:spcPts val="0"/>
              </a:spcAft>
            </a:pPr>
            <a:r>
              <a:rPr lang="en-US" sz="40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APANPS 5210 Python for Data Analysis</a:t>
            </a:r>
          </a:p>
          <a:p>
            <a:pPr marL="0" marR="0">
              <a:spcBef>
                <a:spcPts val="0"/>
              </a:spcBef>
              <a:spcAft>
                <a:spcPts val="0"/>
              </a:spcAft>
            </a:pPr>
            <a:r>
              <a:rPr lang="en-US" sz="3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Presentation Assignment </a:t>
            </a:r>
          </a:p>
        </p:txBody>
      </p:sp>
      <p:pic>
        <p:nvPicPr>
          <p:cNvPr id="6" name="Picture 6" descr="Python logo and symbol, meaning, history, PNG">
            <a:extLst>
              <a:ext uri="{FF2B5EF4-FFF2-40B4-BE49-F238E27FC236}">
                <a16:creationId xmlns:a16="http://schemas.microsoft.com/office/drawing/2014/main" id="{9E5D1441-53F1-EAEA-D57F-87610144A4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296" y="599394"/>
            <a:ext cx="6260755" cy="3912972"/>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24;p29">
            <a:extLst>
              <a:ext uri="{FF2B5EF4-FFF2-40B4-BE49-F238E27FC236}">
                <a16:creationId xmlns:a16="http://schemas.microsoft.com/office/drawing/2014/main" id="{7C3DB697-6441-5E42-A079-9F656F8C33ED}"/>
              </a:ext>
            </a:extLst>
          </p:cNvPr>
          <p:cNvSpPr txBox="1"/>
          <p:nvPr/>
        </p:nvSpPr>
        <p:spPr>
          <a:xfrm>
            <a:off x="7921375" y="5065935"/>
            <a:ext cx="3950478" cy="1577355"/>
          </a:xfrm>
          <a:prstGeom prst="rect">
            <a:avLst/>
          </a:prstGeom>
          <a:noFill/>
          <a:ln>
            <a:noFill/>
          </a:ln>
        </p:spPr>
        <p:txBody>
          <a:bodyPr spcFirstLastPara="1" wrap="square" lIns="19050" tIns="19050" rIns="19050" bIns="19050" anchor="ctr" anchorCtr="0">
            <a:spAutoFit/>
          </a:bodyPr>
          <a:lstStyle/>
          <a:p>
            <a:pPr marL="0" marR="0" algn="ctr">
              <a:spcBef>
                <a:spcPts val="0"/>
              </a:spcBef>
              <a:spcAft>
                <a:spcPts val="0"/>
              </a:spcAft>
            </a:pPr>
            <a:r>
              <a:rPr lang="en-US" sz="2000" kern="100" dirty="0">
                <a:solidFill>
                  <a:schemeClr val="bg1"/>
                </a:solidFill>
                <a:effectLst/>
                <a:ea typeface="Calibri" panose="020F0502020204030204" pitchFamily="34" charset="0"/>
                <a:cs typeface="Times New Roman" panose="02020603050405020304" pitchFamily="18" charset="0"/>
              </a:rPr>
              <a:t>Aadhar Kaul (</a:t>
            </a:r>
            <a:r>
              <a:rPr lang="en-US" sz="2000" b="0" i="0" dirty="0">
                <a:solidFill>
                  <a:schemeClr val="bg1"/>
                </a:solidFill>
                <a:effectLst/>
                <a:latin typeface="Google Sans"/>
              </a:rPr>
              <a:t>ak4937</a:t>
            </a:r>
            <a:r>
              <a:rPr lang="en-US" sz="2000" dirty="0">
                <a:solidFill>
                  <a:schemeClr val="bg1"/>
                </a:solidFill>
                <a:latin typeface="Google Sans"/>
              </a:rPr>
              <a:t>)</a:t>
            </a:r>
            <a:endParaRPr lang="en-US" sz="2000" kern="100" dirty="0">
              <a:solidFill>
                <a:schemeClr val="bg1"/>
              </a:solidFill>
              <a:effectLst/>
              <a:ea typeface="Calibri" panose="020F0502020204030204" pitchFamily="34" charset="0"/>
              <a:cs typeface="Times New Roman" panose="02020603050405020304" pitchFamily="18" charset="0"/>
            </a:endParaRPr>
          </a:p>
          <a:p>
            <a:pPr marL="0" marR="0" algn="ctr">
              <a:spcBef>
                <a:spcPts val="0"/>
              </a:spcBef>
              <a:spcAft>
                <a:spcPts val="0"/>
              </a:spcAft>
            </a:pPr>
            <a:r>
              <a:rPr lang="en-US" sz="2000" kern="100" dirty="0">
                <a:solidFill>
                  <a:schemeClr val="bg1"/>
                </a:solidFill>
                <a:effectLst/>
                <a:ea typeface="Calibri" panose="020F0502020204030204" pitchFamily="34" charset="0"/>
                <a:cs typeface="Times New Roman" panose="02020603050405020304" pitchFamily="18" charset="0"/>
              </a:rPr>
              <a:t>Catalina Riquelme (</a:t>
            </a:r>
            <a:r>
              <a:rPr lang="en-US" sz="2000" b="0" i="0" dirty="0">
                <a:solidFill>
                  <a:schemeClr val="bg1"/>
                </a:solidFill>
                <a:effectLst/>
                <a:latin typeface="Google Sans"/>
              </a:rPr>
              <a:t>cr3298</a:t>
            </a:r>
            <a:r>
              <a:rPr lang="en-US" sz="2000" kern="100" dirty="0">
                <a:solidFill>
                  <a:schemeClr val="bg1"/>
                </a:solidFill>
                <a:effectLst/>
                <a:ea typeface="Calibri" panose="020F0502020204030204" pitchFamily="34" charset="0"/>
                <a:cs typeface="Times New Roman" panose="02020603050405020304" pitchFamily="18" charset="0"/>
              </a:rPr>
              <a:t>)</a:t>
            </a:r>
          </a:p>
          <a:p>
            <a:pPr algn="ctr"/>
            <a:r>
              <a:rPr lang="en-US" sz="2000" kern="100" dirty="0">
                <a:solidFill>
                  <a:schemeClr val="bg1"/>
                </a:solidFill>
                <a:effectLst/>
                <a:ea typeface="Calibri" panose="020F0502020204030204" pitchFamily="34" charset="0"/>
                <a:cs typeface="Times New Roman" panose="02020603050405020304" pitchFamily="18" charset="0"/>
              </a:rPr>
              <a:t>Pablo Vargas (</a:t>
            </a:r>
            <a:r>
              <a:rPr lang="en-US" sz="2000" b="0" i="0" dirty="0">
                <a:solidFill>
                  <a:schemeClr val="bg1"/>
                </a:solidFill>
                <a:effectLst/>
                <a:latin typeface="Google Sans"/>
              </a:rPr>
              <a:t>pm3179</a:t>
            </a:r>
            <a:r>
              <a:rPr lang="en-US" sz="2000" kern="100" dirty="0">
                <a:solidFill>
                  <a:schemeClr val="bg1"/>
                </a:solidFill>
                <a:effectLst/>
                <a:ea typeface="Calibri" panose="020F0502020204030204" pitchFamily="34" charset="0"/>
                <a:cs typeface="Times New Roman" panose="02020603050405020304" pitchFamily="18" charset="0"/>
              </a:rPr>
              <a:t>)</a:t>
            </a:r>
          </a:p>
          <a:p>
            <a:pPr algn="ctr"/>
            <a:r>
              <a:rPr lang="en-US" sz="2000" kern="100" dirty="0">
                <a:solidFill>
                  <a:schemeClr val="bg1"/>
                </a:solidFill>
                <a:effectLst/>
                <a:ea typeface="Calibri" panose="020F0502020204030204" pitchFamily="34" charset="0"/>
                <a:cs typeface="Times New Roman" panose="02020603050405020304" pitchFamily="18" charset="0"/>
              </a:rPr>
              <a:t>Rishika Todi (</a:t>
            </a:r>
            <a:r>
              <a:rPr lang="en-US" sz="2000" b="0" i="0" dirty="0">
                <a:solidFill>
                  <a:schemeClr val="bg1"/>
                </a:solidFill>
                <a:effectLst/>
                <a:latin typeface="Google Sans"/>
              </a:rPr>
              <a:t>rt2866</a:t>
            </a:r>
            <a:r>
              <a:rPr lang="en-US" sz="2000" kern="100" dirty="0">
                <a:solidFill>
                  <a:schemeClr val="bg1"/>
                </a:solidFill>
                <a:effectLst/>
                <a:ea typeface="Calibri" panose="020F0502020204030204" pitchFamily="34" charset="0"/>
                <a:cs typeface="Times New Roman" panose="02020603050405020304" pitchFamily="18" charset="0"/>
              </a:rPr>
              <a:t>)</a:t>
            </a:r>
            <a:endParaRPr lang="en-US" sz="2000" kern="100" dirty="0">
              <a:solidFill>
                <a:schemeClr val="bg1"/>
              </a:solidFill>
              <a:ea typeface="Calibri" panose="020F0502020204030204" pitchFamily="34" charset="0"/>
              <a:cs typeface="Times New Roman" panose="02020603050405020304" pitchFamily="18" charset="0"/>
            </a:endParaRPr>
          </a:p>
          <a:p>
            <a:pPr marL="0" marR="0" algn="ctr">
              <a:spcBef>
                <a:spcPts val="0"/>
              </a:spcBef>
              <a:spcAft>
                <a:spcPts val="0"/>
              </a:spcAft>
            </a:pPr>
            <a:r>
              <a:rPr lang="en-US" sz="2000" kern="100" dirty="0">
                <a:solidFill>
                  <a:schemeClr val="bg1"/>
                </a:solidFill>
                <a:effectLst/>
                <a:ea typeface="Calibri" panose="020F0502020204030204" pitchFamily="34" charset="0"/>
                <a:cs typeface="Times New Roman" panose="02020603050405020304" pitchFamily="18" charset="0"/>
              </a:rPr>
              <a:t>Rohit Shivthare  (rs4369)</a:t>
            </a:r>
            <a:endParaRPr lang="en-US" sz="2000" kern="100" dirty="0">
              <a:solidFill>
                <a:schemeClr val="bg1"/>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9731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6" name="Google Shape;135;p30">
            <a:extLst>
              <a:ext uri="{FF2B5EF4-FFF2-40B4-BE49-F238E27FC236}">
                <a16:creationId xmlns:a16="http://schemas.microsoft.com/office/drawing/2014/main" id="{3E35E1E0-94B9-27FE-2BA6-403C49DBDC1C}"/>
              </a:ext>
            </a:extLst>
          </p:cNvPr>
          <p:cNvSpPr/>
          <p:nvPr/>
        </p:nvSpPr>
        <p:spPr>
          <a:xfrm>
            <a:off x="4297703" y="5584583"/>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17" name="Google Shape;135;p30">
            <a:extLst>
              <a:ext uri="{FF2B5EF4-FFF2-40B4-BE49-F238E27FC236}">
                <a16:creationId xmlns:a16="http://schemas.microsoft.com/office/drawing/2014/main" id="{3874851A-3BF2-3F5A-D91B-E51B72CEDAEE}"/>
              </a:ext>
            </a:extLst>
          </p:cNvPr>
          <p:cNvSpPr/>
          <p:nvPr/>
        </p:nvSpPr>
        <p:spPr>
          <a:xfrm>
            <a:off x="4384199" y="1021342"/>
            <a:ext cx="375602" cy="343180"/>
          </a:xfrm>
          <a:prstGeom prst="ellipse">
            <a:avLst/>
          </a:prstGeom>
          <a:solidFill>
            <a:schemeClr val="tx1"/>
          </a:solid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22" name="Google Shape;135;p30">
            <a:extLst>
              <a:ext uri="{FF2B5EF4-FFF2-40B4-BE49-F238E27FC236}">
                <a16:creationId xmlns:a16="http://schemas.microsoft.com/office/drawing/2014/main" id="{BB9FA141-CE80-D35A-EE0A-A130656D7DFD}"/>
              </a:ext>
            </a:extLst>
          </p:cNvPr>
          <p:cNvSpPr/>
          <p:nvPr/>
        </p:nvSpPr>
        <p:spPr>
          <a:xfrm>
            <a:off x="4345205" y="3257410"/>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7" name="Google Shape;130;p30">
            <a:extLst>
              <a:ext uri="{FF2B5EF4-FFF2-40B4-BE49-F238E27FC236}">
                <a16:creationId xmlns:a16="http://schemas.microsoft.com/office/drawing/2014/main" id="{122800D4-A8C8-D536-9364-26C0864F9870}"/>
              </a:ext>
            </a:extLst>
          </p:cNvPr>
          <p:cNvSpPr txBox="1"/>
          <p:nvPr/>
        </p:nvSpPr>
        <p:spPr>
          <a:xfrm>
            <a:off x="1143428" y="2217575"/>
            <a:ext cx="2719500" cy="543300"/>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FFFFFF"/>
              </a:buClr>
              <a:buSzPts val="4100"/>
              <a:buFont typeface="Poppins"/>
              <a:buNone/>
            </a:pPr>
            <a:r>
              <a:rPr lang="en" sz="4100" b="1" i="0" u="none" strike="noStrike" cap="none" dirty="0">
                <a:solidFill>
                  <a:srgbClr val="FFFFFF"/>
                </a:solidFill>
                <a:latin typeface="Poppins"/>
                <a:ea typeface="Poppins"/>
                <a:cs typeface="Poppins"/>
                <a:sym typeface="Poppins"/>
              </a:rPr>
              <a:t>Content</a:t>
            </a:r>
            <a:endParaRPr sz="500" dirty="0"/>
          </a:p>
        </p:txBody>
      </p:sp>
      <p:cxnSp>
        <p:nvCxnSpPr>
          <p:cNvPr id="8" name="Google Shape;131;p30">
            <a:extLst>
              <a:ext uri="{FF2B5EF4-FFF2-40B4-BE49-F238E27FC236}">
                <a16:creationId xmlns:a16="http://schemas.microsoft.com/office/drawing/2014/main" id="{1DB62547-EB31-0339-B9EA-799FB5713271}"/>
              </a:ext>
            </a:extLst>
          </p:cNvPr>
          <p:cNvCxnSpPr>
            <a:cxnSpLocks/>
          </p:cNvCxnSpPr>
          <p:nvPr/>
        </p:nvCxnSpPr>
        <p:spPr>
          <a:xfrm flipV="1">
            <a:off x="4478240" y="1181100"/>
            <a:ext cx="93760" cy="4638932"/>
          </a:xfrm>
          <a:prstGeom prst="straightConnector1">
            <a:avLst/>
          </a:prstGeom>
          <a:noFill/>
          <a:ln w="63500" cap="flat" cmpd="sng">
            <a:solidFill>
              <a:srgbClr val="FFC000"/>
            </a:solidFill>
            <a:prstDash val="solid"/>
            <a:miter lim="400000"/>
            <a:headEnd type="none" w="sm" len="sm"/>
            <a:tailEnd type="none" w="sm" len="sm"/>
          </a:ln>
        </p:spPr>
      </p:cxnSp>
      <p:sp>
        <p:nvSpPr>
          <p:cNvPr id="11" name="Google Shape;138;p30">
            <a:extLst>
              <a:ext uri="{FF2B5EF4-FFF2-40B4-BE49-F238E27FC236}">
                <a16:creationId xmlns:a16="http://schemas.microsoft.com/office/drawing/2014/main" id="{C512C528-6D59-E0E5-78CF-248DEABAE05E}"/>
              </a:ext>
            </a:extLst>
          </p:cNvPr>
          <p:cNvSpPr txBox="1"/>
          <p:nvPr/>
        </p:nvSpPr>
        <p:spPr>
          <a:xfrm>
            <a:off x="4887399" y="1145673"/>
            <a:ext cx="2544801"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FFFFFF"/>
              </a:buClr>
              <a:buSzPts val="1600"/>
              <a:buFont typeface="Poppins"/>
              <a:buNone/>
            </a:pPr>
            <a:r>
              <a:rPr lang="en" sz="1600" b="1" dirty="0">
                <a:solidFill>
                  <a:srgbClr val="FFFFFF"/>
                </a:solidFill>
                <a:latin typeface="Poppins"/>
                <a:cs typeface="Poppins"/>
                <a:sym typeface="Poppins"/>
              </a:rPr>
              <a:t>Data Analysis</a:t>
            </a:r>
            <a:endParaRPr sz="500" dirty="0"/>
          </a:p>
        </p:txBody>
      </p:sp>
      <p:sp>
        <p:nvSpPr>
          <p:cNvPr id="13" name="Google Shape;140;p30">
            <a:extLst>
              <a:ext uri="{FF2B5EF4-FFF2-40B4-BE49-F238E27FC236}">
                <a16:creationId xmlns:a16="http://schemas.microsoft.com/office/drawing/2014/main" id="{413BCD2F-C712-D99E-A165-D0319E90FE5E}"/>
              </a:ext>
            </a:extLst>
          </p:cNvPr>
          <p:cNvSpPr txBox="1"/>
          <p:nvPr/>
        </p:nvSpPr>
        <p:spPr>
          <a:xfrm>
            <a:off x="4853842" y="3346122"/>
            <a:ext cx="3041400"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bg1"/>
                </a:solidFill>
                <a:latin typeface="Poppins"/>
                <a:cs typeface="Poppins"/>
                <a:sym typeface="Poppins"/>
              </a:rPr>
              <a:t>Matching Algorithm</a:t>
            </a:r>
            <a:endParaRPr sz="500" b="1" dirty="0">
              <a:solidFill>
                <a:schemeClr val="bg1"/>
              </a:solidFill>
            </a:endParaRPr>
          </a:p>
        </p:txBody>
      </p:sp>
      <p:sp>
        <p:nvSpPr>
          <p:cNvPr id="16" name="Google Shape;132;p30">
            <a:extLst>
              <a:ext uri="{FF2B5EF4-FFF2-40B4-BE49-F238E27FC236}">
                <a16:creationId xmlns:a16="http://schemas.microsoft.com/office/drawing/2014/main" id="{BCC73C05-2FA1-8104-55A7-4862A353DF99}"/>
              </a:ext>
            </a:extLst>
          </p:cNvPr>
          <p:cNvSpPr/>
          <p:nvPr/>
        </p:nvSpPr>
        <p:spPr>
          <a:xfrm>
            <a:off x="4511798" y="1127119"/>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20" name="Google Shape;142;p30">
            <a:extLst>
              <a:ext uri="{FF2B5EF4-FFF2-40B4-BE49-F238E27FC236}">
                <a16:creationId xmlns:a16="http://schemas.microsoft.com/office/drawing/2014/main" id="{42936B57-6F4F-E72A-E6EA-A3D4BC05BC44}"/>
              </a:ext>
            </a:extLst>
          </p:cNvPr>
          <p:cNvSpPr txBox="1"/>
          <p:nvPr/>
        </p:nvSpPr>
        <p:spPr>
          <a:xfrm>
            <a:off x="4853842" y="5679286"/>
            <a:ext cx="2918558"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tx1">
                    <a:lumMod val="50000"/>
                    <a:lumOff val="50000"/>
                  </a:schemeClr>
                </a:solidFill>
                <a:latin typeface="Poppins"/>
                <a:cs typeface="Poppins"/>
                <a:sym typeface="Poppins"/>
              </a:rPr>
              <a:t>Summary</a:t>
            </a:r>
            <a:endParaRPr sz="500" b="1" dirty="0">
              <a:solidFill>
                <a:schemeClr val="tx1">
                  <a:lumMod val="50000"/>
                  <a:lumOff val="50000"/>
                </a:schemeClr>
              </a:solidFill>
            </a:endParaRPr>
          </a:p>
        </p:txBody>
      </p:sp>
      <p:sp>
        <p:nvSpPr>
          <p:cNvPr id="21" name="Google Shape;132;p30">
            <a:extLst>
              <a:ext uri="{FF2B5EF4-FFF2-40B4-BE49-F238E27FC236}">
                <a16:creationId xmlns:a16="http://schemas.microsoft.com/office/drawing/2014/main" id="{34359A78-EDFF-1471-3A3C-ECF3D3CB8065}"/>
              </a:ext>
            </a:extLst>
          </p:cNvPr>
          <p:cNvSpPr/>
          <p:nvPr/>
        </p:nvSpPr>
        <p:spPr>
          <a:xfrm>
            <a:off x="4465626" y="3380274"/>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25" name="Google Shape;132;p30">
            <a:extLst>
              <a:ext uri="{FF2B5EF4-FFF2-40B4-BE49-F238E27FC236}">
                <a16:creationId xmlns:a16="http://schemas.microsoft.com/office/drawing/2014/main" id="{D1BCE935-0DCB-F6BE-C226-325550853B14}"/>
              </a:ext>
            </a:extLst>
          </p:cNvPr>
          <p:cNvSpPr/>
          <p:nvPr/>
        </p:nvSpPr>
        <p:spPr>
          <a:xfrm>
            <a:off x="4416989" y="5720147"/>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pic>
        <p:nvPicPr>
          <p:cNvPr id="3" name="Picture 4">
            <a:extLst>
              <a:ext uri="{FF2B5EF4-FFF2-40B4-BE49-F238E27FC236}">
                <a16:creationId xmlns:a16="http://schemas.microsoft.com/office/drawing/2014/main" id="{1345AFAA-8EC0-B079-24A6-2FAC7791BA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0093" y="5883966"/>
            <a:ext cx="789041" cy="86470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35;p30">
            <a:extLst>
              <a:ext uri="{FF2B5EF4-FFF2-40B4-BE49-F238E27FC236}">
                <a16:creationId xmlns:a16="http://schemas.microsoft.com/office/drawing/2014/main" id="{92D06E77-A08A-B2A7-329E-A8D0112E9DC0}"/>
              </a:ext>
            </a:extLst>
          </p:cNvPr>
          <p:cNvSpPr/>
          <p:nvPr/>
        </p:nvSpPr>
        <p:spPr>
          <a:xfrm>
            <a:off x="4356635" y="2093824"/>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5" name="Google Shape;132;p30">
            <a:extLst>
              <a:ext uri="{FF2B5EF4-FFF2-40B4-BE49-F238E27FC236}">
                <a16:creationId xmlns:a16="http://schemas.microsoft.com/office/drawing/2014/main" id="{8CB8AED9-7122-30F3-643E-72D62C88854F}"/>
              </a:ext>
            </a:extLst>
          </p:cNvPr>
          <p:cNvSpPr/>
          <p:nvPr/>
        </p:nvSpPr>
        <p:spPr>
          <a:xfrm>
            <a:off x="4488486" y="2216688"/>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6" name="Google Shape;135;p30">
            <a:extLst>
              <a:ext uri="{FF2B5EF4-FFF2-40B4-BE49-F238E27FC236}">
                <a16:creationId xmlns:a16="http://schemas.microsoft.com/office/drawing/2014/main" id="{B4D4B4BD-9653-64CB-EADB-DD72C762B23E}"/>
              </a:ext>
            </a:extLst>
          </p:cNvPr>
          <p:cNvSpPr/>
          <p:nvPr/>
        </p:nvSpPr>
        <p:spPr>
          <a:xfrm>
            <a:off x="4331174" y="4500811"/>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9" name="Google Shape;132;p30">
            <a:extLst>
              <a:ext uri="{FF2B5EF4-FFF2-40B4-BE49-F238E27FC236}">
                <a16:creationId xmlns:a16="http://schemas.microsoft.com/office/drawing/2014/main" id="{BEB5A907-6A1F-137F-2B99-ADEEE43844E2}"/>
              </a:ext>
            </a:extLst>
          </p:cNvPr>
          <p:cNvSpPr/>
          <p:nvPr/>
        </p:nvSpPr>
        <p:spPr>
          <a:xfrm>
            <a:off x="4442264" y="4623675"/>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10" name="Google Shape;140;p30">
            <a:extLst>
              <a:ext uri="{FF2B5EF4-FFF2-40B4-BE49-F238E27FC236}">
                <a16:creationId xmlns:a16="http://schemas.microsoft.com/office/drawing/2014/main" id="{3F6D86ED-0A76-19B8-B0E8-6A4FEC98FD85}"/>
              </a:ext>
            </a:extLst>
          </p:cNvPr>
          <p:cNvSpPr txBox="1"/>
          <p:nvPr/>
        </p:nvSpPr>
        <p:spPr>
          <a:xfrm>
            <a:off x="4853842" y="2185324"/>
            <a:ext cx="3041400"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bg1"/>
                </a:solidFill>
                <a:latin typeface="Poppins"/>
                <a:cs typeface="Poppins"/>
                <a:sym typeface="Poppins"/>
              </a:rPr>
              <a:t>Problem approach</a:t>
            </a:r>
            <a:endParaRPr sz="500" b="1" dirty="0">
              <a:solidFill>
                <a:schemeClr val="bg1"/>
              </a:solidFill>
            </a:endParaRPr>
          </a:p>
        </p:txBody>
      </p:sp>
      <p:sp>
        <p:nvSpPr>
          <p:cNvPr id="15" name="Google Shape;140;p30">
            <a:extLst>
              <a:ext uri="{FF2B5EF4-FFF2-40B4-BE49-F238E27FC236}">
                <a16:creationId xmlns:a16="http://schemas.microsoft.com/office/drawing/2014/main" id="{01E6DEF2-AE0F-5875-8A0A-247FE0346DE9}"/>
              </a:ext>
            </a:extLst>
          </p:cNvPr>
          <p:cNvSpPr txBox="1"/>
          <p:nvPr/>
        </p:nvSpPr>
        <p:spPr>
          <a:xfrm>
            <a:off x="4853842" y="4554676"/>
            <a:ext cx="3041400"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tx1">
                    <a:lumMod val="50000"/>
                    <a:lumOff val="50000"/>
                  </a:schemeClr>
                </a:solidFill>
                <a:latin typeface="Poppins"/>
                <a:cs typeface="Poppins"/>
                <a:sym typeface="Poppins"/>
              </a:rPr>
              <a:t>Analysis of the results</a:t>
            </a:r>
            <a:endParaRPr sz="500" b="1" dirty="0">
              <a:solidFill>
                <a:schemeClr val="tx1">
                  <a:lumMod val="50000"/>
                  <a:lumOff val="50000"/>
                </a:schemeClr>
              </a:solidFill>
            </a:endParaRPr>
          </a:p>
        </p:txBody>
      </p:sp>
    </p:spTree>
    <p:extLst>
      <p:ext uri="{BB962C8B-B14F-4D97-AF65-F5344CB8AC3E}">
        <p14:creationId xmlns:p14="http://schemas.microsoft.com/office/powerpoint/2010/main" val="889436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46;p35">
            <a:extLst>
              <a:ext uri="{FF2B5EF4-FFF2-40B4-BE49-F238E27FC236}">
                <a16:creationId xmlns:a16="http://schemas.microsoft.com/office/drawing/2014/main" id="{68522922-5787-1A16-9F80-0F8C0974B0F7}"/>
              </a:ext>
            </a:extLst>
          </p:cNvPr>
          <p:cNvSpPr/>
          <p:nvPr/>
        </p:nvSpPr>
        <p:spPr>
          <a:xfrm>
            <a:off x="19730" y="3174389"/>
            <a:ext cx="1285103" cy="976939"/>
          </a:xfrm>
          <a:prstGeom prst="rect">
            <a:avLst/>
          </a:prstGeom>
          <a:solidFill>
            <a:schemeClr val="tx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9B1631"/>
              </a:buClr>
              <a:buSzPts val="900"/>
              <a:buFont typeface="Helvetica Neue"/>
              <a:buNone/>
            </a:pPr>
            <a:endParaRPr sz="900" b="0" i="0" u="none" strike="noStrike" cap="none" dirty="0">
              <a:solidFill>
                <a:srgbClr val="5E5E5E"/>
              </a:solidFill>
              <a:latin typeface="Helvetica Neue"/>
              <a:ea typeface="Helvetica Neue"/>
              <a:cs typeface="Helvetica Neue"/>
              <a:sym typeface="Helvetica Neue"/>
            </a:endParaRPr>
          </a:p>
        </p:txBody>
      </p:sp>
      <p:sp>
        <p:nvSpPr>
          <p:cNvPr id="19" name="Google Shape;214;p34">
            <a:extLst>
              <a:ext uri="{FF2B5EF4-FFF2-40B4-BE49-F238E27FC236}">
                <a16:creationId xmlns:a16="http://schemas.microsoft.com/office/drawing/2014/main" id="{17F29D28-FEBF-8679-256E-DC7827632412}"/>
              </a:ext>
            </a:extLst>
          </p:cNvPr>
          <p:cNvSpPr txBox="1"/>
          <p:nvPr/>
        </p:nvSpPr>
        <p:spPr>
          <a:xfrm>
            <a:off x="1646506" y="449423"/>
            <a:ext cx="4610455" cy="469359"/>
          </a:xfrm>
          <a:prstGeom prst="rect">
            <a:avLst/>
          </a:prstGeom>
          <a:noFill/>
          <a:ln>
            <a:noFill/>
          </a:ln>
        </p:spPr>
        <p:txBody>
          <a:bodyPr spcFirstLastPara="1" wrap="square" lIns="19050" tIns="19050" rIns="19050" bIns="19050" anchor="ctr" anchorCtr="0">
            <a:spAutoFit/>
          </a:bodyPr>
          <a:lstStyle/>
          <a:p>
            <a:pPr marL="0" marR="0" lvl="0" indent="0" algn="l" rtl="0">
              <a:lnSpc>
                <a:spcPct val="100000"/>
              </a:lnSpc>
              <a:spcBef>
                <a:spcPts val="0"/>
              </a:spcBef>
              <a:spcAft>
                <a:spcPts val="0"/>
              </a:spcAft>
              <a:buClr>
                <a:srgbClr val="E3132C"/>
              </a:buClr>
              <a:buSzPts val="2000"/>
              <a:buFont typeface="Poppins"/>
              <a:buNone/>
            </a:pPr>
            <a:r>
              <a:rPr lang="en-US" sz="2800" b="1" i="0" u="none" strike="noStrike" cap="none" dirty="0">
                <a:latin typeface="Times"/>
                <a:ea typeface="Times"/>
                <a:cs typeface="Times"/>
                <a:sym typeface="Times"/>
              </a:rPr>
              <a:t>JACCARD</a:t>
            </a:r>
            <a:r>
              <a:rPr lang="en-US" sz="2800" b="1" i="0" u="none" strike="noStrike" cap="none" dirty="0">
                <a:solidFill>
                  <a:srgbClr val="FFC000"/>
                </a:solidFill>
                <a:latin typeface="Times"/>
                <a:ea typeface="Times"/>
                <a:cs typeface="Times"/>
                <a:sym typeface="Times"/>
              </a:rPr>
              <a:t> </a:t>
            </a:r>
            <a:r>
              <a:rPr lang="en-US" sz="2800" b="1" i="0" u="none" strike="noStrike" cap="none" dirty="0">
                <a:latin typeface="Times"/>
                <a:ea typeface="Times"/>
                <a:cs typeface="Times"/>
                <a:sym typeface="Times"/>
              </a:rPr>
              <a:t>ALGORITHM</a:t>
            </a:r>
            <a:endParaRPr sz="2800" b="1" i="0" u="none" strike="noStrike" cap="none" dirty="0">
              <a:latin typeface="Times"/>
              <a:ea typeface="Times"/>
              <a:cs typeface="Times"/>
              <a:sym typeface="Times"/>
            </a:endParaRPr>
          </a:p>
        </p:txBody>
      </p:sp>
      <p:sp>
        <p:nvSpPr>
          <p:cNvPr id="21" name="Google Shape;248;p35">
            <a:extLst>
              <a:ext uri="{FF2B5EF4-FFF2-40B4-BE49-F238E27FC236}">
                <a16:creationId xmlns:a16="http://schemas.microsoft.com/office/drawing/2014/main" id="{789369D2-8766-2507-4CAB-4ACD7A3AB26F}"/>
              </a:ext>
            </a:extLst>
          </p:cNvPr>
          <p:cNvSpPr txBox="1"/>
          <p:nvPr/>
        </p:nvSpPr>
        <p:spPr>
          <a:xfrm>
            <a:off x="120016" y="889330"/>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tx1">
                    <a:lumMod val="50000"/>
                    <a:lumOff val="50000"/>
                  </a:schemeClr>
                </a:solidFill>
                <a:latin typeface="Poppins"/>
                <a:cs typeface="Poppins"/>
                <a:sym typeface="Poppins"/>
              </a:rPr>
              <a:t>Data Analysis</a:t>
            </a:r>
            <a:endParaRPr sz="1200" dirty="0">
              <a:solidFill>
                <a:schemeClr val="tx1">
                  <a:lumMod val="50000"/>
                  <a:lumOff val="50000"/>
                </a:schemeClr>
              </a:solidFill>
            </a:endParaRPr>
          </a:p>
        </p:txBody>
      </p:sp>
      <p:sp>
        <p:nvSpPr>
          <p:cNvPr id="26" name="Google Shape;248;p35">
            <a:extLst>
              <a:ext uri="{FF2B5EF4-FFF2-40B4-BE49-F238E27FC236}">
                <a16:creationId xmlns:a16="http://schemas.microsoft.com/office/drawing/2014/main" id="{5C4349DB-3650-F3CE-326A-F61F3F55D654}"/>
              </a:ext>
            </a:extLst>
          </p:cNvPr>
          <p:cNvSpPr txBox="1"/>
          <p:nvPr/>
        </p:nvSpPr>
        <p:spPr>
          <a:xfrm>
            <a:off x="117001" y="3479709"/>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solidFill>
                <a:latin typeface="Poppins"/>
                <a:cs typeface="Poppins"/>
                <a:sym typeface="Poppins"/>
              </a:rPr>
              <a:t>Matching</a:t>
            </a:r>
          </a:p>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solidFill>
                <a:latin typeface="Poppins"/>
                <a:cs typeface="Poppins"/>
                <a:sym typeface="Poppins"/>
              </a:rPr>
              <a:t>Algorithm</a:t>
            </a:r>
            <a:endParaRPr sz="1200" dirty="0">
              <a:solidFill>
                <a:schemeClr val="bg1"/>
              </a:solidFill>
            </a:endParaRPr>
          </a:p>
        </p:txBody>
      </p:sp>
      <p:sp>
        <p:nvSpPr>
          <p:cNvPr id="30" name="Google Shape;248;p35">
            <a:extLst>
              <a:ext uri="{FF2B5EF4-FFF2-40B4-BE49-F238E27FC236}">
                <a16:creationId xmlns:a16="http://schemas.microsoft.com/office/drawing/2014/main" id="{47EBBE12-F44A-8CE8-B9FD-40688602AA00}"/>
              </a:ext>
            </a:extLst>
          </p:cNvPr>
          <p:cNvSpPr txBox="1"/>
          <p:nvPr/>
        </p:nvSpPr>
        <p:spPr>
          <a:xfrm>
            <a:off x="117000" y="5857101"/>
            <a:ext cx="1090565" cy="223138"/>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Summary</a:t>
            </a:r>
          </a:p>
        </p:txBody>
      </p:sp>
      <p:pic>
        <p:nvPicPr>
          <p:cNvPr id="2" name="Picture 4">
            <a:extLst>
              <a:ext uri="{FF2B5EF4-FFF2-40B4-BE49-F238E27FC236}">
                <a16:creationId xmlns:a16="http://schemas.microsoft.com/office/drawing/2014/main" id="{A0705311-94AD-4A5B-E99D-B3B4E23AE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0093" y="5883966"/>
            <a:ext cx="789041" cy="864703"/>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248;p35">
            <a:extLst>
              <a:ext uri="{FF2B5EF4-FFF2-40B4-BE49-F238E27FC236}">
                <a16:creationId xmlns:a16="http://schemas.microsoft.com/office/drawing/2014/main" id="{D1CF1D5F-6168-50D3-F77F-0A48DAB2C1B0}"/>
              </a:ext>
            </a:extLst>
          </p:cNvPr>
          <p:cNvSpPr txBox="1"/>
          <p:nvPr/>
        </p:nvSpPr>
        <p:spPr>
          <a:xfrm>
            <a:off x="122610" y="2354946"/>
            <a:ext cx="1090565" cy="407804"/>
          </a:xfrm>
          <a:prstGeom prst="rect">
            <a:avLst/>
          </a:prstGeom>
          <a:noFill/>
          <a:ln>
            <a:noFill/>
          </a:ln>
        </p:spPr>
        <p:txBody>
          <a:bodyPr spcFirstLastPara="1" wrap="square" lIns="19050" tIns="19050" rIns="19050" bIns="19050" anchor="ctr" anchorCtr="0">
            <a:spAutoFit/>
          </a:bodyPr>
          <a:lstStyle/>
          <a:p>
            <a:pPr algn="ctr">
              <a:buClr>
                <a:srgbClr val="FFFFFF"/>
              </a:buClr>
              <a:buSzPts val="800"/>
            </a:pPr>
            <a:r>
              <a:rPr lang="en" sz="1200" b="1" dirty="0">
                <a:solidFill>
                  <a:schemeClr val="tx1">
                    <a:lumMod val="50000"/>
                    <a:lumOff val="50000"/>
                  </a:schemeClr>
                </a:solidFill>
                <a:latin typeface="Poppins"/>
                <a:cs typeface="Poppins"/>
                <a:sym typeface="Poppins"/>
              </a:rPr>
              <a:t>Problem Approach</a:t>
            </a:r>
          </a:p>
        </p:txBody>
      </p:sp>
      <p:sp>
        <p:nvSpPr>
          <p:cNvPr id="13" name="Google Shape;248;p35">
            <a:extLst>
              <a:ext uri="{FF2B5EF4-FFF2-40B4-BE49-F238E27FC236}">
                <a16:creationId xmlns:a16="http://schemas.microsoft.com/office/drawing/2014/main" id="{88E46062-73F2-8F93-1BDF-89FE5CABE830}"/>
              </a:ext>
            </a:extLst>
          </p:cNvPr>
          <p:cNvSpPr txBox="1"/>
          <p:nvPr/>
        </p:nvSpPr>
        <p:spPr>
          <a:xfrm>
            <a:off x="117000" y="4640005"/>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US" sz="1200" b="1" dirty="0">
                <a:solidFill>
                  <a:schemeClr val="bg1">
                    <a:lumMod val="50000"/>
                  </a:schemeClr>
                </a:solidFill>
                <a:latin typeface="Poppins"/>
                <a:cs typeface="Poppins"/>
                <a:sym typeface="Poppins"/>
              </a:rPr>
              <a:t>A</a:t>
            </a:r>
            <a:r>
              <a:rPr lang="en" sz="1200" b="1" dirty="0" err="1">
                <a:solidFill>
                  <a:schemeClr val="bg1">
                    <a:lumMod val="50000"/>
                  </a:schemeClr>
                </a:solidFill>
                <a:latin typeface="Poppins"/>
                <a:cs typeface="Poppins"/>
                <a:sym typeface="Poppins"/>
              </a:rPr>
              <a:t>nalysis</a:t>
            </a:r>
            <a:r>
              <a:rPr lang="en" sz="1200" b="1" dirty="0">
                <a:solidFill>
                  <a:schemeClr val="bg1">
                    <a:lumMod val="50000"/>
                  </a:schemeClr>
                </a:solidFill>
                <a:latin typeface="Poppins"/>
                <a:cs typeface="Poppins"/>
                <a:sym typeface="Poppins"/>
              </a:rPr>
              <a:t> of the Results</a:t>
            </a:r>
            <a:endParaRPr sz="1200" dirty="0">
              <a:solidFill>
                <a:schemeClr val="bg1">
                  <a:lumMod val="50000"/>
                </a:schemeClr>
              </a:solidFill>
            </a:endParaRPr>
          </a:p>
        </p:txBody>
      </p:sp>
      <p:sp>
        <p:nvSpPr>
          <p:cNvPr id="5" name="TextBox 4">
            <a:extLst>
              <a:ext uri="{FF2B5EF4-FFF2-40B4-BE49-F238E27FC236}">
                <a16:creationId xmlns:a16="http://schemas.microsoft.com/office/drawing/2014/main" id="{9201D353-975B-3274-835C-42FBEE4A6993}"/>
              </a:ext>
            </a:extLst>
          </p:cNvPr>
          <p:cNvSpPr txBox="1"/>
          <p:nvPr/>
        </p:nvSpPr>
        <p:spPr>
          <a:xfrm>
            <a:off x="1646507" y="1366897"/>
            <a:ext cx="10051149" cy="4524315"/>
          </a:xfrm>
          <a:prstGeom prst="rect">
            <a:avLst/>
          </a:prstGeom>
          <a:noFill/>
        </p:spPr>
        <p:txBody>
          <a:bodyPr wrap="none" rtlCol="0">
            <a:spAutoFit/>
          </a:bodyPr>
          <a:lstStyle/>
          <a:p>
            <a:r>
              <a:rPr lang="en-US" sz="1600" b="1" dirty="0">
                <a:latin typeface="Poppins" pitchFamily="2" charset="77"/>
                <a:cs typeface="Poppins" pitchFamily="2" charset="77"/>
              </a:rPr>
              <a:t>Data Pre-Process before running algorithm:</a:t>
            </a:r>
          </a:p>
          <a:p>
            <a:endParaRPr lang="en-US" sz="1600" b="1" dirty="0">
              <a:latin typeface="Poppins" pitchFamily="2" charset="77"/>
              <a:cs typeface="Poppins" pitchFamily="2" charset="77"/>
            </a:endParaRPr>
          </a:p>
          <a:p>
            <a:pPr marL="285750" indent="-285750">
              <a:buFont typeface="Wingdings" pitchFamily="2" charset="2"/>
              <a:buChar char="Ø"/>
            </a:pPr>
            <a:r>
              <a:rPr lang="en-US" sz="1600" dirty="0">
                <a:latin typeface="Poppins" pitchFamily="2" charset="77"/>
                <a:cs typeface="Poppins" pitchFamily="2" charset="77"/>
              </a:rPr>
              <a:t>Formatted the business name column in the right dataset using title function </a:t>
            </a:r>
          </a:p>
          <a:p>
            <a:r>
              <a:rPr lang="en-US" sz="1600" dirty="0">
                <a:latin typeface="Poppins" pitchFamily="2" charset="77"/>
                <a:cs typeface="Poppins" pitchFamily="2" charset="77"/>
              </a:rPr>
              <a:t>(to make the first letter of every word uppercase and rest lowercase to match with the name </a:t>
            </a:r>
          </a:p>
          <a:p>
            <a:r>
              <a:rPr lang="en-US" sz="1600" dirty="0">
                <a:latin typeface="Poppins" pitchFamily="2" charset="77"/>
                <a:cs typeface="Poppins" pitchFamily="2" charset="77"/>
              </a:rPr>
              <a:t>in left dataset).</a:t>
            </a:r>
          </a:p>
          <a:p>
            <a:pPr marL="285750" indent="-285750">
              <a:buFont typeface="Wingdings" pitchFamily="2" charset="2"/>
              <a:buChar char="Ø"/>
            </a:pPr>
            <a:r>
              <a:rPr lang="en-US" sz="1600" dirty="0">
                <a:latin typeface="Poppins" pitchFamily="2" charset="77"/>
                <a:cs typeface="Poppins" pitchFamily="2" charset="77"/>
              </a:rPr>
              <a:t>Create a new column in Dataset B called '</a:t>
            </a:r>
            <a:r>
              <a:rPr lang="en-US" sz="1600" dirty="0" err="1">
                <a:latin typeface="Poppins" pitchFamily="2" charset="77"/>
                <a:cs typeface="Poppins" pitchFamily="2" charset="77"/>
              </a:rPr>
              <a:t>new_key_attr</a:t>
            </a:r>
            <a:r>
              <a:rPr lang="en-US" sz="1600" dirty="0">
                <a:latin typeface="Poppins" pitchFamily="2" charset="77"/>
                <a:cs typeface="Poppins" pitchFamily="2" charset="77"/>
              </a:rPr>
              <a:t>', and assign a range of integers</a:t>
            </a:r>
          </a:p>
          <a:p>
            <a:r>
              <a:rPr lang="en-US" sz="1600" dirty="0">
                <a:latin typeface="Poppins" pitchFamily="2" charset="77"/>
                <a:cs typeface="Poppins" pitchFamily="2" charset="77"/>
              </a:rPr>
              <a:t> from 0 to the length of B to this column which creates a unique identifier in dataset B during the </a:t>
            </a:r>
          </a:p>
          <a:p>
            <a:r>
              <a:rPr lang="en-US" sz="1600" dirty="0">
                <a:latin typeface="Poppins" pitchFamily="2" charset="77"/>
                <a:cs typeface="Poppins" pitchFamily="2" charset="77"/>
              </a:rPr>
              <a:t> join operation</a:t>
            </a:r>
          </a:p>
          <a:p>
            <a:endParaRPr lang="en-US" sz="1600" b="1" dirty="0">
              <a:latin typeface="Poppins" pitchFamily="2" charset="77"/>
              <a:cs typeface="Poppins" pitchFamily="2" charset="77"/>
            </a:endParaRPr>
          </a:p>
          <a:p>
            <a:endParaRPr lang="en-US" sz="1600" b="1" dirty="0">
              <a:latin typeface="Poppins" pitchFamily="2" charset="77"/>
              <a:cs typeface="Poppins" pitchFamily="2" charset="77"/>
            </a:endParaRPr>
          </a:p>
          <a:p>
            <a:r>
              <a:rPr lang="en-US" sz="1600" b="1" dirty="0">
                <a:latin typeface="Poppins" pitchFamily="2" charset="77"/>
                <a:cs typeface="Poppins" pitchFamily="2" charset="77"/>
              </a:rPr>
              <a:t>L</a:t>
            </a:r>
            <a:r>
              <a:rPr lang="en-US" sz="1600" b="1" i="0" u="none" strike="noStrike" dirty="0">
                <a:effectLst/>
                <a:latin typeface="Poppins" pitchFamily="2" charset="77"/>
                <a:cs typeface="Poppins" pitchFamily="2" charset="77"/>
              </a:rPr>
              <a:t>ibraries used:</a:t>
            </a:r>
          </a:p>
          <a:p>
            <a:r>
              <a:rPr lang="en-US" sz="1600" b="1" dirty="0" err="1">
                <a:solidFill>
                  <a:srgbClr val="C00000"/>
                </a:solidFill>
                <a:latin typeface="Poppins" pitchFamily="2" charset="77"/>
                <a:cs typeface="Poppins" pitchFamily="2" charset="77"/>
              </a:rPr>
              <a:t>py_stringsimjoin</a:t>
            </a:r>
            <a:endParaRPr lang="en-US" sz="1600" b="1" dirty="0">
              <a:solidFill>
                <a:srgbClr val="C00000"/>
              </a:solidFill>
              <a:latin typeface="Poppins" pitchFamily="2" charset="77"/>
              <a:cs typeface="Poppins" pitchFamily="2" charset="77"/>
            </a:endParaRPr>
          </a:p>
          <a:p>
            <a:r>
              <a:rPr lang="en-US" sz="1600" b="1" i="0" u="none" strike="noStrike" dirty="0" err="1">
                <a:solidFill>
                  <a:srgbClr val="C00000"/>
                </a:solidFill>
                <a:effectLst/>
                <a:latin typeface="Poppins" pitchFamily="2" charset="77"/>
                <a:cs typeface="Poppins" pitchFamily="2" charset="77"/>
              </a:rPr>
              <a:t>py_stringmatching</a:t>
            </a:r>
            <a:endParaRPr lang="en-US" sz="1600" b="1" i="0" u="none" strike="noStrike" dirty="0">
              <a:solidFill>
                <a:srgbClr val="C00000"/>
              </a:solidFill>
              <a:effectLst/>
              <a:latin typeface="Poppins" pitchFamily="2" charset="77"/>
              <a:cs typeface="Poppins" pitchFamily="2" charset="77"/>
            </a:endParaRPr>
          </a:p>
          <a:p>
            <a:r>
              <a:rPr lang="en-US" sz="1600" b="1" dirty="0" err="1">
                <a:solidFill>
                  <a:srgbClr val="C00000"/>
                </a:solidFill>
                <a:latin typeface="Poppins" pitchFamily="2" charset="77"/>
                <a:cs typeface="Poppins" pitchFamily="2" charset="77"/>
              </a:rPr>
              <a:t>sklearn</a:t>
            </a:r>
            <a:endParaRPr lang="en-US" sz="1600" b="1" i="0" u="none" strike="noStrike" dirty="0">
              <a:solidFill>
                <a:srgbClr val="C00000"/>
              </a:solidFill>
              <a:effectLst/>
              <a:latin typeface="Poppins" pitchFamily="2" charset="77"/>
              <a:cs typeface="Poppins" pitchFamily="2" charset="77"/>
            </a:endParaRPr>
          </a:p>
          <a:p>
            <a:r>
              <a:rPr lang="en-US" sz="1600" b="1" i="0" u="none" strike="noStrike" dirty="0">
                <a:effectLst/>
                <a:latin typeface="Poppins" pitchFamily="2" charset="77"/>
                <a:cs typeface="Poppins" pitchFamily="2" charset="77"/>
              </a:rPr>
              <a:t>  </a:t>
            </a:r>
          </a:p>
          <a:p>
            <a:r>
              <a:rPr lang="en-US" sz="1600" b="1" i="0" u="none" strike="noStrike" dirty="0">
                <a:effectLst/>
                <a:latin typeface="Poppins" pitchFamily="2" charset="77"/>
                <a:cs typeface="Poppins" pitchFamily="2" charset="77"/>
              </a:rPr>
              <a:t>Function:</a:t>
            </a:r>
            <a:endParaRPr lang="en-US" sz="1600" b="1" i="0" u="none" strike="noStrike" dirty="0">
              <a:solidFill>
                <a:srgbClr val="C00000"/>
              </a:solidFill>
              <a:effectLst/>
              <a:latin typeface="Poppins" pitchFamily="2" charset="77"/>
              <a:cs typeface="Poppins" pitchFamily="2" charset="77"/>
            </a:endParaRPr>
          </a:p>
          <a:p>
            <a:r>
              <a:rPr lang="en-US" sz="1600" b="1" i="0" u="none" strike="noStrike" dirty="0">
                <a:solidFill>
                  <a:srgbClr val="C00000"/>
                </a:solidFill>
                <a:effectLst/>
                <a:latin typeface="Poppins" pitchFamily="2" charset="77"/>
                <a:cs typeface="Poppins" pitchFamily="2" charset="77"/>
              </a:rPr>
              <a:t> </a:t>
            </a:r>
            <a:r>
              <a:rPr lang="en-US" sz="1600" b="1" i="0" u="none" strike="noStrike" dirty="0" err="1">
                <a:solidFill>
                  <a:srgbClr val="C00000"/>
                </a:solidFill>
                <a:effectLst/>
                <a:latin typeface="Poppins" pitchFamily="2" charset="77"/>
                <a:cs typeface="Poppins" pitchFamily="2" charset="77"/>
              </a:rPr>
              <a:t>jaccard_join</a:t>
            </a:r>
            <a:r>
              <a:rPr lang="en-US" sz="1600" b="1" i="0" u="none" strike="noStrike" dirty="0">
                <a:solidFill>
                  <a:srgbClr val="C00000"/>
                </a:solidFill>
                <a:effectLst/>
                <a:latin typeface="Poppins" pitchFamily="2" charset="77"/>
                <a:cs typeface="Poppins" pitchFamily="2" charset="77"/>
              </a:rPr>
              <a:t>()</a:t>
            </a:r>
          </a:p>
          <a:p>
            <a:endParaRPr lang="en-US" sz="1600" b="0" i="0" u="none" strike="noStrike" dirty="0">
              <a:effectLst/>
              <a:latin typeface="Poppins" pitchFamily="2" charset="77"/>
              <a:cs typeface="Poppins" pitchFamily="2" charset="77"/>
            </a:endParaRPr>
          </a:p>
        </p:txBody>
      </p:sp>
    </p:spTree>
    <p:extLst>
      <p:ext uri="{BB962C8B-B14F-4D97-AF65-F5344CB8AC3E}">
        <p14:creationId xmlns:p14="http://schemas.microsoft.com/office/powerpoint/2010/main" val="1332747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46;p35">
            <a:extLst>
              <a:ext uri="{FF2B5EF4-FFF2-40B4-BE49-F238E27FC236}">
                <a16:creationId xmlns:a16="http://schemas.microsoft.com/office/drawing/2014/main" id="{68522922-5787-1A16-9F80-0F8C0974B0F7}"/>
              </a:ext>
            </a:extLst>
          </p:cNvPr>
          <p:cNvSpPr/>
          <p:nvPr/>
        </p:nvSpPr>
        <p:spPr>
          <a:xfrm>
            <a:off x="19730" y="3174389"/>
            <a:ext cx="1285103" cy="976939"/>
          </a:xfrm>
          <a:prstGeom prst="rect">
            <a:avLst/>
          </a:prstGeom>
          <a:solidFill>
            <a:schemeClr val="tx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9B1631"/>
              </a:buClr>
              <a:buSzPts val="900"/>
              <a:buFont typeface="Helvetica Neue"/>
              <a:buNone/>
            </a:pPr>
            <a:endParaRPr sz="900" b="0" i="0" u="none" strike="noStrike" cap="none" dirty="0">
              <a:solidFill>
                <a:srgbClr val="5E5E5E"/>
              </a:solidFill>
              <a:latin typeface="Helvetica Neue"/>
              <a:ea typeface="Helvetica Neue"/>
              <a:cs typeface="Helvetica Neue"/>
              <a:sym typeface="Helvetica Neue"/>
            </a:endParaRPr>
          </a:p>
        </p:txBody>
      </p:sp>
      <p:sp>
        <p:nvSpPr>
          <p:cNvPr id="19" name="Google Shape;214;p34">
            <a:extLst>
              <a:ext uri="{FF2B5EF4-FFF2-40B4-BE49-F238E27FC236}">
                <a16:creationId xmlns:a16="http://schemas.microsoft.com/office/drawing/2014/main" id="{17F29D28-FEBF-8679-256E-DC7827632412}"/>
              </a:ext>
            </a:extLst>
          </p:cNvPr>
          <p:cNvSpPr txBox="1"/>
          <p:nvPr/>
        </p:nvSpPr>
        <p:spPr>
          <a:xfrm>
            <a:off x="1646506" y="449423"/>
            <a:ext cx="4610455" cy="469359"/>
          </a:xfrm>
          <a:prstGeom prst="rect">
            <a:avLst/>
          </a:prstGeom>
          <a:noFill/>
          <a:ln>
            <a:noFill/>
          </a:ln>
        </p:spPr>
        <p:txBody>
          <a:bodyPr spcFirstLastPara="1" wrap="square" lIns="19050" tIns="19050" rIns="19050" bIns="19050" anchor="ctr" anchorCtr="0">
            <a:spAutoFit/>
          </a:bodyPr>
          <a:lstStyle/>
          <a:p>
            <a:pPr marL="0" marR="0" lvl="0" indent="0" algn="l" rtl="0">
              <a:lnSpc>
                <a:spcPct val="100000"/>
              </a:lnSpc>
              <a:spcBef>
                <a:spcPts val="0"/>
              </a:spcBef>
              <a:spcAft>
                <a:spcPts val="0"/>
              </a:spcAft>
              <a:buClr>
                <a:srgbClr val="E3132C"/>
              </a:buClr>
              <a:buSzPts val="2000"/>
              <a:buFont typeface="Poppins"/>
              <a:buNone/>
            </a:pPr>
            <a:r>
              <a:rPr lang="en-US" sz="2800" b="1" i="0" u="none" strike="noStrike" cap="none" dirty="0">
                <a:latin typeface="Times"/>
                <a:ea typeface="Times"/>
                <a:cs typeface="Times"/>
                <a:sym typeface="Times"/>
              </a:rPr>
              <a:t>JACCARD</a:t>
            </a:r>
            <a:r>
              <a:rPr lang="en-US" sz="2800" b="1" i="0" u="none" strike="noStrike" cap="none" dirty="0">
                <a:solidFill>
                  <a:srgbClr val="FFC000"/>
                </a:solidFill>
                <a:latin typeface="Times"/>
                <a:ea typeface="Times"/>
                <a:cs typeface="Times"/>
                <a:sym typeface="Times"/>
              </a:rPr>
              <a:t> </a:t>
            </a:r>
            <a:r>
              <a:rPr lang="en-US" sz="2800" b="1" i="0" u="none" strike="noStrike" cap="none" dirty="0">
                <a:latin typeface="Times"/>
                <a:ea typeface="Times"/>
                <a:cs typeface="Times"/>
                <a:sym typeface="Times"/>
              </a:rPr>
              <a:t>ALGORITHM</a:t>
            </a:r>
            <a:endParaRPr sz="2800" b="1" i="0" u="none" strike="noStrike" cap="none" dirty="0">
              <a:latin typeface="Times"/>
              <a:ea typeface="Times"/>
              <a:cs typeface="Times"/>
              <a:sym typeface="Times"/>
            </a:endParaRPr>
          </a:p>
        </p:txBody>
      </p:sp>
      <p:sp>
        <p:nvSpPr>
          <p:cNvPr id="21" name="Google Shape;248;p35">
            <a:extLst>
              <a:ext uri="{FF2B5EF4-FFF2-40B4-BE49-F238E27FC236}">
                <a16:creationId xmlns:a16="http://schemas.microsoft.com/office/drawing/2014/main" id="{789369D2-8766-2507-4CAB-4ACD7A3AB26F}"/>
              </a:ext>
            </a:extLst>
          </p:cNvPr>
          <p:cNvSpPr txBox="1"/>
          <p:nvPr/>
        </p:nvSpPr>
        <p:spPr>
          <a:xfrm>
            <a:off x="120016" y="889330"/>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tx1">
                    <a:lumMod val="50000"/>
                    <a:lumOff val="50000"/>
                  </a:schemeClr>
                </a:solidFill>
                <a:latin typeface="Poppins"/>
                <a:cs typeface="Poppins"/>
                <a:sym typeface="Poppins"/>
              </a:rPr>
              <a:t>Data Analysis</a:t>
            </a:r>
            <a:endParaRPr sz="1200" dirty="0">
              <a:solidFill>
                <a:schemeClr val="tx1">
                  <a:lumMod val="50000"/>
                  <a:lumOff val="50000"/>
                </a:schemeClr>
              </a:solidFill>
            </a:endParaRPr>
          </a:p>
        </p:txBody>
      </p:sp>
      <p:sp>
        <p:nvSpPr>
          <p:cNvPr id="26" name="Google Shape;248;p35">
            <a:extLst>
              <a:ext uri="{FF2B5EF4-FFF2-40B4-BE49-F238E27FC236}">
                <a16:creationId xmlns:a16="http://schemas.microsoft.com/office/drawing/2014/main" id="{5C4349DB-3650-F3CE-326A-F61F3F55D654}"/>
              </a:ext>
            </a:extLst>
          </p:cNvPr>
          <p:cNvSpPr txBox="1"/>
          <p:nvPr/>
        </p:nvSpPr>
        <p:spPr>
          <a:xfrm>
            <a:off x="117001" y="3479709"/>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solidFill>
                <a:latin typeface="Poppins"/>
                <a:cs typeface="Poppins"/>
                <a:sym typeface="Poppins"/>
              </a:rPr>
              <a:t>Matching</a:t>
            </a:r>
          </a:p>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solidFill>
                <a:latin typeface="Poppins"/>
                <a:cs typeface="Poppins"/>
                <a:sym typeface="Poppins"/>
              </a:rPr>
              <a:t>Algorithm</a:t>
            </a:r>
            <a:endParaRPr sz="1200" dirty="0">
              <a:solidFill>
                <a:schemeClr val="bg1"/>
              </a:solidFill>
            </a:endParaRPr>
          </a:p>
        </p:txBody>
      </p:sp>
      <p:sp>
        <p:nvSpPr>
          <p:cNvPr id="30" name="Google Shape;248;p35">
            <a:extLst>
              <a:ext uri="{FF2B5EF4-FFF2-40B4-BE49-F238E27FC236}">
                <a16:creationId xmlns:a16="http://schemas.microsoft.com/office/drawing/2014/main" id="{47EBBE12-F44A-8CE8-B9FD-40688602AA00}"/>
              </a:ext>
            </a:extLst>
          </p:cNvPr>
          <p:cNvSpPr txBox="1"/>
          <p:nvPr/>
        </p:nvSpPr>
        <p:spPr>
          <a:xfrm>
            <a:off x="117000" y="5857101"/>
            <a:ext cx="1090565" cy="223138"/>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Summary</a:t>
            </a:r>
          </a:p>
        </p:txBody>
      </p:sp>
      <p:pic>
        <p:nvPicPr>
          <p:cNvPr id="2" name="Picture 4">
            <a:extLst>
              <a:ext uri="{FF2B5EF4-FFF2-40B4-BE49-F238E27FC236}">
                <a16:creationId xmlns:a16="http://schemas.microsoft.com/office/drawing/2014/main" id="{A0705311-94AD-4A5B-E99D-B3B4E23AE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0093" y="5883966"/>
            <a:ext cx="789041" cy="864703"/>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248;p35">
            <a:extLst>
              <a:ext uri="{FF2B5EF4-FFF2-40B4-BE49-F238E27FC236}">
                <a16:creationId xmlns:a16="http://schemas.microsoft.com/office/drawing/2014/main" id="{D1CF1D5F-6168-50D3-F77F-0A48DAB2C1B0}"/>
              </a:ext>
            </a:extLst>
          </p:cNvPr>
          <p:cNvSpPr txBox="1"/>
          <p:nvPr/>
        </p:nvSpPr>
        <p:spPr>
          <a:xfrm>
            <a:off x="122610" y="2354946"/>
            <a:ext cx="1090565" cy="407804"/>
          </a:xfrm>
          <a:prstGeom prst="rect">
            <a:avLst/>
          </a:prstGeom>
          <a:noFill/>
          <a:ln>
            <a:noFill/>
          </a:ln>
        </p:spPr>
        <p:txBody>
          <a:bodyPr spcFirstLastPara="1" wrap="square" lIns="19050" tIns="19050" rIns="19050" bIns="19050" anchor="ctr" anchorCtr="0">
            <a:spAutoFit/>
          </a:bodyPr>
          <a:lstStyle/>
          <a:p>
            <a:pPr algn="ctr">
              <a:buClr>
                <a:srgbClr val="FFFFFF"/>
              </a:buClr>
              <a:buSzPts val="800"/>
            </a:pPr>
            <a:r>
              <a:rPr lang="en" sz="1200" b="1" dirty="0">
                <a:solidFill>
                  <a:schemeClr val="tx1">
                    <a:lumMod val="50000"/>
                    <a:lumOff val="50000"/>
                  </a:schemeClr>
                </a:solidFill>
                <a:latin typeface="Poppins"/>
                <a:cs typeface="Poppins"/>
                <a:sym typeface="Poppins"/>
              </a:rPr>
              <a:t>Problem Approach</a:t>
            </a:r>
          </a:p>
        </p:txBody>
      </p:sp>
      <p:sp>
        <p:nvSpPr>
          <p:cNvPr id="13" name="Google Shape;248;p35">
            <a:extLst>
              <a:ext uri="{FF2B5EF4-FFF2-40B4-BE49-F238E27FC236}">
                <a16:creationId xmlns:a16="http://schemas.microsoft.com/office/drawing/2014/main" id="{88E46062-73F2-8F93-1BDF-89FE5CABE830}"/>
              </a:ext>
            </a:extLst>
          </p:cNvPr>
          <p:cNvSpPr txBox="1"/>
          <p:nvPr/>
        </p:nvSpPr>
        <p:spPr>
          <a:xfrm>
            <a:off x="117000" y="4640005"/>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US" sz="1200" b="1" dirty="0">
                <a:solidFill>
                  <a:schemeClr val="bg1">
                    <a:lumMod val="50000"/>
                  </a:schemeClr>
                </a:solidFill>
                <a:latin typeface="Poppins"/>
                <a:cs typeface="Poppins"/>
                <a:sym typeface="Poppins"/>
              </a:rPr>
              <a:t>A</a:t>
            </a:r>
            <a:r>
              <a:rPr lang="en" sz="1200" b="1" dirty="0" err="1">
                <a:solidFill>
                  <a:schemeClr val="bg1">
                    <a:lumMod val="50000"/>
                  </a:schemeClr>
                </a:solidFill>
                <a:latin typeface="Poppins"/>
                <a:cs typeface="Poppins"/>
                <a:sym typeface="Poppins"/>
              </a:rPr>
              <a:t>nalysis</a:t>
            </a:r>
            <a:r>
              <a:rPr lang="en" sz="1200" b="1" dirty="0">
                <a:solidFill>
                  <a:schemeClr val="bg1">
                    <a:lumMod val="50000"/>
                  </a:schemeClr>
                </a:solidFill>
                <a:latin typeface="Poppins"/>
                <a:cs typeface="Poppins"/>
                <a:sym typeface="Poppins"/>
              </a:rPr>
              <a:t> of the Results</a:t>
            </a:r>
            <a:endParaRPr sz="1200" dirty="0">
              <a:solidFill>
                <a:schemeClr val="bg1">
                  <a:lumMod val="50000"/>
                </a:schemeClr>
              </a:solidFill>
            </a:endParaRPr>
          </a:p>
        </p:txBody>
      </p:sp>
      <p:sp>
        <p:nvSpPr>
          <p:cNvPr id="5" name="TextBox 4">
            <a:extLst>
              <a:ext uri="{FF2B5EF4-FFF2-40B4-BE49-F238E27FC236}">
                <a16:creationId xmlns:a16="http://schemas.microsoft.com/office/drawing/2014/main" id="{9201D353-975B-3274-835C-42FBEE4A6993}"/>
              </a:ext>
            </a:extLst>
          </p:cNvPr>
          <p:cNvSpPr txBox="1"/>
          <p:nvPr/>
        </p:nvSpPr>
        <p:spPr>
          <a:xfrm>
            <a:off x="1646507" y="1366897"/>
            <a:ext cx="9551013" cy="1323439"/>
          </a:xfrm>
          <a:prstGeom prst="rect">
            <a:avLst/>
          </a:prstGeom>
          <a:noFill/>
        </p:spPr>
        <p:txBody>
          <a:bodyPr wrap="none" rtlCol="0">
            <a:spAutoFit/>
          </a:bodyPr>
          <a:lstStyle/>
          <a:p>
            <a:r>
              <a:rPr lang="en-US" sz="1600" b="0" i="0" u="none" strike="noStrike" dirty="0">
                <a:effectLst/>
                <a:latin typeface="Poppins" pitchFamily="2" charset="77"/>
                <a:cs typeface="Poppins" pitchFamily="2" charset="77"/>
              </a:rPr>
              <a:t>Jaccard similarity is a measure of similarity between two sets. It is defined as the size of the</a:t>
            </a:r>
          </a:p>
          <a:p>
            <a:r>
              <a:rPr lang="en-US" sz="1600" b="0" i="0" u="none" strike="noStrike" dirty="0">
                <a:effectLst/>
                <a:latin typeface="Poppins" pitchFamily="2" charset="77"/>
                <a:cs typeface="Poppins" pitchFamily="2" charset="77"/>
              </a:rPr>
              <a:t>intersection divided by the size of the union of two sets. In Python, Jaccard similarity can be </a:t>
            </a:r>
          </a:p>
          <a:p>
            <a:r>
              <a:rPr lang="en-US" sz="1600" b="0" i="0" u="none" strike="noStrike" dirty="0">
                <a:effectLst/>
                <a:latin typeface="Poppins" pitchFamily="2" charset="77"/>
                <a:cs typeface="Poppins" pitchFamily="2" charset="77"/>
              </a:rPr>
              <a:t>calculated using the "</a:t>
            </a:r>
            <a:r>
              <a:rPr lang="en-US" sz="1600" b="0" i="0" u="none" strike="noStrike" dirty="0" err="1">
                <a:effectLst/>
                <a:latin typeface="Poppins" pitchFamily="2" charset="77"/>
                <a:cs typeface="Poppins" pitchFamily="2" charset="77"/>
              </a:rPr>
              <a:t>jaccard_similarity_score</a:t>
            </a:r>
            <a:r>
              <a:rPr lang="en-US" sz="1600" b="0" i="0" u="none" strike="noStrike" dirty="0">
                <a:effectLst/>
                <a:latin typeface="Poppins" pitchFamily="2" charset="77"/>
                <a:cs typeface="Poppins" pitchFamily="2" charset="77"/>
              </a:rPr>
              <a:t>" function in the "</a:t>
            </a:r>
            <a:r>
              <a:rPr lang="en-US" sz="1600" b="0" i="0" u="none" strike="noStrike" dirty="0" err="1">
                <a:effectLst/>
                <a:latin typeface="Poppins" pitchFamily="2" charset="77"/>
                <a:cs typeface="Poppins" pitchFamily="2" charset="77"/>
              </a:rPr>
              <a:t>sklearn</a:t>
            </a:r>
            <a:r>
              <a:rPr lang="en-US" sz="1600" b="0" i="0" u="none" strike="noStrike" dirty="0">
                <a:effectLst/>
                <a:latin typeface="Poppins" pitchFamily="2" charset="77"/>
                <a:cs typeface="Poppins" pitchFamily="2" charset="77"/>
              </a:rPr>
              <a:t>" library.</a:t>
            </a:r>
            <a:endParaRPr lang="en-US" sz="1600" dirty="0">
              <a:latin typeface="Poppins" pitchFamily="2" charset="77"/>
              <a:cs typeface="Poppins" pitchFamily="2" charset="77"/>
            </a:endParaRPr>
          </a:p>
          <a:p>
            <a:endParaRPr lang="en-US" sz="1600" b="1" dirty="0">
              <a:latin typeface="Poppins" pitchFamily="2" charset="77"/>
              <a:cs typeface="Poppins" pitchFamily="2" charset="77"/>
            </a:endParaRPr>
          </a:p>
          <a:p>
            <a:r>
              <a:rPr lang="en-US" sz="1600" b="1" dirty="0">
                <a:latin typeface="Poppins" pitchFamily="2" charset="77"/>
                <a:cs typeface="Poppins" pitchFamily="2" charset="77"/>
              </a:rPr>
              <a:t>Time : 12 seconds</a:t>
            </a:r>
          </a:p>
        </p:txBody>
      </p:sp>
      <p:sp>
        <p:nvSpPr>
          <p:cNvPr id="6" name="TextBox 5">
            <a:extLst>
              <a:ext uri="{FF2B5EF4-FFF2-40B4-BE49-F238E27FC236}">
                <a16:creationId xmlns:a16="http://schemas.microsoft.com/office/drawing/2014/main" id="{996BA6D6-D1DE-95AA-3C0C-C73160CA1956}"/>
              </a:ext>
            </a:extLst>
          </p:cNvPr>
          <p:cNvSpPr txBox="1"/>
          <p:nvPr/>
        </p:nvSpPr>
        <p:spPr>
          <a:xfrm>
            <a:off x="1646506" y="3174389"/>
            <a:ext cx="8345554" cy="1200329"/>
          </a:xfrm>
          <a:prstGeom prst="rect">
            <a:avLst/>
          </a:prstGeom>
          <a:noFill/>
        </p:spPr>
        <p:txBody>
          <a:bodyPr wrap="none" rtlCol="0">
            <a:spAutoFit/>
          </a:bodyPr>
          <a:lstStyle/>
          <a:p>
            <a:pPr marL="285750" indent="-285750">
              <a:buFont typeface="Wingdings" pitchFamily="2" charset="2"/>
              <a:buChar char="ü"/>
            </a:pPr>
            <a:r>
              <a:rPr lang="en-US" dirty="0">
                <a:latin typeface="Poppins" pitchFamily="2" charset="77"/>
                <a:cs typeface="Poppins" pitchFamily="2" charset="77"/>
              </a:rPr>
              <a:t>The Jaccard similarity threshold is set to 0.8.</a:t>
            </a:r>
          </a:p>
          <a:p>
            <a:pPr marL="285750" indent="-285750">
              <a:buFont typeface="Wingdings" pitchFamily="2" charset="2"/>
              <a:buChar char="ü"/>
            </a:pPr>
            <a:r>
              <a:rPr lang="en-US" dirty="0">
                <a:latin typeface="Poppins" pitchFamily="2" charset="77"/>
                <a:cs typeface="Poppins" pitchFamily="2" charset="77"/>
              </a:rPr>
              <a:t>Name Matches : 1914</a:t>
            </a:r>
          </a:p>
          <a:p>
            <a:pPr marL="285750" indent="-285750">
              <a:buFont typeface="Wingdings" pitchFamily="2" charset="2"/>
              <a:buChar char="ü"/>
            </a:pPr>
            <a:r>
              <a:rPr lang="en-US" dirty="0">
                <a:latin typeface="Poppins" pitchFamily="2" charset="77"/>
                <a:cs typeface="Poppins" pitchFamily="2" charset="77"/>
              </a:rPr>
              <a:t>Address Matches: 14147</a:t>
            </a:r>
          </a:p>
          <a:p>
            <a:pPr marL="285750" indent="-285750">
              <a:buFont typeface="Wingdings" pitchFamily="2" charset="2"/>
              <a:buChar char="ü"/>
            </a:pPr>
            <a:r>
              <a:rPr lang="en-US" dirty="0">
                <a:latin typeface="Poppins" pitchFamily="2" charset="77"/>
                <a:cs typeface="Poppins" pitchFamily="2" charset="77"/>
              </a:rPr>
              <a:t>Total number of matched records for both address and name : 16061</a:t>
            </a:r>
          </a:p>
        </p:txBody>
      </p:sp>
    </p:spTree>
    <p:extLst>
      <p:ext uri="{BB962C8B-B14F-4D97-AF65-F5344CB8AC3E}">
        <p14:creationId xmlns:p14="http://schemas.microsoft.com/office/powerpoint/2010/main" val="1217196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6" name="Google Shape;135;p30">
            <a:extLst>
              <a:ext uri="{FF2B5EF4-FFF2-40B4-BE49-F238E27FC236}">
                <a16:creationId xmlns:a16="http://schemas.microsoft.com/office/drawing/2014/main" id="{3E35E1E0-94B9-27FE-2BA6-403C49DBDC1C}"/>
              </a:ext>
            </a:extLst>
          </p:cNvPr>
          <p:cNvSpPr/>
          <p:nvPr/>
        </p:nvSpPr>
        <p:spPr>
          <a:xfrm>
            <a:off x="4297703" y="5584583"/>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17" name="Google Shape;135;p30">
            <a:extLst>
              <a:ext uri="{FF2B5EF4-FFF2-40B4-BE49-F238E27FC236}">
                <a16:creationId xmlns:a16="http://schemas.microsoft.com/office/drawing/2014/main" id="{3874851A-3BF2-3F5A-D91B-E51B72CEDAEE}"/>
              </a:ext>
            </a:extLst>
          </p:cNvPr>
          <p:cNvSpPr/>
          <p:nvPr/>
        </p:nvSpPr>
        <p:spPr>
          <a:xfrm>
            <a:off x="4384199" y="1021342"/>
            <a:ext cx="375602" cy="343180"/>
          </a:xfrm>
          <a:prstGeom prst="ellipse">
            <a:avLst/>
          </a:prstGeom>
          <a:solidFill>
            <a:schemeClr val="tx1"/>
          </a:solid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22" name="Google Shape;135;p30">
            <a:extLst>
              <a:ext uri="{FF2B5EF4-FFF2-40B4-BE49-F238E27FC236}">
                <a16:creationId xmlns:a16="http://schemas.microsoft.com/office/drawing/2014/main" id="{BB9FA141-CE80-D35A-EE0A-A130656D7DFD}"/>
              </a:ext>
            </a:extLst>
          </p:cNvPr>
          <p:cNvSpPr/>
          <p:nvPr/>
        </p:nvSpPr>
        <p:spPr>
          <a:xfrm>
            <a:off x="4345205" y="3257410"/>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7" name="Google Shape;130;p30">
            <a:extLst>
              <a:ext uri="{FF2B5EF4-FFF2-40B4-BE49-F238E27FC236}">
                <a16:creationId xmlns:a16="http://schemas.microsoft.com/office/drawing/2014/main" id="{122800D4-A8C8-D536-9364-26C0864F9870}"/>
              </a:ext>
            </a:extLst>
          </p:cNvPr>
          <p:cNvSpPr txBox="1"/>
          <p:nvPr/>
        </p:nvSpPr>
        <p:spPr>
          <a:xfrm>
            <a:off x="1143428" y="2217575"/>
            <a:ext cx="2719500" cy="543300"/>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FFFFFF"/>
              </a:buClr>
              <a:buSzPts val="4100"/>
              <a:buFont typeface="Poppins"/>
              <a:buNone/>
            </a:pPr>
            <a:r>
              <a:rPr lang="en" sz="4100" b="1" i="0" u="none" strike="noStrike" cap="none" dirty="0">
                <a:solidFill>
                  <a:srgbClr val="FFFFFF"/>
                </a:solidFill>
                <a:latin typeface="Poppins"/>
                <a:ea typeface="Poppins"/>
                <a:cs typeface="Poppins"/>
                <a:sym typeface="Poppins"/>
              </a:rPr>
              <a:t>Content</a:t>
            </a:r>
            <a:endParaRPr sz="500" dirty="0"/>
          </a:p>
        </p:txBody>
      </p:sp>
      <p:cxnSp>
        <p:nvCxnSpPr>
          <p:cNvPr id="8" name="Google Shape;131;p30">
            <a:extLst>
              <a:ext uri="{FF2B5EF4-FFF2-40B4-BE49-F238E27FC236}">
                <a16:creationId xmlns:a16="http://schemas.microsoft.com/office/drawing/2014/main" id="{1DB62547-EB31-0339-B9EA-799FB5713271}"/>
              </a:ext>
            </a:extLst>
          </p:cNvPr>
          <p:cNvCxnSpPr>
            <a:cxnSpLocks/>
          </p:cNvCxnSpPr>
          <p:nvPr/>
        </p:nvCxnSpPr>
        <p:spPr>
          <a:xfrm flipV="1">
            <a:off x="4478240" y="1181100"/>
            <a:ext cx="93760" cy="4638932"/>
          </a:xfrm>
          <a:prstGeom prst="straightConnector1">
            <a:avLst/>
          </a:prstGeom>
          <a:noFill/>
          <a:ln w="63500" cap="flat" cmpd="sng">
            <a:solidFill>
              <a:srgbClr val="FFC000"/>
            </a:solidFill>
            <a:prstDash val="solid"/>
            <a:miter lim="400000"/>
            <a:headEnd type="none" w="sm" len="sm"/>
            <a:tailEnd type="none" w="sm" len="sm"/>
          </a:ln>
        </p:spPr>
      </p:cxnSp>
      <p:sp>
        <p:nvSpPr>
          <p:cNvPr id="11" name="Google Shape;138;p30">
            <a:extLst>
              <a:ext uri="{FF2B5EF4-FFF2-40B4-BE49-F238E27FC236}">
                <a16:creationId xmlns:a16="http://schemas.microsoft.com/office/drawing/2014/main" id="{C512C528-6D59-E0E5-78CF-248DEABAE05E}"/>
              </a:ext>
            </a:extLst>
          </p:cNvPr>
          <p:cNvSpPr txBox="1"/>
          <p:nvPr/>
        </p:nvSpPr>
        <p:spPr>
          <a:xfrm>
            <a:off x="4887399" y="1145673"/>
            <a:ext cx="2544801"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FFFFFF"/>
              </a:buClr>
              <a:buSzPts val="1600"/>
              <a:buFont typeface="Poppins"/>
              <a:buNone/>
            </a:pPr>
            <a:r>
              <a:rPr lang="en" sz="1600" b="1" dirty="0">
                <a:solidFill>
                  <a:srgbClr val="FFFFFF"/>
                </a:solidFill>
                <a:latin typeface="Poppins"/>
                <a:cs typeface="Poppins"/>
                <a:sym typeface="Poppins"/>
              </a:rPr>
              <a:t>Data Analysis</a:t>
            </a:r>
            <a:endParaRPr sz="500" dirty="0"/>
          </a:p>
        </p:txBody>
      </p:sp>
      <p:sp>
        <p:nvSpPr>
          <p:cNvPr id="13" name="Google Shape;140;p30">
            <a:extLst>
              <a:ext uri="{FF2B5EF4-FFF2-40B4-BE49-F238E27FC236}">
                <a16:creationId xmlns:a16="http://schemas.microsoft.com/office/drawing/2014/main" id="{413BCD2F-C712-D99E-A165-D0319E90FE5E}"/>
              </a:ext>
            </a:extLst>
          </p:cNvPr>
          <p:cNvSpPr txBox="1"/>
          <p:nvPr/>
        </p:nvSpPr>
        <p:spPr>
          <a:xfrm>
            <a:off x="4853842" y="3346122"/>
            <a:ext cx="3041400"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bg1"/>
                </a:solidFill>
                <a:latin typeface="Poppins"/>
                <a:cs typeface="Poppins"/>
                <a:sym typeface="Poppins"/>
              </a:rPr>
              <a:t>Matching Algorithm</a:t>
            </a:r>
            <a:endParaRPr sz="500" b="1" dirty="0">
              <a:solidFill>
                <a:schemeClr val="bg1"/>
              </a:solidFill>
            </a:endParaRPr>
          </a:p>
        </p:txBody>
      </p:sp>
      <p:sp>
        <p:nvSpPr>
          <p:cNvPr id="16" name="Google Shape;132;p30">
            <a:extLst>
              <a:ext uri="{FF2B5EF4-FFF2-40B4-BE49-F238E27FC236}">
                <a16:creationId xmlns:a16="http://schemas.microsoft.com/office/drawing/2014/main" id="{BCC73C05-2FA1-8104-55A7-4862A353DF99}"/>
              </a:ext>
            </a:extLst>
          </p:cNvPr>
          <p:cNvSpPr/>
          <p:nvPr/>
        </p:nvSpPr>
        <p:spPr>
          <a:xfrm>
            <a:off x="4511798" y="1127119"/>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20" name="Google Shape;142;p30">
            <a:extLst>
              <a:ext uri="{FF2B5EF4-FFF2-40B4-BE49-F238E27FC236}">
                <a16:creationId xmlns:a16="http://schemas.microsoft.com/office/drawing/2014/main" id="{42936B57-6F4F-E72A-E6EA-A3D4BC05BC44}"/>
              </a:ext>
            </a:extLst>
          </p:cNvPr>
          <p:cNvSpPr txBox="1"/>
          <p:nvPr/>
        </p:nvSpPr>
        <p:spPr>
          <a:xfrm>
            <a:off x="4853842" y="5679286"/>
            <a:ext cx="2918558"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tx1">
                    <a:lumMod val="50000"/>
                    <a:lumOff val="50000"/>
                  </a:schemeClr>
                </a:solidFill>
                <a:latin typeface="Poppins"/>
                <a:cs typeface="Poppins"/>
                <a:sym typeface="Poppins"/>
              </a:rPr>
              <a:t>Summary</a:t>
            </a:r>
            <a:endParaRPr sz="500" b="1" dirty="0">
              <a:solidFill>
                <a:schemeClr val="tx1">
                  <a:lumMod val="50000"/>
                  <a:lumOff val="50000"/>
                </a:schemeClr>
              </a:solidFill>
            </a:endParaRPr>
          </a:p>
        </p:txBody>
      </p:sp>
      <p:sp>
        <p:nvSpPr>
          <p:cNvPr id="21" name="Google Shape;132;p30">
            <a:extLst>
              <a:ext uri="{FF2B5EF4-FFF2-40B4-BE49-F238E27FC236}">
                <a16:creationId xmlns:a16="http://schemas.microsoft.com/office/drawing/2014/main" id="{34359A78-EDFF-1471-3A3C-ECF3D3CB8065}"/>
              </a:ext>
            </a:extLst>
          </p:cNvPr>
          <p:cNvSpPr/>
          <p:nvPr/>
        </p:nvSpPr>
        <p:spPr>
          <a:xfrm>
            <a:off x="4465626" y="3380274"/>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25" name="Google Shape;132;p30">
            <a:extLst>
              <a:ext uri="{FF2B5EF4-FFF2-40B4-BE49-F238E27FC236}">
                <a16:creationId xmlns:a16="http://schemas.microsoft.com/office/drawing/2014/main" id="{D1BCE935-0DCB-F6BE-C226-325550853B14}"/>
              </a:ext>
            </a:extLst>
          </p:cNvPr>
          <p:cNvSpPr/>
          <p:nvPr/>
        </p:nvSpPr>
        <p:spPr>
          <a:xfrm>
            <a:off x="4416989" y="5720147"/>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pic>
        <p:nvPicPr>
          <p:cNvPr id="3" name="Picture 4">
            <a:extLst>
              <a:ext uri="{FF2B5EF4-FFF2-40B4-BE49-F238E27FC236}">
                <a16:creationId xmlns:a16="http://schemas.microsoft.com/office/drawing/2014/main" id="{1345AFAA-8EC0-B079-24A6-2FAC7791BA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0093" y="5883966"/>
            <a:ext cx="789041" cy="86470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35;p30">
            <a:extLst>
              <a:ext uri="{FF2B5EF4-FFF2-40B4-BE49-F238E27FC236}">
                <a16:creationId xmlns:a16="http://schemas.microsoft.com/office/drawing/2014/main" id="{92D06E77-A08A-B2A7-329E-A8D0112E9DC0}"/>
              </a:ext>
            </a:extLst>
          </p:cNvPr>
          <p:cNvSpPr/>
          <p:nvPr/>
        </p:nvSpPr>
        <p:spPr>
          <a:xfrm>
            <a:off x="4356635" y="2093824"/>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5" name="Google Shape;132;p30">
            <a:extLst>
              <a:ext uri="{FF2B5EF4-FFF2-40B4-BE49-F238E27FC236}">
                <a16:creationId xmlns:a16="http://schemas.microsoft.com/office/drawing/2014/main" id="{8CB8AED9-7122-30F3-643E-72D62C88854F}"/>
              </a:ext>
            </a:extLst>
          </p:cNvPr>
          <p:cNvSpPr/>
          <p:nvPr/>
        </p:nvSpPr>
        <p:spPr>
          <a:xfrm>
            <a:off x="4488486" y="2216688"/>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6" name="Google Shape;135;p30">
            <a:extLst>
              <a:ext uri="{FF2B5EF4-FFF2-40B4-BE49-F238E27FC236}">
                <a16:creationId xmlns:a16="http://schemas.microsoft.com/office/drawing/2014/main" id="{B4D4B4BD-9653-64CB-EADB-DD72C762B23E}"/>
              </a:ext>
            </a:extLst>
          </p:cNvPr>
          <p:cNvSpPr/>
          <p:nvPr/>
        </p:nvSpPr>
        <p:spPr>
          <a:xfrm>
            <a:off x="4331174" y="4500811"/>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9" name="Google Shape;132;p30">
            <a:extLst>
              <a:ext uri="{FF2B5EF4-FFF2-40B4-BE49-F238E27FC236}">
                <a16:creationId xmlns:a16="http://schemas.microsoft.com/office/drawing/2014/main" id="{BEB5A907-6A1F-137F-2B99-ADEEE43844E2}"/>
              </a:ext>
            </a:extLst>
          </p:cNvPr>
          <p:cNvSpPr/>
          <p:nvPr/>
        </p:nvSpPr>
        <p:spPr>
          <a:xfrm>
            <a:off x="4442264" y="4623675"/>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10" name="Google Shape;140;p30">
            <a:extLst>
              <a:ext uri="{FF2B5EF4-FFF2-40B4-BE49-F238E27FC236}">
                <a16:creationId xmlns:a16="http://schemas.microsoft.com/office/drawing/2014/main" id="{3F6D86ED-0A76-19B8-B0E8-6A4FEC98FD85}"/>
              </a:ext>
            </a:extLst>
          </p:cNvPr>
          <p:cNvSpPr txBox="1"/>
          <p:nvPr/>
        </p:nvSpPr>
        <p:spPr>
          <a:xfrm>
            <a:off x="4853842" y="2185324"/>
            <a:ext cx="3041400"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bg1"/>
                </a:solidFill>
                <a:latin typeface="Poppins"/>
                <a:cs typeface="Poppins"/>
                <a:sym typeface="Poppins"/>
              </a:rPr>
              <a:t>Problem approach</a:t>
            </a:r>
            <a:endParaRPr sz="500" b="1" dirty="0">
              <a:solidFill>
                <a:schemeClr val="bg1"/>
              </a:solidFill>
            </a:endParaRPr>
          </a:p>
        </p:txBody>
      </p:sp>
      <p:sp>
        <p:nvSpPr>
          <p:cNvPr id="15" name="Google Shape;140;p30">
            <a:extLst>
              <a:ext uri="{FF2B5EF4-FFF2-40B4-BE49-F238E27FC236}">
                <a16:creationId xmlns:a16="http://schemas.microsoft.com/office/drawing/2014/main" id="{01E6DEF2-AE0F-5875-8A0A-247FE0346DE9}"/>
              </a:ext>
            </a:extLst>
          </p:cNvPr>
          <p:cNvSpPr txBox="1"/>
          <p:nvPr/>
        </p:nvSpPr>
        <p:spPr>
          <a:xfrm>
            <a:off x="4853842" y="4554676"/>
            <a:ext cx="3041400"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bg1"/>
                </a:solidFill>
                <a:latin typeface="Poppins"/>
                <a:cs typeface="Poppins"/>
                <a:sym typeface="Poppins"/>
              </a:rPr>
              <a:t>Analysis of the results</a:t>
            </a:r>
            <a:endParaRPr sz="500" b="1" dirty="0">
              <a:solidFill>
                <a:schemeClr val="bg1"/>
              </a:solidFill>
            </a:endParaRPr>
          </a:p>
        </p:txBody>
      </p:sp>
    </p:spTree>
    <p:extLst>
      <p:ext uri="{BB962C8B-B14F-4D97-AF65-F5344CB8AC3E}">
        <p14:creationId xmlns:p14="http://schemas.microsoft.com/office/powerpoint/2010/main" val="1898552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Google Shape;214;p34">
            <a:extLst>
              <a:ext uri="{FF2B5EF4-FFF2-40B4-BE49-F238E27FC236}">
                <a16:creationId xmlns:a16="http://schemas.microsoft.com/office/drawing/2014/main" id="{17F29D28-FEBF-8679-256E-DC7827632412}"/>
              </a:ext>
            </a:extLst>
          </p:cNvPr>
          <p:cNvSpPr txBox="1"/>
          <p:nvPr/>
        </p:nvSpPr>
        <p:spPr>
          <a:xfrm>
            <a:off x="1646507" y="233980"/>
            <a:ext cx="3927626" cy="900246"/>
          </a:xfrm>
          <a:prstGeom prst="rect">
            <a:avLst/>
          </a:prstGeom>
          <a:noFill/>
          <a:ln>
            <a:noFill/>
          </a:ln>
        </p:spPr>
        <p:txBody>
          <a:bodyPr spcFirstLastPara="1" wrap="square" lIns="19050" tIns="19050" rIns="19050" bIns="19050" anchor="ctr" anchorCtr="0">
            <a:spAutoFit/>
          </a:bodyPr>
          <a:lstStyle/>
          <a:p>
            <a:pPr marL="0" marR="0" lvl="0" indent="0" algn="l" rtl="0">
              <a:lnSpc>
                <a:spcPct val="100000"/>
              </a:lnSpc>
              <a:spcBef>
                <a:spcPts val="0"/>
              </a:spcBef>
              <a:spcAft>
                <a:spcPts val="0"/>
              </a:spcAft>
              <a:buClr>
                <a:srgbClr val="E3132C"/>
              </a:buClr>
              <a:buSzPts val="2000"/>
              <a:buFont typeface="Poppins"/>
              <a:buNone/>
            </a:pPr>
            <a:r>
              <a:rPr lang="en" sz="2800" b="1" i="0" u="none" strike="noStrike" cap="none" dirty="0">
                <a:latin typeface="Poppins"/>
                <a:ea typeface="Poppins"/>
                <a:cs typeface="Poppins"/>
                <a:sym typeface="Poppins"/>
              </a:rPr>
              <a:t>Similarity</a:t>
            </a:r>
          </a:p>
          <a:p>
            <a:pPr marL="0" marR="0" lvl="0" indent="0" algn="l" rtl="0">
              <a:lnSpc>
                <a:spcPct val="100000"/>
              </a:lnSpc>
              <a:spcBef>
                <a:spcPts val="0"/>
              </a:spcBef>
              <a:spcAft>
                <a:spcPts val="0"/>
              </a:spcAft>
              <a:buClr>
                <a:srgbClr val="E3132C"/>
              </a:buClr>
              <a:buSzPts val="2000"/>
              <a:buFont typeface="Poppins"/>
              <a:buNone/>
            </a:pPr>
            <a:r>
              <a:rPr lang="en" sz="2800" b="1" dirty="0">
                <a:solidFill>
                  <a:srgbClr val="FFC000"/>
                </a:solidFill>
                <a:latin typeface="Poppins"/>
                <a:ea typeface="Times"/>
                <a:cs typeface="Poppins"/>
                <a:sym typeface="Poppins"/>
              </a:rPr>
              <a:t>Score</a:t>
            </a:r>
            <a:endParaRPr sz="2800" b="1" i="0" u="none" strike="noStrike" cap="none" dirty="0">
              <a:solidFill>
                <a:srgbClr val="FFC000"/>
              </a:solidFill>
              <a:latin typeface="Times"/>
              <a:ea typeface="Times"/>
              <a:cs typeface="Times"/>
              <a:sym typeface="Times"/>
            </a:endParaRPr>
          </a:p>
        </p:txBody>
      </p:sp>
      <p:sp>
        <p:nvSpPr>
          <p:cNvPr id="21" name="Google Shape;248;p35">
            <a:extLst>
              <a:ext uri="{FF2B5EF4-FFF2-40B4-BE49-F238E27FC236}">
                <a16:creationId xmlns:a16="http://schemas.microsoft.com/office/drawing/2014/main" id="{789369D2-8766-2507-4CAB-4ACD7A3AB26F}"/>
              </a:ext>
            </a:extLst>
          </p:cNvPr>
          <p:cNvSpPr txBox="1"/>
          <p:nvPr/>
        </p:nvSpPr>
        <p:spPr>
          <a:xfrm>
            <a:off x="120016" y="889330"/>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tx1">
                    <a:lumMod val="50000"/>
                    <a:lumOff val="50000"/>
                  </a:schemeClr>
                </a:solidFill>
                <a:latin typeface="Poppins"/>
                <a:cs typeface="Poppins"/>
                <a:sym typeface="Poppins"/>
              </a:rPr>
              <a:t>Data Analysis</a:t>
            </a:r>
            <a:endParaRPr sz="1200" dirty="0">
              <a:solidFill>
                <a:schemeClr val="tx1">
                  <a:lumMod val="50000"/>
                  <a:lumOff val="50000"/>
                </a:schemeClr>
              </a:solidFill>
            </a:endParaRPr>
          </a:p>
        </p:txBody>
      </p:sp>
      <p:sp>
        <p:nvSpPr>
          <p:cNvPr id="26" name="Google Shape;248;p35">
            <a:extLst>
              <a:ext uri="{FF2B5EF4-FFF2-40B4-BE49-F238E27FC236}">
                <a16:creationId xmlns:a16="http://schemas.microsoft.com/office/drawing/2014/main" id="{5C4349DB-3650-F3CE-326A-F61F3F55D654}"/>
              </a:ext>
            </a:extLst>
          </p:cNvPr>
          <p:cNvSpPr txBox="1"/>
          <p:nvPr/>
        </p:nvSpPr>
        <p:spPr>
          <a:xfrm>
            <a:off x="117001" y="3479709"/>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tx1">
                    <a:lumMod val="50000"/>
                    <a:lumOff val="50000"/>
                  </a:schemeClr>
                </a:solidFill>
                <a:latin typeface="Poppins"/>
                <a:cs typeface="Poppins"/>
                <a:sym typeface="Poppins"/>
              </a:rPr>
              <a:t>Matching</a:t>
            </a:r>
          </a:p>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tx1">
                    <a:lumMod val="50000"/>
                    <a:lumOff val="50000"/>
                  </a:schemeClr>
                </a:solidFill>
                <a:latin typeface="Poppins"/>
                <a:cs typeface="Poppins"/>
                <a:sym typeface="Poppins"/>
              </a:rPr>
              <a:t>Algorithm</a:t>
            </a:r>
            <a:endParaRPr sz="1200" dirty="0">
              <a:solidFill>
                <a:schemeClr val="tx1">
                  <a:lumMod val="50000"/>
                  <a:lumOff val="50000"/>
                </a:schemeClr>
              </a:solidFill>
            </a:endParaRPr>
          </a:p>
        </p:txBody>
      </p:sp>
      <p:sp>
        <p:nvSpPr>
          <p:cNvPr id="30" name="Google Shape;248;p35">
            <a:extLst>
              <a:ext uri="{FF2B5EF4-FFF2-40B4-BE49-F238E27FC236}">
                <a16:creationId xmlns:a16="http://schemas.microsoft.com/office/drawing/2014/main" id="{47EBBE12-F44A-8CE8-B9FD-40688602AA00}"/>
              </a:ext>
            </a:extLst>
          </p:cNvPr>
          <p:cNvSpPr txBox="1"/>
          <p:nvPr/>
        </p:nvSpPr>
        <p:spPr>
          <a:xfrm>
            <a:off x="117000" y="5857101"/>
            <a:ext cx="1090565" cy="223138"/>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Summary</a:t>
            </a:r>
          </a:p>
        </p:txBody>
      </p:sp>
      <p:pic>
        <p:nvPicPr>
          <p:cNvPr id="2" name="Picture 4">
            <a:extLst>
              <a:ext uri="{FF2B5EF4-FFF2-40B4-BE49-F238E27FC236}">
                <a16:creationId xmlns:a16="http://schemas.microsoft.com/office/drawing/2014/main" id="{A0705311-94AD-4A5B-E99D-B3B4E23AE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0093" y="5883966"/>
            <a:ext cx="789041" cy="864703"/>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248;p35">
            <a:extLst>
              <a:ext uri="{FF2B5EF4-FFF2-40B4-BE49-F238E27FC236}">
                <a16:creationId xmlns:a16="http://schemas.microsoft.com/office/drawing/2014/main" id="{D1CF1D5F-6168-50D3-F77F-0A48DAB2C1B0}"/>
              </a:ext>
            </a:extLst>
          </p:cNvPr>
          <p:cNvSpPr txBox="1"/>
          <p:nvPr/>
        </p:nvSpPr>
        <p:spPr>
          <a:xfrm>
            <a:off x="122610" y="2354946"/>
            <a:ext cx="1090565" cy="407804"/>
          </a:xfrm>
          <a:prstGeom prst="rect">
            <a:avLst/>
          </a:prstGeom>
          <a:noFill/>
          <a:ln>
            <a:noFill/>
          </a:ln>
        </p:spPr>
        <p:txBody>
          <a:bodyPr spcFirstLastPara="1" wrap="square" lIns="19050" tIns="19050" rIns="19050" bIns="19050" anchor="ctr" anchorCtr="0">
            <a:spAutoFit/>
          </a:bodyPr>
          <a:lstStyle/>
          <a:p>
            <a:pPr algn="ctr">
              <a:buClr>
                <a:srgbClr val="FFFFFF"/>
              </a:buClr>
              <a:buSzPts val="800"/>
            </a:pPr>
            <a:r>
              <a:rPr lang="en" sz="1200" b="1" dirty="0">
                <a:solidFill>
                  <a:schemeClr val="tx1">
                    <a:lumMod val="50000"/>
                    <a:lumOff val="50000"/>
                  </a:schemeClr>
                </a:solidFill>
                <a:latin typeface="Poppins"/>
                <a:cs typeface="Poppins"/>
                <a:sym typeface="Poppins"/>
              </a:rPr>
              <a:t>Problem Approach</a:t>
            </a:r>
          </a:p>
        </p:txBody>
      </p:sp>
      <p:sp>
        <p:nvSpPr>
          <p:cNvPr id="4" name="Google Shape;246;p35">
            <a:extLst>
              <a:ext uri="{FF2B5EF4-FFF2-40B4-BE49-F238E27FC236}">
                <a16:creationId xmlns:a16="http://schemas.microsoft.com/office/drawing/2014/main" id="{45C50100-FDC2-FA91-B343-F8A345277D21}"/>
              </a:ext>
            </a:extLst>
          </p:cNvPr>
          <p:cNvSpPr/>
          <p:nvPr/>
        </p:nvSpPr>
        <p:spPr>
          <a:xfrm>
            <a:off x="19730" y="4355437"/>
            <a:ext cx="1285103" cy="976939"/>
          </a:xfrm>
          <a:prstGeom prst="rect">
            <a:avLst/>
          </a:prstGeom>
          <a:solidFill>
            <a:schemeClr val="tx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9B1631"/>
              </a:buClr>
              <a:buSzPts val="900"/>
              <a:buFont typeface="Helvetica Neue"/>
              <a:buNone/>
            </a:pPr>
            <a:endParaRPr sz="900" b="0" i="0" u="none" strike="noStrike" cap="none" dirty="0">
              <a:solidFill>
                <a:srgbClr val="5E5E5E"/>
              </a:solidFill>
              <a:latin typeface="Helvetica Neue"/>
              <a:ea typeface="Helvetica Neue"/>
              <a:cs typeface="Helvetica Neue"/>
              <a:sym typeface="Helvetica Neue"/>
            </a:endParaRPr>
          </a:p>
        </p:txBody>
      </p:sp>
      <p:sp>
        <p:nvSpPr>
          <p:cNvPr id="13" name="Google Shape;248;p35">
            <a:extLst>
              <a:ext uri="{FF2B5EF4-FFF2-40B4-BE49-F238E27FC236}">
                <a16:creationId xmlns:a16="http://schemas.microsoft.com/office/drawing/2014/main" id="{88E46062-73F2-8F93-1BDF-89FE5CABE830}"/>
              </a:ext>
            </a:extLst>
          </p:cNvPr>
          <p:cNvSpPr txBox="1"/>
          <p:nvPr/>
        </p:nvSpPr>
        <p:spPr>
          <a:xfrm>
            <a:off x="117000" y="4640005"/>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US" sz="1200" b="1" dirty="0">
                <a:solidFill>
                  <a:schemeClr val="bg1"/>
                </a:solidFill>
                <a:latin typeface="Poppins"/>
                <a:cs typeface="Poppins"/>
                <a:sym typeface="Poppins"/>
              </a:rPr>
              <a:t>A</a:t>
            </a:r>
            <a:r>
              <a:rPr lang="en" sz="1200" b="1" dirty="0" err="1">
                <a:solidFill>
                  <a:schemeClr val="bg1"/>
                </a:solidFill>
                <a:latin typeface="Poppins"/>
                <a:cs typeface="Poppins"/>
                <a:sym typeface="Poppins"/>
              </a:rPr>
              <a:t>nalysis</a:t>
            </a:r>
            <a:r>
              <a:rPr lang="en" sz="1200" b="1" dirty="0">
                <a:solidFill>
                  <a:schemeClr val="bg1"/>
                </a:solidFill>
                <a:latin typeface="Poppins"/>
                <a:cs typeface="Poppins"/>
                <a:sym typeface="Poppins"/>
              </a:rPr>
              <a:t> of the Results</a:t>
            </a:r>
            <a:endParaRPr sz="1200" dirty="0">
              <a:solidFill>
                <a:schemeClr val="bg1"/>
              </a:solidFill>
            </a:endParaRPr>
          </a:p>
        </p:txBody>
      </p:sp>
      <p:pic>
        <p:nvPicPr>
          <p:cNvPr id="8" name="Picture 7" descr="Table&#10;&#10;Description automatically generated">
            <a:extLst>
              <a:ext uri="{FF2B5EF4-FFF2-40B4-BE49-F238E27FC236}">
                <a16:creationId xmlns:a16="http://schemas.microsoft.com/office/drawing/2014/main" id="{DCDC9AD1-A2F4-4102-176E-8A3AE2FE52C3}"/>
              </a:ext>
            </a:extLst>
          </p:cNvPr>
          <p:cNvPicPr>
            <a:picLocks noChangeAspect="1"/>
          </p:cNvPicPr>
          <p:nvPr/>
        </p:nvPicPr>
        <p:blipFill rotWithShape="1">
          <a:blip r:embed="rId3"/>
          <a:srcRect t="1225" r="1474"/>
          <a:stretch/>
        </p:blipFill>
        <p:spPr>
          <a:xfrm>
            <a:off x="6994488" y="274077"/>
            <a:ext cx="3816397" cy="6309846"/>
          </a:xfrm>
          <a:prstGeom prst="rect">
            <a:avLst/>
          </a:prstGeom>
        </p:spPr>
      </p:pic>
      <p:sp>
        <p:nvSpPr>
          <p:cNvPr id="10" name="TextBox 9">
            <a:extLst>
              <a:ext uri="{FF2B5EF4-FFF2-40B4-BE49-F238E27FC236}">
                <a16:creationId xmlns:a16="http://schemas.microsoft.com/office/drawing/2014/main" id="{0A343CF6-91AF-340F-BBCC-162CC22DB449}"/>
              </a:ext>
            </a:extLst>
          </p:cNvPr>
          <p:cNvSpPr txBox="1"/>
          <p:nvPr/>
        </p:nvSpPr>
        <p:spPr>
          <a:xfrm>
            <a:off x="1740759" y="1479907"/>
            <a:ext cx="4877110" cy="3139321"/>
          </a:xfrm>
          <a:prstGeom prst="rect">
            <a:avLst/>
          </a:prstGeom>
          <a:noFill/>
        </p:spPr>
        <p:txBody>
          <a:bodyPr wrap="square">
            <a:spAutoFit/>
          </a:bodyPr>
          <a:lstStyle/>
          <a:p>
            <a:pPr algn="l"/>
            <a:r>
              <a:rPr lang="en-IN" sz="1600" b="0" i="0" u="none" strike="noStrike" dirty="0">
                <a:effectLst/>
                <a:latin typeface="Poppins" pitchFamily="2" charset="77"/>
                <a:cs typeface="Poppins" pitchFamily="2" charset="77"/>
              </a:rPr>
              <a:t>The Jaccard similarity threshold refers to the minimum value or level of similarity that two sets must have in order to be considered similar or related, based on the Jaccard similarity score.</a:t>
            </a:r>
          </a:p>
          <a:p>
            <a:pPr algn="l"/>
            <a:endParaRPr lang="en-IN" sz="1600" b="0" i="0" u="none" strike="noStrike" dirty="0">
              <a:effectLst/>
              <a:latin typeface="Poppins" pitchFamily="2" charset="77"/>
              <a:cs typeface="Poppins" pitchFamily="2" charset="77"/>
            </a:endParaRPr>
          </a:p>
          <a:p>
            <a:pPr algn="l"/>
            <a:r>
              <a:rPr lang="en-IN" sz="1600" b="0" i="0" u="none" strike="noStrike" dirty="0">
                <a:effectLst/>
                <a:latin typeface="Poppins" pitchFamily="2" charset="77"/>
                <a:cs typeface="Poppins" pitchFamily="2" charset="77"/>
              </a:rPr>
              <a:t>The resulting score is a value between 0 and 1, where 0 means the sets have no common elements, and 1 means the sets are identical.</a:t>
            </a:r>
          </a:p>
          <a:p>
            <a:pPr algn="l"/>
            <a:endParaRPr lang="en-IN" b="0" i="0" u="none" strike="noStrike" dirty="0">
              <a:effectLst/>
              <a:latin typeface="Söhne"/>
            </a:endParaRPr>
          </a:p>
          <a:p>
            <a:br>
              <a:rPr lang="en-IN" dirty="0"/>
            </a:br>
            <a:endParaRPr lang="en-US" dirty="0"/>
          </a:p>
        </p:txBody>
      </p:sp>
      <p:sp>
        <p:nvSpPr>
          <p:cNvPr id="11" name="TextBox 10">
            <a:extLst>
              <a:ext uri="{FF2B5EF4-FFF2-40B4-BE49-F238E27FC236}">
                <a16:creationId xmlns:a16="http://schemas.microsoft.com/office/drawing/2014/main" id="{F1147F2B-52B0-336C-F039-0CBC7B2B38F7}"/>
              </a:ext>
            </a:extLst>
          </p:cNvPr>
          <p:cNvSpPr txBox="1"/>
          <p:nvPr/>
        </p:nvSpPr>
        <p:spPr>
          <a:xfrm>
            <a:off x="1795352" y="4474574"/>
            <a:ext cx="4226310" cy="923330"/>
          </a:xfrm>
          <a:prstGeom prst="rect">
            <a:avLst/>
          </a:prstGeom>
          <a:noFill/>
        </p:spPr>
        <p:txBody>
          <a:bodyPr wrap="square" rtlCol="0">
            <a:spAutoFit/>
          </a:bodyPr>
          <a:lstStyle/>
          <a:p>
            <a:pPr marL="285750" indent="-285750">
              <a:buFont typeface="Wingdings" pitchFamily="2" charset="2"/>
              <a:buChar char="ü"/>
            </a:pPr>
            <a:r>
              <a:rPr lang="en-US" dirty="0">
                <a:latin typeface="Poppins" pitchFamily="2" charset="77"/>
                <a:cs typeface="Poppins" pitchFamily="2" charset="77"/>
              </a:rPr>
              <a:t>In our dataset, the majority of the data is greater than the set similarity score of 0.8 </a:t>
            </a:r>
          </a:p>
        </p:txBody>
      </p:sp>
    </p:spTree>
    <p:extLst>
      <p:ext uri="{BB962C8B-B14F-4D97-AF65-F5344CB8AC3E}">
        <p14:creationId xmlns:p14="http://schemas.microsoft.com/office/powerpoint/2010/main" val="2284822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6" name="Google Shape;135;p30">
            <a:extLst>
              <a:ext uri="{FF2B5EF4-FFF2-40B4-BE49-F238E27FC236}">
                <a16:creationId xmlns:a16="http://schemas.microsoft.com/office/drawing/2014/main" id="{3E35E1E0-94B9-27FE-2BA6-403C49DBDC1C}"/>
              </a:ext>
            </a:extLst>
          </p:cNvPr>
          <p:cNvSpPr/>
          <p:nvPr/>
        </p:nvSpPr>
        <p:spPr>
          <a:xfrm>
            <a:off x="4297703" y="5584583"/>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17" name="Google Shape;135;p30">
            <a:extLst>
              <a:ext uri="{FF2B5EF4-FFF2-40B4-BE49-F238E27FC236}">
                <a16:creationId xmlns:a16="http://schemas.microsoft.com/office/drawing/2014/main" id="{3874851A-3BF2-3F5A-D91B-E51B72CEDAEE}"/>
              </a:ext>
            </a:extLst>
          </p:cNvPr>
          <p:cNvSpPr/>
          <p:nvPr/>
        </p:nvSpPr>
        <p:spPr>
          <a:xfrm>
            <a:off x="4384199" y="1021342"/>
            <a:ext cx="375602" cy="343180"/>
          </a:xfrm>
          <a:prstGeom prst="ellipse">
            <a:avLst/>
          </a:prstGeom>
          <a:solidFill>
            <a:schemeClr val="tx1"/>
          </a:solid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22" name="Google Shape;135;p30">
            <a:extLst>
              <a:ext uri="{FF2B5EF4-FFF2-40B4-BE49-F238E27FC236}">
                <a16:creationId xmlns:a16="http://schemas.microsoft.com/office/drawing/2014/main" id="{BB9FA141-CE80-D35A-EE0A-A130656D7DFD}"/>
              </a:ext>
            </a:extLst>
          </p:cNvPr>
          <p:cNvSpPr/>
          <p:nvPr/>
        </p:nvSpPr>
        <p:spPr>
          <a:xfrm>
            <a:off x="4345205" y="3257410"/>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7" name="Google Shape;130;p30">
            <a:extLst>
              <a:ext uri="{FF2B5EF4-FFF2-40B4-BE49-F238E27FC236}">
                <a16:creationId xmlns:a16="http://schemas.microsoft.com/office/drawing/2014/main" id="{122800D4-A8C8-D536-9364-26C0864F9870}"/>
              </a:ext>
            </a:extLst>
          </p:cNvPr>
          <p:cNvSpPr txBox="1"/>
          <p:nvPr/>
        </p:nvSpPr>
        <p:spPr>
          <a:xfrm>
            <a:off x="1143428" y="2217575"/>
            <a:ext cx="2719500" cy="543300"/>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FFFFFF"/>
              </a:buClr>
              <a:buSzPts val="4100"/>
              <a:buFont typeface="Poppins"/>
              <a:buNone/>
            </a:pPr>
            <a:r>
              <a:rPr lang="en" sz="4100" b="1" i="0" u="none" strike="noStrike" cap="none" dirty="0">
                <a:solidFill>
                  <a:srgbClr val="FFFFFF"/>
                </a:solidFill>
                <a:latin typeface="Poppins"/>
                <a:ea typeface="Poppins"/>
                <a:cs typeface="Poppins"/>
                <a:sym typeface="Poppins"/>
              </a:rPr>
              <a:t>Content</a:t>
            </a:r>
            <a:endParaRPr sz="500" dirty="0"/>
          </a:p>
        </p:txBody>
      </p:sp>
      <p:cxnSp>
        <p:nvCxnSpPr>
          <p:cNvPr id="8" name="Google Shape;131;p30">
            <a:extLst>
              <a:ext uri="{FF2B5EF4-FFF2-40B4-BE49-F238E27FC236}">
                <a16:creationId xmlns:a16="http://schemas.microsoft.com/office/drawing/2014/main" id="{1DB62547-EB31-0339-B9EA-799FB5713271}"/>
              </a:ext>
            </a:extLst>
          </p:cNvPr>
          <p:cNvCxnSpPr>
            <a:cxnSpLocks/>
          </p:cNvCxnSpPr>
          <p:nvPr/>
        </p:nvCxnSpPr>
        <p:spPr>
          <a:xfrm flipV="1">
            <a:off x="4478240" y="1181100"/>
            <a:ext cx="93760" cy="4638932"/>
          </a:xfrm>
          <a:prstGeom prst="straightConnector1">
            <a:avLst/>
          </a:prstGeom>
          <a:noFill/>
          <a:ln w="63500" cap="flat" cmpd="sng">
            <a:solidFill>
              <a:srgbClr val="FFC000"/>
            </a:solidFill>
            <a:prstDash val="solid"/>
            <a:miter lim="400000"/>
            <a:headEnd type="none" w="sm" len="sm"/>
            <a:tailEnd type="none" w="sm" len="sm"/>
          </a:ln>
        </p:spPr>
      </p:cxnSp>
      <p:sp>
        <p:nvSpPr>
          <p:cNvPr id="11" name="Google Shape;138;p30">
            <a:extLst>
              <a:ext uri="{FF2B5EF4-FFF2-40B4-BE49-F238E27FC236}">
                <a16:creationId xmlns:a16="http://schemas.microsoft.com/office/drawing/2014/main" id="{C512C528-6D59-E0E5-78CF-248DEABAE05E}"/>
              </a:ext>
            </a:extLst>
          </p:cNvPr>
          <p:cNvSpPr txBox="1"/>
          <p:nvPr/>
        </p:nvSpPr>
        <p:spPr>
          <a:xfrm>
            <a:off x="4887399" y="1145673"/>
            <a:ext cx="2544801"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FFFFFF"/>
              </a:buClr>
              <a:buSzPts val="1600"/>
              <a:buFont typeface="Poppins"/>
              <a:buNone/>
            </a:pPr>
            <a:r>
              <a:rPr lang="en" sz="1600" b="1" dirty="0">
                <a:solidFill>
                  <a:srgbClr val="FFFFFF"/>
                </a:solidFill>
                <a:latin typeface="Poppins"/>
                <a:cs typeface="Poppins"/>
                <a:sym typeface="Poppins"/>
              </a:rPr>
              <a:t>Data Analysis</a:t>
            </a:r>
            <a:endParaRPr sz="500" dirty="0"/>
          </a:p>
        </p:txBody>
      </p:sp>
      <p:sp>
        <p:nvSpPr>
          <p:cNvPr id="13" name="Google Shape;140;p30">
            <a:extLst>
              <a:ext uri="{FF2B5EF4-FFF2-40B4-BE49-F238E27FC236}">
                <a16:creationId xmlns:a16="http://schemas.microsoft.com/office/drawing/2014/main" id="{413BCD2F-C712-D99E-A165-D0319E90FE5E}"/>
              </a:ext>
            </a:extLst>
          </p:cNvPr>
          <p:cNvSpPr txBox="1"/>
          <p:nvPr/>
        </p:nvSpPr>
        <p:spPr>
          <a:xfrm>
            <a:off x="4853842" y="3346122"/>
            <a:ext cx="3041400"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bg1"/>
                </a:solidFill>
                <a:latin typeface="Poppins"/>
                <a:cs typeface="Poppins"/>
                <a:sym typeface="Poppins"/>
              </a:rPr>
              <a:t>Matching Algorithm</a:t>
            </a:r>
            <a:endParaRPr sz="500" b="1" dirty="0">
              <a:solidFill>
                <a:schemeClr val="bg1"/>
              </a:solidFill>
            </a:endParaRPr>
          </a:p>
        </p:txBody>
      </p:sp>
      <p:sp>
        <p:nvSpPr>
          <p:cNvPr id="16" name="Google Shape;132;p30">
            <a:extLst>
              <a:ext uri="{FF2B5EF4-FFF2-40B4-BE49-F238E27FC236}">
                <a16:creationId xmlns:a16="http://schemas.microsoft.com/office/drawing/2014/main" id="{BCC73C05-2FA1-8104-55A7-4862A353DF99}"/>
              </a:ext>
            </a:extLst>
          </p:cNvPr>
          <p:cNvSpPr/>
          <p:nvPr/>
        </p:nvSpPr>
        <p:spPr>
          <a:xfrm>
            <a:off x="4511798" y="1127119"/>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20" name="Google Shape;142;p30">
            <a:extLst>
              <a:ext uri="{FF2B5EF4-FFF2-40B4-BE49-F238E27FC236}">
                <a16:creationId xmlns:a16="http://schemas.microsoft.com/office/drawing/2014/main" id="{42936B57-6F4F-E72A-E6EA-A3D4BC05BC44}"/>
              </a:ext>
            </a:extLst>
          </p:cNvPr>
          <p:cNvSpPr txBox="1"/>
          <p:nvPr/>
        </p:nvSpPr>
        <p:spPr>
          <a:xfrm>
            <a:off x="4853842" y="5679286"/>
            <a:ext cx="2918558"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bg1"/>
                </a:solidFill>
                <a:latin typeface="Poppins"/>
                <a:cs typeface="Poppins"/>
                <a:sym typeface="Poppins"/>
              </a:rPr>
              <a:t>Summary</a:t>
            </a:r>
            <a:endParaRPr sz="500" b="1" dirty="0">
              <a:solidFill>
                <a:schemeClr val="bg1"/>
              </a:solidFill>
            </a:endParaRPr>
          </a:p>
        </p:txBody>
      </p:sp>
      <p:sp>
        <p:nvSpPr>
          <p:cNvPr id="21" name="Google Shape;132;p30">
            <a:extLst>
              <a:ext uri="{FF2B5EF4-FFF2-40B4-BE49-F238E27FC236}">
                <a16:creationId xmlns:a16="http://schemas.microsoft.com/office/drawing/2014/main" id="{34359A78-EDFF-1471-3A3C-ECF3D3CB8065}"/>
              </a:ext>
            </a:extLst>
          </p:cNvPr>
          <p:cNvSpPr/>
          <p:nvPr/>
        </p:nvSpPr>
        <p:spPr>
          <a:xfrm>
            <a:off x="4465626" y="3380274"/>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25" name="Google Shape;132;p30">
            <a:extLst>
              <a:ext uri="{FF2B5EF4-FFF2-40B4-BE49-F238E27FC236}">
                <a16:creationId xmlns:a16="http://schemas.microsoft.com/office/drawing/2014/main" id="{D1BCE935-0DCB-F6BE-C226-325550853B14}"/>
              </a:ext>
            </a:extLst>
          </p:cNvPr>
          <p:cNvSpPr/>
          <p:nvPr/>
        </p:nvSpPr>
        <p:spPr>
          <a:xfrm>
            <a:off x="4416989" y="5720147"/>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pic>
        <p:nvPicPr>
          <p:cNvPr id="3" name="Picture 4">
            <a:extLst>
              <a:ext uri="{FF2B5EF4-FFF2-40B4-BE49-F238E27FC236}">
                <a16:creationId xmlns:a16="http://schemas.microsoft.com/office/drawing/2014/main" id="{1345AFAA-8EC0-B079-24A6-2FAC7791BA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0093" y="5883966"/>
            <a:ext cx="789041" cy="86470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35;p30">
            <a:extLst>
              <a:ext uri="{FF2B5EF4-FFF2-40B4-BE49-F238E27FC236}">
                <a16:creationId xmlns:a16="http://schemas.microsoft.com/office/drawing/2014/main" id="{92D06E77-A08A-B2A7-329E-A8D0112E9DC0}"/>
              </a:ext>
            </a:extLst>
          </p:cNvPr>
          <p:cNvSpPr/>
          <p:nvPr/>
        </p:nvSpPr>
        <p:spPr>
          <a:xfrm>
            <a:off x="4356635" y="2093824"/>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5" name="Google Shape;132;p30">
            <a:extLst>
              <a:ext uri="{FF2B5EF4-FFF2-40B4-BE49-F238E27FC236}">
                <a16:creationId xmlns:a16="http://schemas.microsoft.com/office/drawing/2014/main" id="{8CB8AED9-7122-30F3-643E-72D62C88854F}"/>
              </a:ext>
            </a:extLst>
          </p:cNvPr>
          <p:cNvSpPr/>
          <p:nvPr/>
        </p:nvSpPr>
        <p:spPr>
          <a:xfrm>
            <a:off x="4488486" y="2216688"/>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6" name="Google Shape;135;p30">
            <a:extLst>
              <a:ext uri="{FF2B5EF4-FFF2-40B4-BE49-F238E27FC236}">
                <a16:creationId xmlns:a16="http://schemas.microsoft.com/office/drawing/2014/main" id="{B4D4B4BD-9653-64CB-EADB-DD72C762B23E}"/>
              </a:ext>
            </a:extLst>
          </p:cNvPr>
          <p:cNvSpPr/>
          <p:nvPr/>
        </p:nvSpPr>
        <p:spPr>
          <a:xfrm>
            <a:off x="4331174" y="4500811"/>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9" name="Google Shape;132;p30">
            <a:extLst>
              <a:ext uri="{FF2B5EF4-FFF2-40B4-BE49-F238E27FC236}">
                <a16:creationId xmlns:a16="http://schemas.microsoft.com/office/drawing/2014/main" id="{BEB5A907-6A1F-137F-2B99-ADEEE43844E2}"/>
              </a:ext>
            </a:extLst>
          </p:cNvPr>
          <p:cNvSpPr/>
          <p:nvPr/>
        </p:nvSpPr>
        <p:spPr>
          <a:xfrm>
            <a:off x="4442264" y="4623675"/>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10" name="Google Shape;140;p30">
            <a:extLst>
              <a:ext uri="{FF2B5EF4-FFF2-40B4-BE49-F238E27FC236}">
                <a16:creationId xmlns:a16="http://schemas.microsoft.com/office/drawing/2014/main" id="{3F6D86ED-0A76-19B8-B0E8-6A4FEC98FD85}"/>
              </a:ext>
            </a:extLst>
          </p:cNvPr>
          <p:cNvSpPr txBox="1"/>
          <p:nvPr/>
        </p:nvSpPr>
        <p:spPr>
          <a:xfrm>
            <a:off x="4853842" y="2185324"/>
            <a:ext cx="3041400"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bg1"/>
                </a:solidFill>
                <a:latin typeface="Poppins"/>
                <a:cs typeface="Poppins"/>
                <a:sym typeface="Poppins"/>
              </a:rPr>
              <a:t>Problem approach</a:t>
            </a:r>
            <a:endParaRPr sz="500" b="1" dirty="0">
              <a:solidFill>
                <a:schemeClr val="bg1"/>
              </a:solidFill>
            </a:endParaRPr>
          </a:p>
        </p:txBody>
      </p:sp>
      <p:sp>
        <p:nvSpPr>
          <p:cNvPr id="15" name="Google Shape;140;p30">
            <a:extLst>
              <a:ext uri="{FF2B5EF4-FFF2-40B4-BE49-F238E27FC236}">
                <a16:creationId xmlns:a16="http://schemas.microsoft.com/office/drawing/2014/main" id="{01E6DEF2-AE0F-5875-8A0A-247FE0346DE9}"/>
              </a:ext>
            </a:extLst>
          </p:cNvPr>
          <p:cNvSpPr txBox="1"/>
          <p:nvPr/>
        </p:nvSpPr>
        <p:spPr>
          <a:xfrm>
            <a:off x="4853842" y="4554676"/>
            <a:ext cx="3041400"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bg1"/>
                </a:solidFill>
                <a:latin typeface="Poppins"/>
                <a:cs typeface="Poppins"/>
                <a:sym typeface="Poppins"/>
              </a:rPr>
              <a:t>Analysis of the results</a:t>
            </a:r>
            <a:endParaRPr sz="500" b="1" dirty="0">
              <a:solidFill>
                <a:schemeClr val="bg1"/>
              </a:solidFill>
            </a:endParaRPr>
          </a:p>
        </p:txBody>
      </p:sp>
    </p:spTree>
    <p:extLst>
      <p:ext uri="{BB962C8B-B14F-4D97-AF65-F5344CB8AC3E}">
        <p14:creationId xmlns:p14="http://schemas.microsoft.com/office/powerpoint/2010/main" val="539141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46;p35">
            <a:extLst>
              <a:ext uri="{FF2B5EF4-FFF2-40B4-BE49-F238E27FC236}">
                <a16:creationId xmlns:a16="http://schemas.microsoft.com/office/drawing/2014/main" id="{68522922-5787-1A16-9F80-0F8C0974B0F7}"/>
              </a:ext>
            </a:extLst>
          </p:cNvPr>
          <p:cNvSpPr/>
          <p:nvPr/>
        </p:nvSpPr>
        <p:spPr>
          <a:xfrm>
            <a:off x="19730" y="5480200"/>
            <a:ext cx="1285103" cy="976939"/>
          </a:xfrm>
          <a:prstGeom prst="rect">
            <a:avLst/>
          </a:prstGeom>
          <a:solidFill>
            <a:schemeClr val="tx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9B1631"/>
              </a:buClr>
              <a:buSzPts val="900"/>
              <a:buFont typeface="Helvetica Neue"/>
              <a:buNone/>
            </a:pPr>
            <a:endParaRPr sz="900" b="0" i="0" u="none" strike="noStrike" cap="none" dirty="0">
              <a:solidFill>
                <a:srgbClr val="5E5E5E"/>
              </a:solidFill>
              <a:latin typeface="Helvetica Neue"/>
              <a:ea typeface="Helvetica Neue"/>
              <a:cs typeface="Helvetica Neue"/>
              <a:sym typeface="Helvetica Neue"/>
            </a:endParaRPr>
          </a:p>
        </p:txBody>
      </p:sp>
      <p:sp>
        <p:nvSpPr>
          <p:cNvPr id="19" name="Google Shape;214;p34">
            <a:extLst>
              <a:ext uri="{FF2B5EF4-FFF2-40B4-BE49-F238E27FC236}">
                <a16:creationId xmlns:a16="http://schemas.microsoft.com/office/drawing/2014/main" id="{17F29D28-FEBF-8679-256E-DC7827632412}"/>
              </a:ext>
            </a:extLst>
          </p:cNvPr>
          <p:cNvSpPr txBox="1"/>
          <p:nvPr/>
        </p:nvSpPr>
        <p:spPr>
          <a:xfrm>
            <a:off x="1646507" y="233980"/>
            <a:ext cx="3927626" cy="900246"/>
          </a:xfrm>
          <a:prstGeom prst="rect">
            <a:avLst/>
          </a:prstGeom>
          <a:noFill/>
          <a:ln>
            <a:noFill/>
          </a:ln>
        </p:spPr>
        <p:txBody>
          <a:bodyPr spcFirstLastPara="1" wrap="square" lIns="19050" tIns="19050" rIns="19050" bIns="19050" anchor="ctr" anchorCtr="0">
            <a:spAutoFit/>
          </a:bodyPr>
          <a:lstStyle/>
          <a:p>
            <a:pPr marL="0" marR="0" lvl="0" indent="0" algn="l" rtl="0">
              <a:lnSpc>
                <a:spcPct val="100000"/>
              </a:lnSpc>
              <a:spcBef>
                <a:spcPts val="0"/>
              </a:spcBef>
              <a:spcAft>
                <a:spcPts val="0"/>
              </a:spcAft>
              <a:buClr>
                <a:srgbClr val="E3132C"/>
              </a:buClr>
              <a:buSzPts val="2000"/>
              <a:buFont typeface="Poppins"/>
              <a:buNone/>
            </a:pPr>
            <a:r>
              <a:rPr lang="en" sz="2800" b="1" i="0" u="none" strike="noStrike" cap="none" dirty="0">
                <a:latin typeface="Poppins"/>
                <a:ea typeface="Poppins"/>
                <a:cs typeface="Poppins"/>
                <a:sym typeface="Poppins"/>
              </a:rPr>
              <a:t>Important</a:t>
            </a:r>
          </a:p>
          <a:p>
            <a:pPr marL="0" marR="0" lvl="0" indent="0" algn="l" rtl="0">
              <a:lnSpc>
                <a:spcPct val="100000"/>
              </a:lnSpc>
              <a:spcBef>
                <a:spcPts val="0"/>
              </a:spcBef>
              <a:spcAft>
                <a:spcPts val="0"/>
              </a:spcAft>
              <a:buClr>
                <a:srgbClr val="E3132C"/>
              </a:buClr>
              <a:buSzPts val="2000"/>
              <a:buFont typeface="Poppins"/>
              <a:buNone/>
            </a:pPr>
            <a:r>
              <a:rPr lang="en" sz="2800" b="1" i="0" u="none" strike="noStrike" cap="none" dirty="0">
                <a:solidFill>
                  <a:srgbClr val="FFC000"/>
                </a:solidFill>
                <a:latin typeface="Poppins"/>
                <a:ea typeface="Times"/>
                <a:cs typeface="Poppins"/>
                <a:sym typeface="Poppins"/>
              </a:rPr>
              <a:t>Lessons</a:t>
            </a:r>
            <a:endParaRPr sz="2800" b="1" i="0" u="none" strike="noStrike" cap="none" dirty="0">
              <a:solidFill>
                <a:srgbClr val="FFC000"/>
              </a:solidFill>
              <a:latin typeface="Times"/>
              <a:ea typeface="Times"/>
              <a:cs typeface="Times"/>
              <a:sym typeface="Times"/>
            </a:endParaRPr>
          </a:p>
        </p:txBody>
      </p:sp>
      <p:sp>
        <p:nvSpPr>
          <p:cNvPr id="21" name="Google Shape;248;p35">
            <a:extLst>
              <a:ext uri="{FF2B5EF4-FFF2-40B4-BE49-F238E27FC236}">
                <a16:creationId xmlns:a16="http://schemas.microsoft.com/office/drawing/2014/main" id="{789369D2-8766-2507-4CAB-4ACD7A3AB26F}"/>
              </a:ext>
            </a:extLst>
          </p:cNvPr>
          <p:cNvSpPr txBox="1"/>
          <p:nvPr/>
        </p:nvSpPr>
        <p:spPr>
          <a:xfrm>
            <a:off x="120016" y="889330"/>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tx1">
                    <a:lumMod val="50000"/>
                    <a:lumOff val="50000"/>
                  </a:schemeClr>
                </a:solidFill>
                <a:latin typeface="Poppins"/>
                <a:cs typeface="Poppins"/>
                <a:sym typeface="Poppins"/>
              </a:rPr>
              <a:t>Data Analysis</a:t>
            </a:r>
            <a:endParaRPr sz="1200" dirty="0">
              <a:solidFill>
                <a:schemeClr val="tx1">
                  <a:lumMod val="50000"/>
                  <a:lumOff val="50000"/>
                </a:schemeClr>
              </a:solidFill>
            </a:endParaRPr>
          </a:p>
        </p:txBody>
      </p:sp>
      <p:sp>
        <p:nvSpPr>
          <p:cNvPr id="26" name="Google Shape;248;p35">
            <a:extLst>
              <a:ext uri="{FF2B5EF4-FFF2-40B4-BE49-F238E27FC236}">
                <a16:creationId xmlns:a16="http://schemas.microsoft.com/office/drawing/2014/main" id="{5C4349DB-3650-F3CE-326A-F61F3F55D654}"/>
              </a:ext>
            </a:extLst>
          </p:cNvPr>
          <p:cNvSpPr txBox="1"/>
          <p:nvPr/>
        </p:nvSpPr>
        <p:spPr>
          <a:xfrm>
            <a:off x="117001" y="3479709"/>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tx1">
                    <a:lumMod val="50000"/>
                    <a:lumOff val="50000"/>
                  </a:schemeClr>
                </a:solidFill>
                <a:latin typeface="Poppins"/>
                <a:cs typeface="Poppins"/>
                <a:sym typeface="Poppins"/>
              </a:rPr>
              <a:t>Matching</a:t>
            </a:r>
          </a:p>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tx1">
                    <a:lumMod val="50000"/>
                    <a:lumOff val="50000"/>
                  </a:schemeClr>
                </a:solidFill>
                <a:latin typeface="Poppins"/>
                <a:cs typeface="Poppins"/>
                <a:sym typeface="Poppins"/>
              </a:rPr>
              <a:t>Algorithm</a:t>
            </a:r>
            <a:endParaRPr sz="1200" dirty="0">
              <a:solidFill>
                <a:schemeClr val="tx1">
                  <a:lumMod val="50000"/>
                  <a:lumOff val="50000"/>
                </a:schemeClr>
              </a:solidFill>
            </a:endParaRPr>
          </a:p>
        </p:txBody>
      </p:sp>
      <p:sp>
        <p:nvSpPr>
          <p:cNvPr id="30" name="Google Shape;248;p35">
            <a:extLst>
              <a:ext uri="{FF2B5EF4-FFF2-40B4-BE49-F238E27FC236}">
                <a16:creationId xmlns:a16="http://schemas.microsoft.com/office/drawing/2014/main" id="{47EBBE12-F44A-8CE8-B9FD-40688602AA00}"/>
              </a:ext>
            </a:extLst>
          </p:cNvPr>
          <p:cNvSpPr txBox="1"/>
          <p:nvPr/>
        </p:nvSpPr>
        <p:spPr>
          <a:xfrm>
            <a:off x="117000" y="5857101"/>
            <a:ext cx="1090565" cy="223138"/>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solidFill>
                <a:latin typeface="Poppins"/>
                <a:cs typeface="Poppins"/>
                <a:sym typeface="Poppins"/>
              </a:rPr>
              <a:t>Summary</a:t>
            </a:r>
          </a:p>
        </p:txBody>
      </p:sp>
      <p:pic>
        <p:nvPicPr>
          <p:cNvPr id="2" name="Picture 4">
            <a:extLst>
              <a:ext uri="{FF2B5EF4-FFF2-40B4-BE49-F238E27FC236}">
                <a16:creationId xmlns:a16="http://schemas.microsoft.com/office/drawing/2014/main" id="{A0705311-94AD-4A5B-E99D-B3B4E23AE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0093" y="5883966"/>
            <a:ext cx="789041" cy="864703"/>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248;p35">
            <a:extLst>
              <a:ext uri="{FF2B5EF4-FFF2-40B4-BE49-F238E27FC236}">
                <a16:creationId xmlns:a16="http://schemas.microsoft.com/office/drawing/2014/main" id="{D1CF1D5F-6168-50D3-F77F-0A48DAB2C1B0}"/>
              </a:ext>
            </a:extLst>
          </p:cNvPr>
          <p:cNvSpPr txBox="1"/>
          <p:nvPr/>
        </p:nvSpPr>
        <p:spPr>
          <a:xfrm>
            <a:off x="122610" y="2354946"/>
            <a:ext cx="1090565" cy="407804"/>
          </a:xfrm>
          <a:prstGeom prst="rect">
            <a:avLst/>
          </a:prstGeom>
          <a:noFill/>
          <a:ln>
            <a:noFill/>
          </a:ln>
        </p:spPr>
        <p:txBody>
          <a:bodyPr spcFirstLastPara="1" wrap="square" lIns="19050" tIns="19050" rIns="19050" bIns="19050" anchor="ctr" anchorCtr="0">
            <a:spAutoFit/>
          </a:bodyPr>
          <a:lstStyle/>
          <a:p>
            <a:pPr algn="ctr">
              <a:buClr>
                <a:srgbClr val="FFFFFF"/>
              </a:buClr>
              <a:buSzPts val="800"/>
            </a:pPr>
            <a:r>
              <a:rPr lang="en" sz="1200" b="1" dirty="0">
                <a:solidFill>
                  <a:schemeClr val="tx1">
                    <a:lumMod val="50000"/>
                    <a:lumOff val="50000"/>
                  </a:schemeClr>
                </a:solidFill>
                <a:latin typeface="Poppins"/>
                <a:cs typeface="Poppins"/>
                <a:sym typeface="Poppins"/>
              </a:rPr>
              <a:t>Problem Approach</a:t>
            </a:r>
          </a:p>
        </p:txBody>
      </p:sp>
      <p:sp>
        <p:nvSpPr>
          <p:cNvPr id="13" name="Google Shape;248;p35">
            <a:extLst>
              <a:ext uri="{FF2B5EF4-FFF2-40B4-BE49-F238E27FC236}">
                <a16:creationId xmlns:a16="http://schemas.microsoft.com/office/drawing/2014/main" id="{88E46062-73F2-8F93-1BDF-89FE5CABE830}"/>
              </a:ext>
            </a:extLst>
          </p:cNvPr>
          <p:cNvSpPr txBox="1"/>
          <p:nvPr/>
        </p:nvSpPr>
        <p:spPr>
          <a:xfrm>
            <a:off x="117000" y="4640005"/>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US" sz="1200" b="1" dirty="0">
                <a:solidFill>
                  <a:schemeClr val="bg1">
                    <a:lumMod val="50000"/>
                  </a:schemeClr>
                </a:solidFill>
                <a:latin typeface="Poppins"/>
                <a:cs typeface="Poppins"/>
                <a:sym typeface="Poppins"/>
              </a:rPr>
              <a:t>A</a:t>
            </a:r>
            <a:r>
              <a:rPr lang="en" sz="1200" b="1" dirty="0" err="1">
                <a:solidFill>
                  <a:schemeClr val="bg1">
                    <a:lumMod val="50000"/>
                  </a:schemeClr>
                </a:solidFill>
                <a:latin typeface="Poppins"/>
                <a:cs typeface="Poppins"/>
                <a:sym typeface="Poppins"/>
              </a:rPr>
              <a:t>nalysis</a:t>
            </a:r>
            <a:r>
              <a:rPr lang="en" sz="1200" b="1" dirty="0">
                <a:solidFill>
                  <a:schemeClr val="bg1">
                    <a:lumMod val="50000"/>
                  </a:schemeClr>
                </a:solidFill>
                <a:latin typeface="Poppins"/>
                <a:cs typeface="Poppins"/>
                <a:sym typeface="Poppins"/>
              </a:rPr>
              <a:t> of the Results</a:t>
            </a:r>
            <a:endParaRPr sz="1200" dirty="0">
              <a:solidFill>
                <a:schemeClr val="bg1">
                  <a:lumMod val="50000"/>
                </a:schemeClr>
              </a:solidFill>
            </a:endParaRPr>
          </a:p>
        </p:txBody>
      </p:sp>
      <p:sp>
        <p:nvSpPr>
          <p:cNvPr id="4" name="TextBox 4">
            <a:extLst>
              <a:ext uri="{FF2B5EF4-FFF2-40B4-BE49-F238E27FC236}">
                <a16:creationId xmlns:a16="http://schemas.microsoft.com/office/drawing/2014/main" id="{02E255E7-2E27-2EC4-97F6-2C94B0A73EFC}"/>
              </a:ext>
            </a:extLst>
          </p:cNvPr>
          <p:cNvSpPr txBox="1"/>
          <p:nvPr/>
        </p:nvSpPr>
        <p:spPr>
          <a:xfrm>
            <a:off x="1646507" y="1366897"/>
            <a:ext cx="9930300" cy="5093702"/>
          </a:xfrm>
          <a:prstGeom prst="rect">
            <a:avLst/>
          </a:prstGeom>
          <a:noFill/>
        </p:spPr>
        <p:txBody>
          <a:bodyPr wrap="square" rtlCol="0">
            <a:spAutoFit/>
          </a:bodyPr>
          <a:lstStyle/>
          <a:p>
            <a:r>
              <a:rPr lang="en-US" sz="1600" b="1" i="0" u="none" strike="noStrike" dirty="0">
                <a:effectLst/>
                <a:latin typeface="Poppins" pitchFamily="2" charset="77"/>
                <a:cs typeface="Poppins" pitchFamily="2" charset="77"/>
              </a:rPr>
              <a:t>We may have overestimated the number of matches</a:t>
            </a:r>
          </a:p>
          <a:p>
            <a:r>
              <a:rPr lang="en-US" sz="1600" b="1" i="0" u="none" strike="noStrike" dirty="0">
                <a:solidFill>
                  <a:srgbClr val="C00000"/>
                </a:solidFill>
                <a:effectLst/>
                <a:latin typeface="Poppins" pitchFamily="2" charset="77"/>
                <a:cs typeface="Poppins" pitchFamily="2" charset="77"/>
              </a:rPr>
              <a:t>Because of duplicates in the key</a:t>
            </a:r>
          </a:p>
          <a:p>
            <a:endParaRPr lang="en-US" sz="1600" b="0" i="0" u="none" strike="noStrike" dirty="0">
              <a:effectLst/>
              <a:latin typeface="Poppins" pitchFamily="2" charset="77"/>
              <a:cs typeface="Poppins" pitchFamily="2" charset="77"/>
            </a:endParaRPr>
          </a:p>
          <a:p>
            <a:r>
              <a:rPr lang="en-US" sz="1600" b="0" i="0" u="none" strike="noStrike" dirty="0">
                <a:effectLst/>
                <a:latin typeface="Poppins" pitchFamily="2" charset="77"/>
                <a:cs typeface="Poppins" pitchFamily="2" charset="77"/>
              </a:rPr>
              <a:t>Although there are no row duplicates</a:t>
            </a:r>
          </a:p>
          <a:p>
            <a:endParaRPr lang="en-US" sz="1600" dirty="0">
              <a:latin typeface="Poppins" pitchFamily="2" charset="77"/>
              <a:cs typeface="Poppins" pitchFamily="2" charset="77"/>
            </a:endParaRPr>
          </a:p>
          <a:p>
            <a:endParaRPr lang="en-US" sz="1600" dirty="0">
              <a:latin typeface="Poppins" pitchFamily="2" charset="77"/>
              <a:cs typeface="Poppins" pitchFamily="2" charset="77"/>
            </a:endParaRPr>
          </a:p>
          <a:p>
            <a:endParaRPr lang="en-US" sz="1600" b="0" i="0" u="none" strike="noStrike" dirty="0">
              <a:effectLst/>
              <a:latin typeface="Poppins" pitchFamily="2" charset="77"/>
              <a:cs typeface="Poppins" pitchFamily="2" charset="77"/>
            </a:endParaRPr>
          </a:p>
          <a:p>
            <a:endParaRPr lang="en-US" sz="1050" dirty="0">
              <a:latin typeface="Poppins" pitchFamily="2" charset="77"/>
              <a:cs typeface="Poppins" pitchFamily="2" charset="77"/>
            </a:endParaRPr>
          </a:p>
          <a:p>
            <a:endParaRPr lang="en-US" sz="1050" dirty="0">
              <a:latin typeface="Poppins" pitchFamily="2" charset="77"/>
              <a:cs typeface="Poppins" pitchFamily="2" charset="77"/>
            </a:endParaRPr>
          </a:p>
          <a:p>
            <a:r>
              <a:rPr lang="en-US" sz="1600" dirty="0">
                <a:latin typeface="Poppins" pitchFamily="2" charset="77"/>
                <a:cs typeface="Poppins" pitchFamily="2" charset="77"/>
              </a:rPr>
              <a:t>L</a:t>
            </a:r>
            <a:r>
              <a:rPr lang="en-US" sz="1600" b="0" i="0" u="none" strike="noStrike" dirty="0">
                <a:effectLst/>
                <a:latin typeface="Poppins" pitchFamily="2" charset="77"/>
                <a:cs typeface="Poppins" pitchFamily="2" charset="77"/>
              </a:rPr>
              <a:t>ater on, we realized that the keys we used to merge l</a:t>
            </a:r>
            <a:r>
              <a:rPr lang="en-US" sz="1600" dirty="0">
                <a:latin typeface="Poppins" pitchFamily="2" charset="77"/>
                <a:cs typeface="Poppins" pitchFamily="2" charset="77"/>
              </a:rPr>
              <a:t>eft and right datasets were duplicated </a:t>
            </a:r>
          </a:p>
          <a:p>
            <a:endParaRPr lang="en-US" sz="1600" dirty="0">
              <a:latin typeface="Poppins" pitchFamily="2" charset="77"/>
              <a:cs typeface="Poppins" pitchFamily="2" charset="77"/>
            </a:endParaRPr>
          </a:p>
          <a:p>
            <a:endParaRPr lang="en-US" sz="1600" dirty="0">
              <a:latin typeface="Poppins" pitchFamily="2" charset="77"/>
              <a:cs typeface="Poppins" pitchFamily="2" charset="77"/>
            </a:endParaRPr>
          </a:p>
          <a:p>
            <a:endParaRPr lang="en-US" sz="1600" dirty="0">
              <a:latin typeface="Poppins" pitchFamily="2" charset="77"/>
              <a:cs typeface="Poppins" pitchFamily="2" charset="77"/>
            </a:endParaRPr>
          </a:p>
          <a:p>
            <a:endParaRPr lang="en-US" sz="1600" dirty="0">
              <a:latin typeface="Poppins" pitchFamily="2" charset="77"/>
              <a:cs typeface="Poppins" pitchFamily="2" charset="77"/>
            </a:endParaRPr>
          </a:p>
          <a:p>
            <a:endParaRPr lang="en-US" sz="1600" dirty="0">
              <a:latin typeface="Poppins" pitchFamily="2" charset="77"/>
              <a:cs typeface="Poppins" pitchFamily="2" charset="77"/>
            </a:endParaRPr>
          </a:p>
          <a:p>
            <a:endParaRPr lang="en-US" sz="1600" dirty="0">
              <a:latin typeface="Poppins" pitchFamily="2" charset="77"/>
              <a:cs typeface="Poppins" pitchFamily="2" charset="77"/>
            </a:endParaRPr>
          </a:p>
          <a:p>
            <a:endParaRPr lang="en-US" sz="1600" dirty="0">
              <a:latin typeface="Poppins" pitchFamily="2" charset="77"/>
              <a:cs typeface="Poppins" pitchFamily="2" charset="77"/>
            </a:endParaRPr>
          </a:p>
          <a:p>
            <a:endParaRPr lang="en-US" sz="1600" dirty="0">
              <a:latin typeface="Poppins" pitchFamily="2" charset="77"/>
              <a:cs typeface="Poppins" pitchFamily="2" charset="77"/>
            </a:endParaRPr>
          </a:p>
          <a:p>
            <a:endParaRPr lang="en-US" sz="1600" dirty="0">
              <a:latin typeface="Poppins" pitchFamily="2" charset="77"/>
              <a:cs typeface="Poppins" pitchFamily="2" charset="77"/>
            </a:endParaRPr>
          </a:p>
          <a:p>
            <a:r>
              <a:rPr lang="en-US" sz="1600" dirty="0">
                <a:latin typeface="Poppins" pitchFamily="2" charset="77"/>
                <a:cs typeface="Poppins" pitchFamily="2" charset="77"/>
              </a:rPr>
              <a:t>Additional data preparation is required to avoid matching </a:t>
            </a:r>
          </a:p>
          <a:p>
            <a:r>
              <a:rPr lang="en-US" sz="1600" dirty="0">
                <a:latin typeface="Poppins" pitchFamily="2" charset="77"/>
                <a:cs typeface="Poppins" pitchFamily="2" charset="77"/>
              </a:rPr>
              <a:t>n rows in the left with n rows in the right dataset</a:t>
            </a:r>
          </a:p>
        </p:txBody>
      </p:sp>
      <p:pic>
        <p:nvPicPr>
          <p:cNvPr id="27" name="Imagen 26">
            <a:extLst>
              <a:ext uri="{FF2B5EF4-FFF2-40B4-BE49-F238E27FC236}">
                <a16:creationId xmlns:a16="http://schemas.microsoft.com/office/drawing/2014/main" id="{723F8E11-F4EE-6639-6BEA-BCA93F13ED7A}"/>
              </a:ext>
            </a:extLst>
          </p:cNvPr>
          <p:cNvPicPr>
            <a:picLocks noChangeAspect="1"/>
          </p:cNvPicPr>
          <p:nvPr/>
        </p:nvPicPr>
        <p:blipFill rotWithShape="1">
          <a:blip r:embed="rId3"/>
          <a:srcRect b="55952"/>
          <a:stretch/>
        </p:blipFill>
        <p:spPr>
          <a:xfrm>
            <a:off x="1686187" y="2588175"/>
            <a:ext cx="3452070" cy="551478"/>
          </a:xfrm>
          <a:prstGeom prst="rect">
            <a:avLst/>
          </a:prstGeom>
        </p:spPr>
      </p:pic>
      <p:pic>
        <p:nvPicPr>
          <p:cNvPr id="28" name="Imagen 27">
            <a:extLst>
              <a:ext uri="{FF2B5EF4-FFF2-40B4-BE49-F238E27FC236}">
                <a16:creationId xmlns:a16="http://schemas.microsoft.com/office/drawing/2014/main" id="{9E4D070E-260A-E307-E7F4-068B04B58275}"/>
              </a:ext>
            </a:extLst>
          </p:cNvPr>
          <p:cNvPicPr>
            <a:picLocks noChangeAspect="1"/>
          </p:cNvPicPr>
          <p:nvPr/>
        </p:nvPicPr>
        <p:blipFill rotWithShape="1">
          <a:blip r:embed="rId3"/>
          <a:srcRect t="55952"/>
          <a:stretch/>
        </p:blipFill>
        <p:spPr>
          <a:xfrm>
            <a:off x="5372190" y="2558848"/>
            <a:ext cx="3452070" cy="551478"/>
          </a:xfrm>
          <a:prstGeom prst="rect">
            <a:avLst/>
          </a:prstGeom>
        </p:spPr>
      </p:pic>
      <p:pic>
        <p:nvPicPr>
          <p:cNvPr id="5" name="Picture 4">
            <a:extLst>
              <a:ext uri="{FF2B5EF4-FFF2-40B4-BE49-F238E27FC236}">
                <a16:creationId xmlns:a16="http://schemas.microsoft.com/office/drawing/2014/main" id="{6F5E7117-EC38-3E5E-FB62-7BD0541C6177}"/>
              </a:ext>
            </a:extLst>
          </p:cNvPr>
          <p:cNvPicPr>
            <a:picLocks noChangeAspect="1"/>
          </p:cNvPicPr>
          <p:nvPr/>
        </p:nvPicPr>
        <p:blipFill>
          <a:blip r:embed="rId4"/>
          <a:stretch>
            <a:fillRect/>
          </a:stretch>
        </p:blipFill>
        <p:spPr>
          <a:xfrm>
            <a:off x="1640897" y="3820461"/>
            <a:ext cx="7772400" cy="1807083"/>
          </a:xfrm>
          <a:prstGeom prst="rect">
            <a:avLst/>
          </a:prstGeom>
        </p:spPr>
      </p:pic>
    </p:spTree>
    <p:extLst>
      <p:ext uri="{BB962C8B-B14F-4D97-AF65-F5344CB8AC3E}">
        <p14:creationId xmlns:p14="http://schemas.microsoft.com/office/powerpoint/2010/main" val="406522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6" name="Google Shape;135;p30">
            <a:extLst>
              <a:ext uri="{FF2B5EF4-FFF2-40B4-BE49-F238E27FC236}">
                <a16:creationId xmlns:a16="http://schemas.microsoft.com/office/drawing/2014/main" id="{3E35E1E0-94B9-27FE-2BA6-403C49DBDC1C}"/>
              </a:ext>
            </a:extLst>
          </p:cNvPr>
          <p:cNvSpPr/>
          <p:nvPr/>
        </p:nvSpPr>
        <p:spPr>
          <a:xfrm>
            <a:off x="4297703" y="5584583"/>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17" name="Google Shape;135;p30">
            <a:extLst>
              <a:ext uri="{FF2B5EF4-FFF2-40B4-BE49-F238E27FC236}">
                <a16:creationId xmlns:a16="http://schemas.microsoft.com/office/drawing/2014/main" id="{3874851A-3BF2-3F5A-D91B-E51B72CEDAEE}"/>
              </a:ext>
            </a:extLst>
          </p:cNvPr>
          <p:cNvSpPr/>
          <p:nvPr/>
        </p:nvSpPr>
        <p:spPr>
          <a:xfrm>
            <a:off x="4384199" y="1021342"/>
            <a:ext cx="375602" cy="343180"/>
          </a:xfrm>
          <a:prstGeom prst="ellipse">
            <a:avLst/>
          </a:prstGeom>
          <a:solidFill>
            <a:schemeClr val="tx1"/>
          </a:solid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22" name="Google Shape;135;p30">
            <a:extLst>
              <a:ext uri="{FF2B5EF4-FFF2-40B4-BE49-F238E27FC236}">
                <a16:creationId xmlns:a16="http://schemas.microsoft.com/office/drawing/2014/main" id="{BB9FA141-CE80-D35A-EE0A-A130656D7DFD}"/>
              </a:ext>
            </a:extLst>
          </p:cNvPr>
          <p:cNvSpPr/>
          <p:nvPr/>
        </p:nvSpPr>
        <p:spPr>
          <a:xfrm>
            <a:off x="4345205" y="3257410"/>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7" name="Google Shape;130;p30">
            <a:extLst>
              <a:ext uri="{FF2B5EF4-FFF2-40B4-BE49-F238E27FC236}">
                <a16:creationId xmlns:a16="http://schemas.microsoft.com/office/drawing/2014/main" id="{122800D4-A8C8-D536-9364-26C0864F9870}"/>
              </a:ext>
            </a:extLst>
          </p:cNvPr>
          <p:cNvSpPr txBox="1"/>
          <p:nvPr/>
        </p:nvSpPr>
        <p:spPr>
          <a:xfrm>
            <a:off x="1143428" y="2217575"/>
            <a:ext cx="2719500" cy="543300"/>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FFFFFF"/>
              </a:buClr>
              <a:buSzPts val="4100"/>
              <a:buFont typeface="Poppins"/>
              <a:buNone/>
            </a:pPr>
            <a:r>
              <a:rPr lang="en" sz="4100" b="1" i="0" u="none" strike="noStrike" cap="none" dirty="0">
                <a:solidFill>
                  <a:srgbClr val="FFFFFF"/>
                </a:solidFill>
                <a:latin typeface="Poppins"/>
                <a:ea typeface="Poppins"/>
                <a:cs typeface="Poppins"/>
                <a:sym typeface="Poppins"/>
              </a:rPr>
              <a:t>Content</a:t>
            </a:r>
            <a:endParaRPr sz="500" dirty="0"/>
          </a:p>
        </p:txBody>
      </p:sp>
      <p:cxnSp>
        <p:nvCxnSpPr>
          <p:cNvPr id="8" name="Google Shape;131;p30">
            <a:extLst>
              <a:ext uri="{FF2B5EF4-FFF2-40B4-BE49-F238E27FC236}">
                <a16:creationId xmlns:a16="http://schemas.microsoft.com/office/drawing/2014/main" id="{1DB62547-EB31-0339-B9EA-799FB5713271}"/>
              </a:ext>
            </a:extLst>
          </p:cNvPr>
          <p:cNvCxnSpPr>
            <a:cxnSpLocks/>
          </p:cNvCxnSpPr>
          <p:nvPr/>
        </p:nvCxnSpPr>
        <p:spPr>
          <a:xfrm flipV="1">
            <a:off x="4478240" y="1181100"/>
            <a:ext cx="93760" cy="4638932"/>
          </a:xfrm>
          <a:prstGeom prst="straightConnector1">
            <a:avLst/>
          </a:prstGeom>
          <a:noFill/>
          <a:ln w="63500" cap="flat" cmpd="sng">
            <a:solidFill>
              <a:srgbClr val="FFC000"/>
            </a:solidFill>
            <a:prstDash val="solid"/>
            <a:miter lim="400000"/>
            <a:headEnd type="none" w="sm" len="sm"/>
            <a:tailEnd type="none" w="sm" len="sm"/>
          </a:ln>
        </p:spPr>
      </p:cxnSp>
      <p:sp>
        <p:nvSpPr>
          <p:cNvPr id="11" name="Google Shape;138;p30">
            <a:extLst>
              <a:ext uri="{FF2B5EF4-FFF2-40B4-BE49-F238E27FC236}">
                <a16:creationId xmlns:a16="http://schemas.microsoft.com/office/drawing/2014/main" id="{C512C528-6D59-E0E5-78CF-248DEABAE05E}"/>
              </a:ext>
            </a:extLst>
          </p:cNvPr>
          <p:cNvSpPr txBox="1"/>
          <p:nvPr/>
        </p:nvSpPr>
        <p:spPr>
          <a:xfrm>
            <a:off x="4887399" y="1145673"/>
            <a:ext cx="2544801"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FFFFFF"/>
              </a:buClr>
              <a:buSzPts val="1600"/>
              <a:buFont typeface="Poppins"/>
              <a:buNone/>
            </a:pPr>
            <a:r>
              <a:rPr lang="en" sz="1600" b="1" dirty="0">
                <a:solidFill>
                  <a:srgbClr val="FFFFFF"/>
                </a:solidFill>
                <a:latin typeface="Poppins"/>
                <a:cs typeface="Poppins"/>
                <a:sym typeface="Poppins"/>
              </a:rPr>
              <a:t>Data Analysis</a:t>
            </a:r>
            <a:endParaRPr sz="500" dirty="0"/>
          </a:p>
        </p:txBody>
      </p:sp>
      <p:sp>
        <p:nvSpPr>
          <p:cNvPr id="13" name="Google Shape;140;p30">
            <a:extLst>
              <a:ext uri="{FF2B5EF4-FFF2-40B4-BE49-F238E27FC236}">
                <a16:creationId xmlns:a16="http://schemas.microsoft.com/office/drawing/2014/main" id="{413BCD2F-C712-D99E-A165-D0319E90FE5E}"/>
              </a:ext>
            </a:extLst>
          </p:cNvPr>
          <p:cNvSpPr txBox="1"/>
          <p:nvPr/>
        </p:nvSpPr>
        <p:spPr>
          <a:xfrm>
            <a:off x="4853842" y="3346122"/>
            <a:ext cx="3041400"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tx1">
                    <a:lumMod val="50000"/>
                    <a:lumOff val="50000"/>
                  </a:schemeClr>
                </a:solidFill>
                <a:latin typeface="Poppins"/>
                <a:cs typeface="Poppins"/>
                <a:sym typeface="Poppins"/>
              </a:rPr>
              <a:t>Matching Algorithm</a:t>
            </a:r>
            <a:endParaRPr sz="500" b="1" dirty="0">
              <a:solidFill>
                <a:schemeClr val="tx1">
                  <a:lumMod val="50000"/>
                  <a:lumOff val="50000"/>
                </a:schemeClr>
              </a:solidFill>
            </a:endParaRPr>
          </a:p>
        </p:txBody>
      </p:sp>
      <p:sp>
        <p:nvSpPr>
          <p:cNvPr id="16" name="Google Shape;132;p30">
            <a:extLst>
              <a:ext uri="{FF2B5EF4-FFF2-40B4-BE49-F238E27FC236}">
                <a16:creationId xmlns:a16="http://schemas.microsoft.com/office/drawing/2014/main" id="{BCC73C05-2FA1-8104-55A7-4862A353DF99}"/>
              </a:ext>
            </a:extLst>
          </p:cNvPr>
          <p:cNvSpPr/>
          <p:nvPr/>
        </p:nvSpPr>
        <p:spPr>
          <a:xfrm>
            <a:off x="4511798" y="1127119"/>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20" name="Google Shape;142;p30">
            <a:extLst>
              <a:ext uri="{FF2B5EF4-FFF2-40B4-BE49-F238E27FC236}">
                <a16:creationId xmlns:a16="http://schemas.microsoft.com/office/drawing/2014/main" id="{42936B57-6F4F-E72A-E6EA-A3D4BC05BC44}"/>
              </a:ext>
            </a:extLst>
          </p:cNvPr>
          <p:cNvSpPr txBox="1"/>
          <p:nvPr/>
        </p:nvSpPr>
        <p:spPr>
          <a:xfrm>
            <a:off x="4853842" y="5679286"/>
            <a:ext cx="2918558"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tx1">
                    <a:lumMod val="50000"/>
                    <a:lumOff val="50000"/>
                  </a:schemeClr>
                </a:solidFill>
                <a:latin typeface="Poppins"/>
                <a:cs typeface="Poppins"/>
                <a:sym typeface="Poppins"/>
              </a:rPr>
              <a:t>Summary</a:t>
            </a:r>
            <a:endParaRPr sz="500" b="1" dirty="0">
              <a:solidFill>
                <a:schemeClr val="tx1">
                  <a:lumMod val="50000"/>
                  <a:lumOff val="50000"/>
                </a:schemeClr>
              </a:solidFill>
            </a:endParaRPr>
          </a:p>
        </p:txBody>
      </p:sp>
      <p:sp>
        <p:nvSpPr>
          <p:cNvPr id="21" name="Google Shape;132;p30">
            <a:extLst>
              <a:ext uri="{FF2B5EF4-FFF2-40B4-BE49-F238E27FC236}">
                <a16:creationId xmlns:a16="http://schemas.microsoft.com/office/drawing/2014/main" id="{34359A78-EDFF-1471-3A3C-ECF3D3CB8065}"/>
              </a:ext>
            </a:extLst>
          </p:cNvPr>
          <p:cNvSpPr/>
          <p:nvPr/>
        </p:nvSpPr>
        <p:spPr>
          <a:xfrm>
            <a:off x="4465626" y="3380274"/>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25" name="Google Shape;132;p30">
            <a:extLst>
              <a:ext uri="{FF2B5EF4-FFF2-40B4-BE49-F238E27FC236}">
                <a16:creationId xmlns:a16="http://schemas.microsoft.com/office/drawing/2014/main" id="{D1BCE935-0DCB-F6BE-C226-325550853B14}"/>
              </a:ext>
            </a:extLst>
          </p:cNvPr>
          <p:cNvSpPr/>
          <p:nvPr/>
        </p:nvSpPr>
        <p:spPr>
          <a:xfrm>
            <a:off x="4416989" y="5720147"/>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pic>
        <p:nvPicPr>
          <p:cNvPr id="3" name="Picture 4">
            <a:extLst>
              <a:ext uri="{FF2B5EF4-FFF2-40B4-BE49-F238E27FC236}">
                <a16:creationId xmlns:a16="http://schemas.microsoft.com/office/drawing/2014/main" id="{1345AFAA-8EC0-B079-24A6-2FAC7791BA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0093" y="5883966"/>
            <a:ext cx="789041" cy="86470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35;p30">
            <a:extLst>
              <a:ext uri="{FF2B5EF4-FFF2-40B4-BE49-F238E27FC236}">
                <a16:creationId xmlns:a16="http://schemas.microsoft.com/office/drawing/2014/main" id="{92D06E77-A08A-B2A7-329E-A8D0112E9DC0}"/>
              </a:ext>
            </a:extLst>
          </p:cNvPr>
          <p:cNvSpPr/>
          <p:nvPr/>
        </p:nvSpPr>
        <p:spPr>
          <a:xfrm>
            <a:off x="4356635" y="2093824"/>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5" name="Google Shape;132;p30">
            <a:extLst>
              <a:ext uri="{FF2B5EF4-FFF2-40B4-BE49-F238E27FC236}">
                <a16:creationId xmlns:a16="http://schemas.microsoft.com/office/drawing/2014/main" id="{8CB8AED9-7122-30F3-643E-72D62C88854F}"/>
              </a:ext>
            </a:extLst>
          </p:cNvPr>
          <p:cNvSpPr/>
          <p:nvPr/>
        </p:nvSpPr>
        <p:spPr>
          <a:xfrm>
            <a:off x="4488486" y="2216688"/>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6" name="Google Shape;135;p30">
            <a:extLst>
              <a:ext uri="{FF2B5EF4-FFF2-40B4-BE49-F238E27FC236}">
                <a16:creationId xmlns:a16="http://schemas.microsoft.com/office/drawing/2014/main" id="{B4D4B4BD-9653-64CB-EADB-DD72C762B23E}"/>
              </a:ext>
            </a:extLst>
          </p:cNvPr>
          <p:cNvSpPr/>
          <p:nvPr/>
        </p:nvSpPr>
        <p:spPr>
          <a:xfrm>
            <a:off x="4331174" y="4500811"/>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9" name="Google Shape;132;p30">
            <a:extLst>
              <a:ext uri="{FF2B5EF4-FFF2-40B4-BE49-F238E27FC236}">
                <a16:creationId xmlns:a16="http://schemas.microsoft.com/office/drawing/2014/main" id="{BEB5A907-6A1F-137F-2B99-ADEEE43844E2}"/>
              </a:ext>
            </a:extLst>
          </p:cNvPr>
          <p:cNvSpPr/>
          <p:nvPr/>
        </p:nvSpPr>
        <p:spPr>
          <a:xfrm>
            <a:off x="4442264" y="4623675"/>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10" name="Google Shape;140;p30">
            <a:extLst>
              <a:ext uri="{FF2B5EF4-FFF2-40B4-BE49-F238E27FC236}">
                <a16:creationId xmlns:a16="http://schemas.microsoft.com/office/drawing/2014/main" id="{3F6D86ED-0A76-19B8-B0E8-6A4FEC98FD85}"/>
              </a:ext>
            </a:extLst>
          </p:cNvPr>
          <p:cNvSpPr txBox="1"/>
          <p:nvPr/>
        </p:nvSpPr>
        <p:spPr>
          <a:xfrm>
            <a:off x="4853842" y="2185324"/>
            <a:ext cx="3041400"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tx1">
                    <a:lumMod val="50000"/>
                    <a:lumOff val="50000"/>
                  </a:schemeClr>
                </a:solidFill>
                <a:latin typeface="Poppins"/>
                <a:cs typeface="Poppins"/>
                <a:sym typeface="Poppins"/>
              </a:rPr>
              <a:t>Problem approach</a:t>
            </a:r>
            <a:endParaRPr sz="500" b="1" dirty="0">
              <a:solidFill>
                <a:schemeClr val="tx1">
                  <a:lumMod val="50000"/>
                  <a:lumOff val="50000"/>
                </a:schemeClr>
              </a:solidFill>
            </a:endParaRPr>
          </a:p>
        </p:txBody>
      </p:sp>
      <p:sp>
        <p:nvSpPr>
          <p:cNvPr id="15" name="Google Shape;140;p30">
            <a:extLst>
              <a:ext uri="{FF2B5EF4-FFF2-40B4-BE49-F238E27FC236}">
                <a16:creationId xmlns:a16="http://schemas.microsoft.com/office/drawing/2014/main" id="{01E6DEF2-AE0F-5875-8A0A-247FE0346DE9}"/>
              </a:ext>
            </a:extLst>
          </p:cNvPr>
          <p:cNvSpPr txBox="1"/>
          <p:nvPr/>
        </p:nvSpPr>
        <p:spPr>
          <a:xfrm>
            <a:off x="4853842" y="4554676"/>
            <a:ext cx="3041400"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tx1">
                    <a:lumMod val="50000"/>
                    <a:lumOff val="50000"/>
                  </a:schemeClr>
                </a:solidFill>
                <a:latin typeface="Poppins"/>
                <a:cs typeface="Poppins"/>
                <a:sym typeface="Poppins"/>
              </a:rPr>
              <a:t>Analysis of the results</a:t>
            </a:r>
            <a:endParaRPr sz="500" b="1" dirty="0">
              <a:solidFill>
                <a:schemeClr val="tx1">
                  <a:lumMod val="50000"/>
                  <a:lumOff val="50000"/>
                </a:schemeClr>
              </a:solidFill>
            </a:endParaRPr>
          </a:p>
        </p:txBody>
      </p:sp>
    </p:spTree>
    <p:extLst>
      <p:ext uri="{BB962C8B-B14F-4D97-AF65-F5344CB8AC3E}">
        <p14:creationId xmlns:p14="http://schemas.microsoft.com/office/powerpoint/2010/main" val="2663845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Google Shape;214;p34">
            <a:extLst>
              <a:ext uri="{FF2B5EF4-FFF2-40B4-BE49-F238E27FC236}">
                <a16:creationId xmlns:a16="http://schemas.microsoft.com/office/drawing/2014/main" id="{17F29D28-FEBF-8679-256E-DC7827632412}"/>
              </a:ext>
            </a:extLst>
          </p:cNvPr>
          <p:cNvSpPr txBox="1"/>
          <p:nvPr/>
        </p:nvSpPr>
        <p:spPr>
          <a:xfrm>
            <a:off x="1646507" y="233980"/>
            <a:ext cx="3927626" cy="900246"/>
          </a:xfrm>
          <a:prstGeom prst="rect">
            <a:avLst/>
          </a:prstGeom>
          <a:noFill/>
          <a:ln>
            <a:noFill/>
          </a:ln>
        </p:spPr>
        <p:txBody>
          <a:bodyPr spcFirstLastPara="1" wrap="square" lIns="19050" tIns="19050" rIns="19050" bIns="19050" anchor="ctr" anchorCtr="0">
            <a:spAutoFit/>
          </a:bodyPr>
          <a:lstStyle/>
          <a:p>
            <a:pPr marL="0" marR="0" lvl="0" indent="0" algn="l" rtl="0">
              <a:lnSpc>
                <a:spcPct val="100000"/>
              </a:lnSpc>
              <a:spcBef>
                <a:spcPts val="0"/>
              </a:spcBef>
              <a:spcAft>
                <a:spcPts val="0"/>
              </a:spcAft>
              <a:buClr>
                <a:srgbClr val="E3132C"/>
              </a:buClr>
              <a:buSzPts val="2000"/>
              <a:buFont typeface="Poppins"/>
              <a:buNone/>
            </a:pPr>
            <a:r>
              <a:rPr lang="en" sz="2800" b="1" i="0" u="none" strike="noStrike" cap="none" dirty="0">
                <a:latin typeface="Poppins"/>
                <a:ea typeface="Poppins"/>
                <a:cs typeface="Poppins"/>
                <a:sym typeface="Poppins"/>
              </a:rPr>
              <a:t>Basic</a:t>
            </a:r>
          </a:p>
          <a:p>
            <a:pPr marL="0" marR="0" lvl="0" indent="0" algn="l" rtl="0">
              <a:lnSpc>
                <a:spcPct val="100000"/>
              </a:lnSpc>
              <a:spcBef>
                <a:spcPts val="0"/>
              </a:spcBef>
              <a:spcAft>
                <a:spcPts val="0"/>
              </a:spcAft>
              <a:buClr>
                <a:srgbClr val="E3132C"/>
              </a:buClr>
              <a:buSzPts val="2000"/>
              <a:buFont typeface="Poppins"/>
              <a:buNone/>
            </a:pPr>
            <a:r>
              <a:rPr lang="en" sz="2800" b="1" i="0" u="none" strike="noStrike" cap="none" dirty="0">
                <a:solidFill>
                  <a:srgbClr val="FFC000"/>
                </a:solidFill>
                <a:latin typeface="Poppins"/>
                <a:ea typeface="Poppins"/>
                <a:cs typeface="Poppins"/>
                <a:sym typeface="Poppins"/>
              </a:rPr>
              <a:t>information</a:t>
            </a:r>
            <a:endParaRPr sz="2800" b="1" i="0" u="none" strike="noStrike" cap="none" dirty="0">
              <a:solidFill>
                <a:srgbClr val="FFC000"/>
              </a:solidFill>
              <a:latin typeface="Times"/>
              <a:ea typeface="Times"/>
              <a:cs typeface="Times"/>
              <a:sym typeface="Times"/>
            </a:endParaRPr>
          </a:p>
        </p:txBody>
      </p:sp>
      <p:sp>
        <p:nvSpPr>
          <p:cNvPr id="20" name="Google Shape;246;p35">
            <a:extLst>
              <a:ext uri="{FF2B5EF4-FFF2-40B4-BE49-F238E27FC236}">
                <a16:creationId xmlns:a16="http://schemas.microsoft.com/office/drawing/2014/main" id="{C2965FB7-E673-3B8C-1882-45FADCCA24A0}"/>
              </a:ext>
            </a:extLst>
          </p:cNvPr>
          <p:cNvSpPr/>
          <p:nvPr/>
        </p:nvSpPr>
        <p:spPr>
          <a:xfrm>
            <a:off x="24333" y="629439"/>
            <a:ext cx="1285103" cy="976939"/>
          </a:xfrm>
          <a:prstGeom prst="rect">
            <a:avLst/>
          </a:prstGeom>
          <a:solidFill>
            <a:schemeClr val="tx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9B1631"/>
              </a:buClr>
              <a:buSzPts val="900"/>
              <a:buFont typeface="Helvetica Neue"/>
              <a:buNone/>
            </a:pPr>
            <a:endParaRPr sz="900" b="0" i="0" u="none" strike="noStrike" cap="none" dirty="0">
              <a:solidFill>
                <a:srgbClr val="5E5E5E"/>
              </a:solidFill>
              <a:latin typeface="Helvetica Neue"/>
              <a:ea typeface="Helvetica Neue"/>
              <a:cs typeface="Helvetica Neue"/>
              <a:sym typeface="Helvetica Neue"/>
            </a:endParaRPr>
          </a:p>
        </p:txBody>
      </p:sp>
      <p:sp>
        <p:nvSpPr>
          <p:cNvPr id="21" name="Google Shape;248;p35">
            <a:extLst>
              <a:ext uri="{FF2B5EF4-FFF2-40B4-BE49-F238E27FC236}">
                <a16:creationId xmlns:a16="http://schemas.microsoft.com/office/drawing/2014/main" id="{789369D2-8766-2507-4CAB-4ACD7A3AB26F}"/>
              </a:ext>
            </a:extLst>
          </p:cNvPr>
          <p:cNvSpPr txBox="1"/>
          <p:nvPr/>
        </p:nvSpPr>
        <p:spPr>
          <a:xfrm>
            <a:off x="120016" y="889330"/>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rgbClr val="FFFFFF"/>
                </a:solidFill>
                <a:latin typeface="Poppins"/>
                <a:cs typeface="Poppins"/>
                <a:sym typeface="Poppins"/>
              </a:rPr>
              <a:t>Data Analysis</a:t>
            </a:r>
            <a:endParaRPr sz="1200" dirty="0"/>
          </a:p>
        </p:txBody>
      </p:sp>
      <p:sp>
        <p:nvSpPr>
          <p:cNvPr id="24" name="Google Shape;248;p35">
            <a:extLst>
              <a:ext uri="{FF2B5EF4-FFF2-40B4-BE49-F238E27FC236}">
                <a16:creationId xmlns:a16="http://schemas.microsoft.com/office/drawing/2014/main" id="{EE4231F7-2A2B-85D3-519F-C054B65FF4A4}"/>
              </a:ext>
            </a:extLst>
          </p:cNvPr>
          <p:cNvSpPr txBox="1"/>
          <p:nvPr/>
        </p:nvSpPr>
        <p:spPr>
          <a:xfrm>
            <a:off x="59852" y="2959588"/>
            <a:ext cx="1090565" cy="592470"/>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i="0" u="none" strike="noStrike" cap="none" dirty="0">
                <a:solidFill>
                  <a:srgbClr val="FFFFFF"/>
                </a:solidFill>
                <a:latin typeface="Poppins"/>
                <a:ea typeface="Poppins"/>
                <a:cs typeface="Poppins"/>
                <a:sym typeface="Poppins"/>
              </a:rPr>
              <a:t>The Research Question</a:t>
            </a:r>
            <a:endParaRPr sz="1200" dirty="0"/>
          </a:p>
        </p:txBody>
      </p:sp>
      <p:sp>
        <p:nvSpPr>
          <p:cNvPr id="26" name="Google Shape;248;p35">
            <a:extLst>
              <a:ext uri="{FF2B5EF4-FFF2-40B4-BE49-F238E27FC236}">
                <a16:creationId xmlns:a16="http://schemas.microsoft.com/office/drawing/2014/main" id="{5C4349DB-3650-F3CE-326A-F61F3F55D654}"/>
              </a:ext>
            </a:extLst>
          </p:cNvPr>
          <p:cNvSpPr txBox="1"/>
          <p:nvPr/>
        </p:nvSpPr>
        <p:spPr>
          <a:xfrm>
            <a:off x="117001" y="3479709"/>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Matching</a:t>
            </a:r>
          </a:p>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Algorithm</a:t>
            </a:r>
            <a:endParaRPr sz="1200" dirty="0">
              <a:solidFill>
                <a:schemeClr val="bg1">
                  <a:lumMod val="50000"/>
                </a:schemeClr>
              </a:solidFill>
            </a:endParaRPr>
          </a:p>
        </p:txBody>
      </p:sp>
      <p:sp>
        <p:nvSpPr>
          <p:cNvPr id="30" name="Google Shape;248;p35">
            <a:extLst>
              <a:ext uri="{FF2B5EF4-FFF2-40B4-BE49-F238E27FC236}">
                <a16:creationId xmlns:a16="http://schemas.microsoft.com/office/drawing/2014/main" id="{47EBBE12-F44A-8CE8-B9FD-40688602AA00}"/>
              </a:ext>
            </a:extLst>
          </p:cNvPr>
          <p:cNvSpPr txBox="1"/>
          <p:nvPr/>
        </p:nvSpPr>
        <p:spPr>
          <a:xfrm>
            <a:off x="117000" y="5857101"/>
            <a:ext cx="1090565" cy="223138"/>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Summary</a:t>
            </a:r>
          </a:p>
        </p:txBody>
      </p:sp>
      <p:pic>
        <p:nvPicPr>
          <p:cNvPr id="2" name="Picture 4">
            <a:extLst>
              <a:ext uri="{FF2B5EF4-FFF2-40B4-BE49-F238E27FC236}">
                <a16:creationId xmlns:a16="http://schemas.microsoft.com/office/drawing/2014/main" id="{A0705311-94AD-4A5B-E99D-B3B4E23AE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0093" y="5883966"/>
            <a:ext cx="789041" cy="8647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C2DC9ED-163B-7EF2-AF19-014A90A4D106}"/>
              </a:ext>
            </a:extLst>
          </p:cNvPr>
          <p:cNvSpPr txBox="1"/>
          <p:nvPr/>
        </p:nvSpPr>
        <p:spPr>
          <a:xfrm>
            <a:off x="1646507" y="1406323"/>
            <a:ext cx="1734065" cy="400110"/>
          </a:xfrm>
          <a:prstGeom prst="rect">
            <a:avLst/>
          </a:prstGeom>
          <a:noFill/>
        </p:spPr>
        <p:txBody>
          <a:bodyPr wrap="square">
            <a:spAutoFit/>
          </a:bodyPr>
          <a:lstStyle/>
          <a:p>
            <a:pPr rtl="0">
              <a:spcBef>
                <a:spcPts val="0"/>
              </a:spcBef>
              <a:spcAft>
                <a:spcPts val="0"/>
              </a:spcAft>
            </a:pPr>
            <a:r>
              <a:rPr lang="en-US" sz="2000" dirty="0">
                <a:latin typeface="Poppins" pitchFamily="2" charset="77"/>
                <a:cs typeface="Poppins" pitchFamily="2" charset="77"/>
              </a:rPr>
              <a:t>Left dataset</a:t>
            </a:r>
          </a:p>
        </p:txBody>
      </p:sp>
      <p:sp>
        <p:nvSpPr>
          <p:cNvPr id="4" name="TextBox 3">
            <a:extLst>
              <a:ext uri="{FF2B5EF4-FFF2-40B4-BE49-F238E27FC236}">
                <a16:creationId xmlns:a16="http://schemas.microsoft.com/office/drawing/2014/main" id="{060B84B5-3EA2-34E5-8943-2267CA90CB10}"/>
              </a:ext>
            </a:extLst>
          </p:cNvPr>
          <p:cNvSpPr txBox="1"/>
          <p:nvPr/>
        </p:nvSpPr>
        <p:spPr>
          <a:xfrm>
            <a:off x="7070732" y="1406323"/>
            <a:ext cx="2670223" cy="400110"/>
          </a:xfrm>
          <a:prstGeom prst="rect">
            <a:avLst/>
          </a:prstGeom>
          <a:noFill/>
        </p:spPr>
        <p:txBody>
          <a:bodyPr wrap="square">
            <a:spAutoFit/>
          </a:bodyPr>
          <a:lstStyle/>
          <a:p>
            <a:pPr rtl="0">
              <a:spcBef>
                <a:spcPts val="0"/>
              </a:spcBef>
              <a:spcAft>
                <a:spcPts val="0"/>
              </a:spcAft>
            </a:pPr>
            <a:r>
              <a:rPr lang="en-US" sz="2000" dirty="0">
                <a:latin typeface="Poppins" pitchFamily="2" charset="77"/>
                <a:cs typeface="Poppins" pitchFamily="2" charset="77"/>
              </a:rPr>
              <a:t>Right dataset</a:t>
            </a:r>
          </a:p>
        </p:txBody>
      </p:sp>
      <p:pic>
        <p:nvPicPr>
          <p:cNvPr id="6" name="Picture 5" descr="Text&#10;&#10;Description automatically generated">
            <a:extLst>
              <a:ext uri="{FF2B5EF4-FFF2-40B4-BE49-F238E27FC236}">
                <a16:creationId xmlns:a16="http://schemas.microsoft.com/office/drawing/2014/main" id="{6359345D-CED3-8C92-997B-A48A9FCBC21E}"/>
              </a:ext>
            </a:extLst>
          </p:cNvPr>
          <p:cNvPicPr>
            <a:picLocks noChangeAspect="1"/>
          </p:cNvPicPr>
          <p:nvPr/>
        </p:nvPicPr>
        <p:blipFill>
          <a:blip r:embed="rId3"/>
          <a:stretch>
            <a:fillRect/>
          </a:stretch>
        </p:blipFill>
        <p:spPr>
          <a:xfrm>
            <a:off x="1646506" y="2184400"/>
            <a:ext cx="4971459" cy="2577794"/>
          </a:xfrm>
          <a:prstGeom prst="rect">
            <a:avLst/>
          </a:prstGeom>
        </p:spPr>
      </p:pic>
      <p:pic>
        <p:nvPicPr>
          <p:cNvPr id="9" name="Picture 8" descr="Table&#10;&#10;Description automatically generated with medium confidence">
            <a:extLst>
              <a:ext uri="{FF2B5EF4-FFF2-40B4-BE49-F238E27FC236}">
                <a16:creationId xmlns:a16="http://schemas.microsoft.com/office/drawing/2014/main" id="{4217AD4A-32D4-2CC1-ADA7-41F47A431ECB}"/>
              </a:ext>
            </a:extLst>
          </p:cNvPr>
          <p:cNvPicPr>
            <a:picLocks noChangeAspect="1"/>
          </p:cNvPicPr>
          <p:nvPr/>
        </p:nvPicPr>
        <p:blipFill>
          <a:blip r:embed="rId4"/>
          <a:stretch>
            <a:fillRect/>
          </a:stretch>
        </p:blipFill>
        <p:spPr>
          <a:xfrm>
            <a:off x="7070732" y="2184400"/>
            <a:ext cx="4968598" cy="2577794"/>
          </a:xfrm>
          <a:prstGeom prst="rect">
            <a:avLst/>
          </a:prstGeom>
        </p:spPr>
      </p:pic>
      <p:cxnSp>
        <p:nvCxnSpPr>
          <p:cNvPr id="11" name="Straight Connector 10">
            <a:extLst>
              <a:ext uri="{FF2B5EF4-FFF2-40B4-BE49-F238E27FC236}">
                <a16:creationId xmlns:a16="http://schemas.microsoft.com/office/drawing/2014/main" id="{465B60A0-7336-152B-C9BD-E8DCF375A1E9}"/>
              </a:ext>
            </a:extLst>
          </p:cNvPr>
          <p:cNvCxnSpPr/>
          <p:nvPr/>
        </p:nvCxnSpPr>
        <p:spPr>
          <a:xfrm>
            <a:off x="6956432" y="1426852"/>
            <a:ext cx="0" cy="344532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2" name="Google Shape;248;p35">
            <a:extLst>
              <a:ext uri="{FF2B5EF4-FFF2-40B4-BE49-F238E27FC236}">
                <a16:creationId xmlns:a16="http://schemas.microsoft.com/office/drawing/2014/main" id="{D1CF1D5F-6168-50D3-F77F-0A48DAB2C1B0}"/>
              </a:ext>
            </a:extLst>
          </p:cNvPr>
          <p:cNvSpPr txBox="1"/>
          <p:nvPr/>
        </p:nvSpPr>
        <p:spPr>
          <a:xfrm>
            <a:off x="122610" y="2354946"/>
            <a:ext cx="1090565" cy="407804"/>
          </a:xfrm>
          <a:prstGeom prst="rect">
            <a:avLst/>
          </a:prstGeom>
          <a:noFill/>
          <a:ln>
            <a:noFill/>
          </a:ln>
        </p:spPr>
        <p:txBody>
          <a:bodyPr spcFirstLastPara="1" wrap="square" lIns="19050" tIns="19050" rIns="19050" bIns="19050" anchor="ctr" anchorCtr="0">
            <a:spAutoFit/>
          </a:bodyPr>
          <a:lstStyle/>
          <a:p>
            <a:pPr algn="ctr">
              <a:buClr>
                <a:srgbClr val="FFFFFF"/>
              </a:buClr>
              <a:buSzPts val="800"/>
            </a:pPr>
            <a:r>
              <a:rPr lang="en" sz="1200" b="1" dirty="0">
                <a:solidFill>
                  <a:schemeClr val="bg1">
                    <a:lumMod val="50000"/>
                  </a:schemeClr>
                </a:solidFill>
                <a:latin typeface="Poppins"/>
                <a:cs typeface="Poppins"/>
                <a:sym typeface="Poppins"/>
              </a:rPr>
              <a:t>Problem Approach</a:t>
            </a:r>
          </a:p>
        </p:txBody>
      </p:sp>
      <p:sp>
        <p:nvSpPr>
          <p:cNvPr id="13" name="Google Shape;248;p35">
            <a:extLst>
              <a:ext uri="{FF2B5EF4-FFF2-40B4-BE49-F238E27FC236}">
                <a16:creationId xmlns:a16="http://schemas.microsoft.com/office/drawing/2014/main" id="{88E46062-73F2-8F93-1BDF-89FE5CABE830}"/>
              </a:ext>
            </a:extLst>
          </p:cNvPr>
          <p:cNvSpPr txBox="1"/>
          <p:nvPr/>
        </p:nvSpPr>
        <p:spPr>
          <a:xfrm>
            <a:off x="117000" y="4640005"/>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US" sz="1200" b="1" dirty="0">
                <a:solidFill>
                  <a:schemeClr val="bg1">
                    <a:lumMod val="50000"/>
                  </a:schemeClr>
                </a:solidFill>
                <a:latin typeface="Poppins"/>
                <a:cs typeface="Poppins"/>
                <a:sym typeface="Poppins"/>
              </a:rPr>
              <a:t>A</a:t>
            </a:r>
            <a:r>
              <a:rPr lang="en" sz="1200" b="1" dirty="0" err="1">
                <a:solidFill>
                  <a:schemeClr val="bg1">
                    <a:lumMod val="50000"/>
                  </a:schemeClr>
                </a:solidFill>
                <a:latin typeface="Poppins"/>
                <a:cs typeface="Poppins"/>
                <a:sym typeface="Poppins"/>
              </a:rPr>
              <a:t>nalysis</a:t>
            </a:r>
            <a:r>
              <a:rPr lang="en" sz="1200" b="1" dirty="0">
                <a:solidFill>
                  <a:schemeClr val="bg1">
                    <a:lumMod val="50000"/>
                  </a:schemeClr>
                </a:solidFill>
                <a:latin typeface="Poppins"/>
                <a:cs typeface="Poppins"/>
                <a:sym typeface="Poppins"/>
              </a:rPr>
              <a:t> of the Results</a:t>
            </a:r>
            <a:endParaRPr sz="1200" dirty="0">
              <a:solidFill>
                <a:schemeClr val="bg1">
                  <a:lumMod val="50000"/>
                </a:schemeClr>
              </a:solidFill>
            </a:endParaRPr>
          </a:p>
        </p:txBody>
      </p:sp>
    </p:spTree>
    <p:extLst>
      <p:ext uri="{BB962C8B-B14F-4D97-AF65-F5344CB8AC3E}">
        <p14:creationId xmlns:p14="http://schemas.microsoft.com/office/powerpoint/2010/main" val="63256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Google Shape;214;p34">
            <a:extLst>
              <a:ext uri="{FF2B5EF4-FFF2-40B4-BE49-F238E27FC236}">
                <a16:creationId xmlns:a16="http://schemas.microsoft.com/office/drawing/2014/main" id="{17F29D28-FEBF-8679-256E-DC7827632412}"/>
              </a:ext>
            </a:extLst>
          </p:cNvPr>
          <p:cNvSpPr txBox="1"/>
          <p:nvPr/>
        </p:nvSpPr>
        <p:spPr>
          <a:xfrm>
            <a:off x="1646507" y="233980"/>
            <a:ext cx="3927626" cy="900246"/>
          </a:xfrm>
          <a:prstGeom prst="rect">
            <a:avLst/>
          </a:prstGeom>
          <a:noFill/>
          <a:ln>
            <a:noFill/>
          </a:ln>
        </p:spPr>
        <p:txBody>
          <a:bodyPr spcFirstLastPara="1" wrap="square" lIns="19050" tIns="19050" rIns="19050" bIns="19050" anchor="ctr" anchorCtr="0">
            <a:spAutoFit/>
          </a:bodyPr>
          <a:lstStyle/>
          <a:p>
            <a:pPr marL="0" marR="0" lvl="0" indent="0" algn="l" rtl="0">
              <a:lnSpc>
                <a:spcPct val="100000"/>
              </a:lnSpc>
              <a:spcBef>
                <a:spcPts val="0"/>
              </a:spcBef>
              <a:spcAft>
                <a:spcPts val="0"/>
              </a:spcAft>
              <a:buClr>
                <a:srgbClr val="E3132C"/>
              </a:buClr>
              <a:buSzPts val="2000"/>
              <a:buFont typeface="Poppins"/>
              <a:buNone/>
            </a:pPr>
            <a:r>
              <a:rPr lang="en" sz="2800" b="1" i="0" u="none" strike="noStrike" cap="none" dirty="0">
                <a:latin typeface="Poppins"/>
                <a:ea typeface="Poppins"/>
                <a:cs typeface="Poppins"/>
                <a:sym typeface="Poppins"/>
              </a:rPr>
              <a:t>Basic</a:t>
            </a:r>
          </a:p>
          <a:p>
            <a:pPr marL="0" marR="0" lvl="0" indent="0" algn="l" rtl="0">
              <a:lnSpc>
                <a:spcPct val="100000"/>
              </a:lnSpc>
              <a:spcBef>
                <a:spcPts val="0"/>
              </a:spcBef>
              <a:spcAft>
                <a:spcPts val="0"/>
              </a:spcAft>
              <a:buClr>
                <a:srgbClr val="E3132C"/>
              </a:buClr>
              <a:buSzPts val="2000"/>
              <a:buFont typeface="Poppins"/>
              <a:buNone/>
            </a:pPr>
            <a:r>
              <a:rPr lang="en" sz="2800" b="1" i="0" u="none" strike="noStrike" cap="none" dirty="0">
                <a:solidFill>
                  <a:srgbClr val="FFC000"/>
                </a:solidFill>
                <a:latin typeface="Poppins"/>
                <a:ea typeface="Poppins"/>
                <a:cs typeface="Poppins"/>
                <a:sym typeface="Poppins"/>
              </a:rPr>
              <a:t>information</a:t>
            </a:r>
            <a:endParaRPr sz="2800" b="1" i="0" u="none" strike="noStrike" cap="none" dirty="0">
              <a:solidFill>
                <a:srgbClr val="FFC000"/>
              </a:solidFill>
              <a:latin typeface="Times"/>
              <a:ea typeface="Times"/>
              <a:cs typeface="Times"/>
              <a:sym typeface="Times"/>
            </a:endParaRPr>
          </a:p>
        </p:txBody>
      </p:sp>
      <p:sp>
        <p:nvSpPr>
          <p:cNvPr id="20" name="Google Shape;246;p35">
            <a:extLst>
              <a:ext uri="{FF2B5EF4-FFF2-40B4-BE49-F238E27FC236}">
                <a16:creationId xmlns:a16="http://schemas.microsoft.com/office/drawing/2014/main" id="{C2965FB7-E673-3B8C-1882-45FADCCA24A0}"/>
              </a:ext>
            </a:extLst>
          </p:cNvPr>
          <p:cNvSpPr/>
          <p:nvPr/>
        </p:nvSpPr>
        <p:spPr>
          <a:xfrm>
            <a:off x="24333" y="629439"/>
            <a:ext cx="1285103" cy="976939"/>
          </a:xfrm>
          <a:prstGeom prst="rect">
            <a:avLst/>
          </a:prstGeom>
          <a:solidFill>
            <a:schemeClr val="tx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9B1631"/>
              </a:buClr>
              <a:buSzPts val="900"/>
              <a:buFont typeface="Helvetica Neue"/>
              <a:buNone/>
            </a:pPr>
            <a:endParaRPr sz="900" b="0" i="0" u="none" strike="noStrike" cap="none" dirty="0">
              <a:solidFill>
                <a:srgbClr val="5E5E5E"/>
              </a:solidFill>
              <a:latin typeface="Helvetica Neue"/>
              <a:ea typeface="Helvetica Neue"/>
              <a:cs typeface="Helvetica Neue"/>
              <a:sym typeface="Helvetica Neue"/>
            </a:endParaRPr>
          </a:p>
        </p:txBody>
      </p:sp>
      <p:sp>
        <p:nvSpPr>
          <p:cNvPr id="21" name="Google Shape;248;p35">
            <a:extLst>
              <a:ext uri="{FF2B5EF4-FFF2-40B4-BE49-F238E27FC236}">
                <a16:creationId xmlns:a16="http://schemas.microsoft.com/office/drawing/2014/main" id="{789369D2-8766-2507-4CAB-4ACD7A3AB26F}"/>
              </a:ext>
            </a:extLst>
          </p:cNvPr>
          <p:cNvSpPr txBox="1"/>
          <p:nvPr/>
        </p:nvSpPr>
        <p:spPr>
          <a:xfrm>
            <a:off x="120016" y="889330"/>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rgbClr val="FFFFFF"/>
                </a:solidFill>
                <a:latin typeface="Poppins"/>
                <a:cs typeface="Poppins"/>
                <a:sym typeface="Poppins"/>
              </a:rPr>
              <a:t>Data Analysis</a:t>
            </a:r>
            <a:endParaRPr sz="1200" dirty="0"/>
          </a:p>
        </p:txBody>
      </p:sp>
      <p:sp>
        <p:nvSpPr>
          <p:cNvPr id="24" name="Google Shape;248;p35">
            <a:extLst>
              <a:ext uri="{FF2B5EF4-FFF2-40B4-BE49-F238E27FC236}">
                <a16:creationId xmlns:a16="http://schemas.microsoft.com/office/drawing/2014/main" id="{EE4231F7-2A2B-85D3-519F-C054B65FF4A4}"/>
              </a:ext>
            </a:extLst>
          </p:cNvPr>
          <p:cNvSpPr txBox="1"/>
          <p:nvPr/>
        </p:nvSpPr>
        <p:spPr>
          <a:xfrm>
            <a:off x="59852" y="2959588"/>
            <a:ext cx="1090565" cy="592470"/>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i="0" u="none" strike="noStrike" cap="none" dirty="0">
                <a:solidFill>
                  <a:srgbClr val="FFFFFF"/>
                </a:solidFill>
                <a:latin typeface="Poppins"/>
                <a:ea typeface="Poppins"/>
                <a:cs typeface="Poppins"/>
                <a:sym typeface="Poppins"/>
              </a:rPr>
              <a:t>The Research Question</a:t>
            </a:r>
            <a:endParaRPr sz="1200" dirty="0"/>
          </a:p>
        </p:txBody>
      </p:sp>
      <p:sp>
        <p:nvSpPr>
          <p:cNvPr id="26" name="Google Shape;248;p35">
            <a:extLst>
              <a:ext uri="{FF2B5EF4-FFF2-40B4-BE49-F238E27FC236}">
                <a16:creationId xmlns:a16="http://schemas.microsoft.com/office/drawing/2014/main" id="{5C4349DB-3650-F3CE-326A-F61F3F55D654}"/>
              </a:ext>
            </a:extLst>
          </p:cNvPr>
          <p:cNvSpPr txBox="1"/>
          <p:nvPr/>
        </p:nvSpPr>
        <p:spPr>
          <a:xfrm>
            <a:off x="117001" y="3479709"/>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Matching</a:t>
            </a:r>
          </a:p>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Algorithm</a:t>
            </a:r>
            <a:endParaRPr sz="1200" dirty="0">
              <a:solidFill>
                <a:schemeClr val="bg1">
                  <a:lumMod val="50000"/>
                </a:schemeClr>
              </a:solidFill>
            </a:endParaRPr>
          </a:p>
        </p:txBody>
      </p:sp>
      <p:sp>
        <p:nvSpPr>
          <p:cNvPr id="30" name="Google Shape;248;p35">
            <a:extLst>
              <a:ext uri="{FF2B5EF4-FFF2-40B4-BE49-F238E27FC236}">
                <a16:creationId xmlns:a16="http://schemas.microsoft.com/office/drawing/2014/main" id="{47EBBE12-F44A-8CE8-B9FD-40688602AA00}"/>
              </a:ext>
            </a:extLst>
          </p:cNvPr>
          <p:cNvSpPr txBox="1"/>
          <p:nvPr/>
        </p:nvSpPr>
        <p:spPr>
          <a:xfrm>
            <a:off x="117000" y="5857101"/>
            <a:ext cx="1090565" cy="223138"/>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Summary</a:t>
            </a:r>
          </a:p>
        </p:txBody>
      </p:sp>
      <p:pic>
        <p:nvPicPr>
          <p:cNvPr id="2" name="Picture 4">
            <a:extLst>
              <a:ext uri="{FF2B5EF4-FFF2-40B4-BE49-F238E27FC236}">
                <a16:creationId xmlns:a16="http://schemas.microsoft.com/office/drawing/2014/main" id="{A0705311-94AD-4A5B-E99D-B3B4E23AE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0093" y="5883966"/>
            <a:ext cx="789041" cy="8647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C2DC9ED-163B-7EF2-AF19-014A90A4D106}"/>
              </a:ext>
            </a:extLst>
          </p:cNvPr>
          <p:cNvSpPr txBox="1"/>
          <p:nvPr/>
        </p:nvSpPr>
        <p:spPr>
          <a:xfrm>
            <a:off x="1646507" y="1406323"/>
            <a:ext cx="1734065" cy="400110"/>
          </a:xfrm>
          <a:prstGeom prst="rect">
            <a:avLst/>
          </a:prstGeom>
          <a:noFill/>
        </p:spPr>
        <p:txBody>
          <a:bodyPr wrap="square">
            <a:spAutoFit/>
          </a:bodyPr>
          <a:lstStyle/>
          <a:p>
            <a:pPr rtl="0">
              <a:spcBef>
                <a:spcPts val="0"/>
              </a:spcBef>
              <a:spcAft>
                <a:spcPts val="0"/>
              </a:spcAft>
            </a:pPr>
            <a:r>
              <a:rPr lang="en-US" sz="2000" dirty="0">
                <a:latin typeface="Poppins" pitchFamily="2" charset="77"/>
                <a:cs typeface="Poppins" pitchFamily="2" charset="77"/>
              </a:rPr>
              <a:t>Left dataset</a:t>
            </a:r>
          </a:p>
        </p:txBody>
      </p:sp>
      <p:sp>
        <p:nvSpPr>
          <p:cNvPr id="4" name="TextBox 3">
            <a:extLst>
              <a:ext uri="{FF2B5EF4-FFF2-40B4-BE49-F238E27FC236}">
                <a16:creationId xmlns:a16="http://schemas.microsoft.com/office/drawing/2014/main" id="{060B84B5-3EA2-34E5-8943-2267CA90CB10}"/>
              </a:ext>
            </a:extLst>
          </p:cNvPr>
          <p:cNvSpPr txBox="1"/>
          <p:nvPr/>
        </p:nvSpPr>
        <p:spPr>
          <a:xfrm>
            <a:off x="7070732" y="1406323"/>
            <a:ext cx="2670223" cy="400110"/>
          </a:xfrm>
          <a:prstGeom prst="rect">
            <a:avLst/>
          </a:prstGeom>
          <a:noFill/>
        </p:spPr>
        <p:txBody>
          <a:bodyPr wrap="square">
            <a:spAutoFit/>
          </a:bodyPr>
          <a:lstStyle/>
          <a:p>
            <a:pPr rtl="0">
              <a:spcBef>
                <a:spcPts val="0"/>
              </a:spcBef>
              <a:spcAft>
                <a:spcPts val="0"/>
              </a:spcAft>
            </a:pPr>
            <a:r>
              <a:rPr lang="en-US" sz="2000" dirty="0">
                <a:latin typeface="Poppins" pitchFamily="2" charset="77"/>
                <a:cs typeface="Poppins" pitchFamily="2" charset="77"/>
              </a:rPr>
              <a:t>Right dataset</a:t>
            </a:r>
          </a:p>
        </p:txBody>
      </p:sp>
      <p:cxnSp>
        <p:nvCxnSpPr>
          <p:cNvPr id="11" name="Straight Connector 10">
            <a:extLst>
              <a:ext uri="{FF2B5EF4-FFF2-40B4-BE49-F238E27FC236}">
                <a16:creationId xmlns:a16="http://schemas.microsoft.com/office/drawing/2014/main" id="{465B60A0-7336-152B-C9BD-E8DCF375A1E9}"/>
              </a:ext>
            </a:extLst>
          </p:cNvPr>
          <p:cNvCxnSpPr/>
          <p:nvPr/>
        </p:nvCxnSpPr>
        <p:spPr>
          <a:xfrm>
            <a:off x="6956432" y="1426852"/>
            <a:ext cx="0" cy="344532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2" name="Google Shape;248;p35">
            <a:extLst>
              <a:ext uri="{FF2B5EF4-FFF2-40B4-BE49-F238E27FC236}">
                <a16:creationId xmlns:a16="http://schemas.microsoft.com/office/drawing/2014/main" id="{D1CF1D5F-6168-50D3-F77F-0A48DAB2C1B0}"/>
              </a:ext>
            </a:extLst>
          </p:cNvPr>
          <p:cNvSpPr txBox="1"/>
          <p:nvPr/>
        </p:nvSpPr>
        <p:spPr>
          <a:xfrm>
            <a:off x="122610" y="2354946"/>
            <a:ext cx="1090565" cy="407804"/>
          </a:xfrm>
          <a:prstGeom prst="rect">
            <a:avLst/>
          </a:prstGeom>
          <a:noFill/>
          <a:ln>
            <a:noFill/>
          </a:ln>
        </p:spPr>
        <p:txBody>
          <a:bodyPr spcFirstLastPara="1" wrap="square" lIns="19050" tIns="19050" rIns="19050" bIns="19050" anchor="ctr" anchorCtr="0">
            <a:spAutoFit/>
          </a:bodyPr>
          <a:lstStyle/>
          <a:p>
            <a:pPr algn="ctr">
              <a:buClr>
                <a:srgbClr val="FFFFFF"/>
              </a:buClr>
              <a:buSzPts val="800"/>
            </a:pPr>
            <a:r>
              <a:rPr lang="en" sz="1200" b="1" dirty="0">
                <a:solidFill>
                  <a:schemeClr val="bg1">
                    <a:lumMod val="50000"/>
                  </a:schemeClr>
                </a:solidFill>
                <a:latin typeface="Poppins"/>
                <a:cs typeface="Poppins"/>
                <a:sym typeface="Poppins"/>
              </a:rPr>
              <a:t>Problem Approach</a:t>
            </a:r>
          </a:p>
        </p:txBody>
      </p:sp>
      <p:sp>
        <p:nvSpPr>
          <p:cNvPr id="13" name="Google Shape;248;p35">
            <a:extLst>
              <a:ext uri="{FF2B5EF4-FFF2-40B4-BE49-F238E27FC236}">
                <a16:creationId xmlns:a16="http://schemas.microsoft.com/office/drawing/2014/main" id="{88E46062-73F2-8F93-1BDF-89FE5CABE830}"/>
              </a:ext>
            </a:extLst>
          </p:cNvPr>
          <p:cNvSpPr txBox="1"/>
          <p:nvPr/>
        </p:nvSpPr>
        <p:spPr>
          <a:xfrm>
            <a:off x="117000" y="4640005"/>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US" sz="1200" b="1" dirty="0">
                <a:solidFill>
                  <a:schemeClr val="bg1">
                    <a:lumMod val="50000"/>
                  </a:schemeClr>
                </a:solidFill>
                <a:latin typeface="Poppins"/>
                <a:cs typeface="Poppins"/>
                <a:sym typeface="Poppins"/>
              </a:rPr>
              <a:t>A</a:t>
            </a:r>
            <a:r>
              <a:rPr lang="en" sz="1200" b="1" dirty="0" err="1">
                <a:solidFill>
                  <a:schemeClr val="bg1">
                    <a:lumMod val="50000"/>
                  </a:schemeClr>
                </a:solidFill>
                <a:latin typeface="Poppins"/>
                <a:cs typeface="Poppins"/>
                <a:sym typeface="Poppins"/>
              </a:rPr>
              <a:t>nalysis</a:t>
            </a:r>
            <a:r>
              <a:rPr lang="en" sz="1200" b="1" dirty="0">
                <a:solidFill>
                  <a:schemeClr val="bg1">
                    <a:lumMod val="50000"/>
                  </a:schemeClr>
                </a:solidFill>
                <a:latin typeface="Poppins"/>
                <a:cs typeface="Poppins"/>
                <a:sym typeface="Poppins"/>
              </a:rPr>
              <a:t> of the Results</a:t>
            </a:r>
            <a:endParaRPr sz="1200" dirty="0">
              <a:solidFill>
                <a:schemeClr val="bg1">
                  <a:lumMod val="50000"/>
                </a:schemeClr>
              </a:solidFill>
            </a:endParaRPr>
          </a:p>
        </p:txBody>
      </p:sp>
      <p:pic>
        <p:nvPicPr>
          <p:cNvPr id="5" name="Picture 4" descr="A screenshot of a computer&#10;&#10;Description automatically generated with medium confidence">
            <a:extLst>
              <a:ext uri="{FF2B5EF4-FFF2-40B4-BE49-F238E27FC236}">
                <a16:creationId xmlns:a16="http://schemas.microsoft.com/office/drawing/2014/main" id="{49C71FBD-F0BC-48E0-3DDB-048B85C5AB90}"/>
              </a:ext>
            </a:extLst>
          </p:cNvPr>
          <p:cNvPicPr>
            <a:picLocks noChangeAspect="1"/>
          </p:cNvPicPr>
          <p:nvPr/>
        </p:nvPicPr>
        <p:blipFill>
          <a:blip r:embed="rId3"/>
          <a:stretch>
            <a:fillRect/>
          </a:stretch>
        </p:blipFill>
        <p:spPr>
          <a:xfrm>
            <a:off x="1688519" y="1940516"/>
            <a:ext cx="5097729" cy="3111052"/>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CEA1F4B0-52DD-2583-5563-73F4DE5D8176}"/>
              </a:ext>
            </a:extLst>
          </p:cNvPr>
          <p:cNvPicPr>
            <a:picLocks noChangeAspect="1"/>
          </p:cNvPicPr>
          <p:nvPr/>
        </p:nvPicPr>
        <p:blipFill>
          <a:blip r:embed="rId4"/>
          <a:stretch>
            <a:fillRect/>
          </a:stretch>
        </p:blipFill>
        <p:spPr>
          <a:xfrm>
            <a:off x="7070732" y="1940516"/>
            <a:ext cx="4770348" cy="2091980"/>
          </a:xfrm>
          <a:prstGeom prst="rect">
            <a:avLst/>
          </a:prstGeom>
        </p:spPr>
      </p:pic>
    </p:spTree>
    <p:extLst>
      <p:ext uri="{BB962C8B-B14F-4D97-AF65-F5344CB8AC3E}">
        <p14:creationId xmlns:p14="http://schemas.microsoft.com/office/powerpoint/2010/main" val="3198695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Google Shape;214;p34">
            <a:extLst>
              <a:ext uri="{FF2B5EF4-FFF2-40B4-BE49-F238E27FC236}">
                <a16:creationId xmlns:a16="http://schemas.microsoft.com/office/drawing/2014/main" id="{17F29D28-FEBF-8679-256E-DC7827632412}"/>
              </a:ext>
            </a:extLst>
          </p:cNvPr>
          <p:cNvSpPr txBox="1"/>
          <p:nvPr/>
        </p:nvSpPr>
        <p:spPr>
          <a:xfrm>
            <a:off x="1646507" y="233980"/>
            <a:ext cx="3927626" cy="900246"/>
          </a:xfrm>
          <a:prstGeom prst="rect">
            <a:avLst/>
          </a:prstGeom>
          <a:noFill/>
          <a:ln>
            <a:noFill/>
          </a:ln>
        </p:spPr>
        <p:txBody>
          <a:bodyPr spcFirstLastPara="1" wrap="square" lIns="19050" tIns="19050" rIns="19050" bIns="19050" anchor="ctr" anchorCtr="0">
            <a:spAutoFit/>
          </a:bodyPr>
          <a:lstStyle/>
          <a:p>
            <a:pPr marL="0" marR="0" lvl="0" indent="0" algn="l" rtl="0">
              <a:lnSpc>
                <a:spcPct val="100000"/>
              </a:lnSpc>
              <a:spcBef>
                <a:spcPts val="0"/>
              </a:spcBef>
              <a:spcAft>
                <a:spcPts val="0"/>
              </a:spcAft>
              <a:buClr>
                <a:srgbClr val="E3132C"/>
              </a:buClr>
              <a:buSzPts val="2000"/>
              <a:buFont typeface="Poppins"/>
              <a:buNone/>
            </a:pPr>
            <a:r>
              <a:rPr lang="en" sz="2800" b="1" i="0" u="none" strike="noStrike" cap="none" dirty="0">
                <a:latin typeface="Poppins"/>
                <a:ea typeface="Poppins"/>
                <a:cs typeface="Poppins"/>
                <a:sym typeface="Poppins"/>
              </a:rPr>
              <a:t>Basic</a:t>
            </a:r>
          </a:p>
          <a:p>
            <a:pPr marL="0" marR="0" lvl="0" indent="0" algn="l" rtl="0">
              <a:lnSpc>
                <a:spcPct val="100000"/>
              </a:lnSpc>
              <a:spcBef>
                <a:spcPts val="0"/>
              </a:spcBef>
              <a:spcAft>
                <a:spcPts val="0"/>
              </a:spcAft>
              <a:buClr>
                <a:srgbClr val="E3132C"/>
              </a:buClr>
              <a:buSzPts val="2000"/>
              <a:buFont typeface="Poppins"/>
              <a:buNone/>
            </a:pPr>
            <a:r>
              <a:rPr lang="en" sz="2800" b="1" i="0" u="none" strike="noStrike" cap="none" dirty="0">
                <a:solidFill>
                  <a:srgbClr val="FFC000"/>
                </a:solidFill>
                <a:latin typeface="Poppins"/>
                <a:ea typeface="Poppins"/>
                <a:cs typeface="Poppins"/>
                <a:sym typeface="Poppins"/>
              </a:rPr>
              <a:t>information</a:t>
            </a:r>
            <a:endParaRPr sz="2800" b="1" i="0" u="none" strike="noStrike" cap="none" dirty="0">
              <a:solidFill>
                <a:srgbClr val="FFC000"/>
              </a:solidFill>
              <a:latin typeface="Times"/>
              <a:ea typeface="Times"/>
              <a:cs typeface="Times"/>
              <a:sym typeface="Times"/>
            </a:endParaRPr>
          </a:p>
        </p:txBody>
      </p:sp>
      <p:sp>
        <p:nvSpPr>
          <p:cNvPr id="20" name="Google Shape;246;p35">
            <a:extLst>
              <a:ext uri="{FF2B5EF4-FFF2-40B4-BE49-F238E27FC236}">
                <a16:creationId xmlns:a16="http://schemas.microsoft.com/office/drawing/2014/main" id="{C2965FB7-E673-3B8C-1882-45FADCCA24A0}"/>
              </a:ext>
            </a:extLst>
          </p:cNvPr>
          <p:cNvSpPr/>
          <p:nvPr/>
        </p:nvSpPr>
        <p:spPr>
          <a:xfrm>
            <a:off x="24333" y="629439"/>
            <a:ext cx="1285103" cy="976939"/>
          </a:xfrm>
          <a:prstGeom prst="rect">
            <a:avLst/>
          </a:prstGeom>
          <a:solidFill>
            <a:schemeClr val="tx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9B1631"/>
              </a:buClr>
              <a:buSzPts val="900"/>
              <a:buFont typeface="Helvetica Neue"/>
              <a:buNone/>
            </a:pPr>
            <a:endParaRPr sz="900" b="0" i="0" u="none" strike="noStrike" cap="none" dirty="0">
              <a:solidFill>
                <a:srgbClr val="5E5E5E"/>
              </a:solidFill>
              <a:latin typeface="Helvetica Neue"/>
              <a:ea typeface="Helvetica Neue"/>
              <a:cs typeface="Helvetica Neue"/>
              <a:sym typeface="Helvetica Neue"/>
            </a:endParaRPr>
          </a:p>
        </p:txBody>
      </p:sp>
      <p:sp>
        <p:nvSpPr>
          <p:cNvPr id="21" name="Google Shape;248;p35">
            <a:extLst>
              <a:ext uri="{FF2B5EF4-FFF2-40B4-BE49-F238E27FC236}">
                <a16:creationId xmlns:a16="http://schemas.microsoft.com/office/drawing/2014/main" id="{789369D2-8766-2507-4CAB-4ACD7A3AB26F}"/>
              </a:ext>
            </a:extLst>
          </p:cNvPr>
          <p:cNvSpPr txBox="1"/>
          <p:nvPr/>
        </p:nvSpPr>
        <p:spPr>
          <a:xfrm>
            <a:off x="120016" y="889330"/>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rgbClr val="FFFFFF"/>
                </a:solidFill>
                <a:latin typeface="Poppins"/>
                <a:cs typeface="Poppins"/>
                <a:sym typeface="Poppins"/>
              </a:rPr>
              <a:t>Data Analysis</a:t>
            </a:r>
            <a:endParaRPr sz="1200" dirty="0"/>
          </a:p>
        </p:txBody>
      </p:sp>
      <p:sp>
        <p:nvSpPr>
          <p:cNvPr id="24" name="Google Shape;248;p35">
            <a:extLst>
              <a:ext uri="{FF2B5EF4-FFF2-40B4-BE49-F238E27FC236}">
                <a16:creationId xmlns:a16="http://schemas.microsoft.com/office/drawing/2014/main" id="{EE4231F7-2A2B-85D3-519F-C054B65FF4A4}"/>
              </a:ext>
            </a:extLst>
          </p:cNvPr>
          <p:cNvSpPr txBox="1"/>
          <p:nvPr/>
        </p:nvSpPr>
        <p:spPr>
          <a:xfrm>
            <a:off x="59852" y="2959588"/>
            <a:ext cx="1090565" cy="592470"/>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i="0" u="none" strike="noStrike" cap="none" dirty="0">
                <a:solidFill>
                  <a:srgbClr val="FFFFFF"/>
                </a:solidFill>
                <a:latin typeface="Poppins"/>
                <a:ea typeface="Poppins"/>
                <a:cs typeface="Poppins"/>
                <a:sym typeface="Poppins"/>
              </a:rPr>
              <a:t>The Research Question</a:t>
            </a:r>
            <a:endParaRPr sz="1200" dirty="0"/>
          </a:p>
        </p:txBody>
      </p:sp>
      <p:sp>
        <p:nvSpPr>
          <p:cNvPr id="26" name="Google Shape;248;p35">
            <a:extLst>
              <a:ext uri="{FF2B5EF4-FFF2-40B4-BE49-F238E27FC236}">
                <a16:creationId xmlns:a16="http://schemas.microsoft.com/office/drawing/2014/main" id="{5C4349DB-3650-F3CE-326A-F61F3F55D654}"/>
              </a:ext>
            </a:extLst>
          </p:cNvPr>
          <p:cNvSpPr txBox="1"/>
          <p:nvPr/>
        </p:nvSpPr>
        <p:spPr>
          <a:xfrm>
            <a:off x="117001" y="3479709"/>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Matching</a:t>
            </a:r>
          </a:p>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Algorithm</a:t>
            </a:r>
            <a:endParaRPr sz="1200" dirty="0">
              <a:solidFill>
                <a:schemeClr val="bg1">
                  <a:lumMod val="50000"/>
                </a:schemeClr>
              </a:solidFill>
            </a:endParaRPr>
          </a:p>
        </p:txBody>
      </p:sp>
      <p:sp>
        <p:nvSpPr>
          <p:cNvPr id="30" name="Google Shape;248;p35">
            <a:extLst>
              <a:ext uri="{FF2B5EF4-FFF2-40B4-BE49-F238E27FC236}">
                <a16:creationId xmlns:a16="http://schemas.microsoft.com/office/drawing/2014/main" id="{47EBBE12-F44A-8CE8-B9FD-40688602AA00}"/>
              </a:ext>
            </a:extLst>
          </p:cNvPr>
          <p:cNvSpPr txBox="1"/>
          <p:nvPr/>
        </p:nvSpPr>
        <p:spPr>
          <a:xfrm>
            <a:off x="117000" y="5857101"/>
            <a:ext cx="1090565" cy="223138"/>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Summary</a:t>
            </a:r>
          </a:p>
        </p:txBody>
      </p:sp>
      <p:pic>
        <p:nvPicPr>
          <p:cNvPr id="2" name="Picture 4">
            <a:extLst>
              <a:ext uri="{FF2B5EF4-FFF2-40B4-BE49-F238E27FC236}">
                <a16:creationId xmlns:a16="http://schemas.microsoft.com/office/drawing/2014/main" id="{A0705311-94AD-4A5B-E99D-B3B4E23AE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0093" y="5883966"/>
            <a:ext cx="789041" cy="864703"/>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248;p35">
            <a:extLst>
              <a:ext uri="{FF2B5EF4-FFF2-40B4-BE49-F238E27FC236}">
                <a16:creationId xmlns:a16="http://schemas.microsoft.com/office/drawing/2014/main" id="{D1CF1D5F-6168-50D3-F77F-0A48DAB2C1B0}"/>
              </a:ext>
            </a:extLst>
          </p:cNvPr>
          <p:cNvSpPr txBox="1"/>
          <p:nvPr/>
        </p:nvSpPr>
        <p:spPr>
          <a:xfrm>
            <a:off x="122610" y="2354946"/>
            <a:ext cx="1090565" cy="407804"/>
          </a:xfrm>
          <a:prstGeom prst="rect">
            <a:avLst/>
          </a:prstGeom>
          <a:noFill/>
          <a:ln>
            <a:noFill/>
          </a:ln>
        </p:spPr>
        <p:txBody>
          <a:bodyPr spcFirstLastPara="1" wrap="square" lIns="19050" tIns="19050" rIns="19050" bIns="19050" anchor="ctr" anchorCtr="0">
            <a:spAutoFit/>
          </a:bodyPr>
          <a:lstStyle/>
          <a:p>
            <a:pPr algn="ctr">
              <a:buClr>
                <a:srgbClr val="FFFFFF"/>
              </a:buClr>
              <a:buSzPts val="800"/>
            </a:pPr>
            <a:r>
              <a:rPr lang="en" sz="1200" b="1" dirty="0">
                <a:solidFill>
                  <a:schemeClr val="bg1">
                    <a:lumMod val="50000"/>
                  </a:schemeClr>
                </a:solidFill>
                <a:latin typeface="Poppins"/>
                <a:cs typeface="Poppins"/>
                <a:sym typeface="Poppins"/>
              </a:rPr>
              <a:t>Problem Approach</a:t>
            </a:r>
          </a:p>
        </p:txBody>
      </p:sp>
      <p:sp>
        <p:nvSpPr>
          <p:cNvPr id="13" name="Google Shape;248;p35">
            <a:extLst>
              <a:ext uri="{FF2B5EF4-FFF2-40B4-BE49-F238E27FC236}">
                <a16:creationId xmlns:a16="http://schemas.microsoft.com/office/drawing/2014/main" id="{88E46062-73F2-8F93-1BDF-89FE5CABE830}"/>
              </a:ext>
            </a:extLst>
          </p:cNvPr>
          <p:cNvSpPr txBox="1"/>
          <p:nvPr/>
        </p:nvSpPr>
        <p:spPr>
          <a:xfrm>
            <a:off x="117000" y="4640005"/>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US" sz="1200" b="1" dirty="0">
                <a:solidFill>
                  <a:schemeClr val="bg1">
                    <a:lumMod val="50000"/>
                  </a:schemeClr>
                </a:solidFill>
                <a:latin typeface="Poppins"/>
                <a:cs typeface="Poppins"/>
                <a:sym typeface="Poppins"/>
              </a:rPr>
              <a:t>A</a:t>
            </a:r>
            <a:r>
              <a:rPr lang="en" sz="1200" b="1" dirty="0" err="1">
                <a:solidFill>
                  <a:schemeClr val="bg1">
                    <a:lumMod val="50000"/>
                  </a:schemeClr>
                </a:solidFill>
                <a:latin typeface="Poppins"/>
                <a:cs typeface="Poppins"/>
                <a:sym typeface="Poppins"/>
              </a:rPr>
              <a:t>nalysis</a:t>
            </a:r>
            <a:r>
              <a:rPr lang="en" sz="1200" b="1" dirty="0">
                <a:solidFill>
                  <a:schemeClr val="bg1">
                    <a:lumMod val="50000"/>
                  </a:schemeClr>
                </a:solidFill>
                <a:latin typeface="Poppins"/>
                <a:cs typeface="Poppins"/>
                <a:sym typeface="Poppins"/>
              </a:rPr>
              <a:t> of the Results</a:t>
            </a:r>
            <a:endParaRPr sz="1200" dirty="0">
              <a:solidFill>
                <a:schemeClr val="bg1">
                  <a:lumMod val="50000"/>
                </a:schemeClr>
              </a:solidFill>
            </a:endParaRPr>
          </a:p>
        </p:txBody>
      </p:sp>
      <p:sp>
        <p:nvSpPr>
          <p:cNvPr id="6" name="TextBox 5">
            <a:extLst>
              <a:ext uri="{FF2B5EF4-FFF2-40B4-BE49-F238E27FC236}">
                <a16:creationId xmlns:a16="http://schemas.microsoft.com/office/drawing/2014/main" id="{511C6B17-714C-DD60-2EC7-5730E80187CA}"/>
              </a:ext>
            </a:extLst>
          </p:cNvPr>
          <p:cNvSpPr txBox="1"/>
          <p:nvPr/>
        </p:nvSpPr>
        <p:spPr>
          <a:xfrm>
            <a:off x="1646508" y="1529613"/>
            <a:ext cx="3927625" cy="4093428"/>
          </a:xfrm>
          <a:prstGeom prst="rect">
            <a:avLst/>
          </a:prstGeom>
          <a:noFill/>
        </p:spPr>
        <p:txBody>
          <a:bodyPr wrap="square">
            <a:spAutoFit/>
          </a:bodyPr>
          <a:lstStyle/>
          <a:p>
            <a:pPr rtl="0">
              <a:spcBef>
                <a:spcPts val="0"/>
              </a:spcBef>
              <a:spcAft>
                <a:spcPts val="0"/>
              </a:spcAft>
            </a:pPr>
            <a:r>
              <a:rPr lang="en-US" sz="2000" b="1" dirty="0">
                <a:latin typeface="Poppins" pitchFamily="2" charset="77"/>
                <a:cs typeface="Poppins" pitchFamily="2" charset="77"/>
              </a:rPr>
              <a:t>Data Pre-processing </a:t>
            </a:r>
          </a:p>
          <a:p>
            <a:pPr rtl="0">
              <a:spcBef>
                <a:spcPts val="0"/>
              </a:spcBef>
              <a:spcAft>
                <a:spcPts val="0"/>
              </a:spcAft>
            </a:pPr>
            <a:endParaRPr lang="en-US" sz="2000" dirty="0">
              <a:latin typeface="Poppins" pitchFamily="2" charset="77"/>
              <a:cs typeface="Poppins" pitchFamily="2" charset="77"/>
            </a:endParaRPr>
          </a:p>
          <a:p>
            <a:pPr marL="342900" indent="-342900" rtl="0">
              <a:spcBef>
                <a:spcPts val="0"/>
              </a:spcBef>
              <a:spcAft>
                <a:spcPts val="0"/>
              </a:spcAft>
              <a:buFont typeface="Wingdings" pitchFamily="2" charset="2"/>
              <a:buChar char="Ø"/>
            </a:pPr>
            <a:r>
              <a:rPr lang="en-US" sz="2000" dirty="0">
                <a:latin typeface="Poppins" pitchFamily="2" charset="77"/>
                <a:cs typeface="Poppins" pitchFamily="2" charset="77"/>
              </a:rPr>
              <a:t>Checking the missing value count and then dropping.</a:t>
            </a:r>
          </a:p>
          <a:p>
            <a:pPr marL="342900" indent="-342900" rtl="0">
              <a:spcBef>
                <a:spcPts val="0"/>
              </a:spcBef>
              <a:spcAft>
                <a:spcPts val="0"/>
              </a:spcAft>
              <a:buFont typeface="Wingdings" pitchFamily="2" charset="2"/>
              <a:buChar char="Ø"/>
            </a:pPr>
            <a:r>
              <a:rPr lang="en-US" sz="2000" dirty="0">
                <a:latin typeface="Poppins" pitchFamily="2" charset="77"/>
                <a:cs typeface="Poppins" pitchFamily="2" charset="77"/>
              </a:rPr>
              <a:t>Replacing NAN values with “ ”</a:t>
            </a:r>
          </a:p>
          <a:p>
            <a:pPr marL="342900" indent="-342900" rtl="0">
              <a:spcBef>
                <a:spcPts val="0"/>
              </a:spcBef>
              <a:spcAft>
                <a:spcPts val="0"/>
              </a:spcAft>
              <a:buFont typeface="Wingdings" pitchFamily="2" charset="2"/>
              <a:buChar char="Ø"/>
            </a:pPr>
            <a:r>
              <a:rPr lang="en-US" sz="2000" dirty="0">
                <a:latin typeface="Poppins" pitchFamily="2" charset="77"/>
                <a:cs typeface="Poppins" pitchFamily="2" charset="77"/>
              </a:rPr>
              <a:t>Standardizing the Zip Code</a:t>
            </a:r>
          </a:p>
          <a:p>
            <a:pPr marL="342900" indent="-342900" rtl="0">
              <a:spcBef>
                <a:spcPts val="0"/>
              </a:spcBef>
              <a:spcAft>
                <a:spcPts val="0"/>
              </a:spcAft>
              <a:buFont typeface="Wingdings" pitchFamily="2" charset="2"/>
              <a:buChar char="Ø"/>
            </a:pPr>
            <a:r>
              <a:rPr lang="en-US" sz="2000" dirty="0">
                <a:latin typeface="Poppins" pitchFamily="2" charset="77"/>
                <a:cs typeface="Poppins" pitchFamily="2" charset="77"/>
              </a:rPr>
              <a:t>Removing any special character</a:t>
            </a:r>
          </a:p>
          <a:p>
            <a:pPr marL="342900" indent="-342900" rtl="0">
              <a:spcBef>
                <a:spcPts val="0"/>
              </a:spcBef>
              <a:spcAft>
                <a:spcPts val="0"/>
              </a:spcAft>
              <a:buFont typeface="Wingdings" pitchFamily="2" charset="2"/>
              <a:buChar char="Ø"/>
            </a:pPr>
            <a:r>
              <a:rPr lang="en-US" sz="2000" dirty="0">
                <a:latin typeface="Poppins" pitchFamily="2" charset="77"/>
                <a:cs typeface="Poppins" pitchFamily="2" charset="77"/>
              </a:rPr>
              <a:t>Converting all values to lowercase</a:t>
            </a:r>
          </a:p>
        </p:txBody>
      </p:sp>
      <p:pic>
        <p:nvPicPr>
          <p:cNvPr id="8" name="Picture 7">
            <a:extLst>
              <a:ext uri="{FF2B5EF4-FFF2-40B4-BE49-F238E27FC236}">
                <a16:creationId xmlns:a16="http://schemas.microsoft.com/office/drawing/2014/main" id="{9861B7B9-8145-A9DA-F93C-D44A00152E36}"/>
              </a:ext>
            </a:extLst>
          </p:cNvPr>
          <p:cNvPicPr>
            <a:picLocks noChangeAspect="1"/>
          </p:cNvPicPr>
          <p:nvPr/>
        </p:nvPicPr>
        <p:blipFill>
          <a:blip r:embed="rId3"/>
          <a:stretch>
            <a:fillRect/>
          </a:stretch>
        </p:blipFill>
        <p:spPr>
          <a:xfrm>
            <a:off x="5574132" y="629439"/>
            <a:ext cx="6189778" cy="5227662"/>
          </a:xfrm>
          <a:prstGeom prst="rect">
            <a:avLst/>
          </a:prstGeom>
        </p:spPr>
      </p:pic>
    </p:spTree>
    <p:extLst>
      <p:ext uri="{BB962C8B-B14F-4D97-AF65-F5344CB8AC3E}">
        <p14:creationId xmlns:p14="http://schemas.microsoft.com/office/powerpoint/2010/main" val="2834815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Google Shape;214;p34">
            <a:extLst>
              <a:ext uri="{FF2B5EF4-FFF2-40B4-BE49-F238E27FC236}">
                <a16:creationId xmlns:a16="http://schemas.microsoft.com/office/drawing/2014/main" id="{17F29D28-FEBF-8679-256E-DC7827632412}"/>
              </a:ext>
            </a:extLst>
          </p:cNvPr>
          <p:cNvSpPr txBox="1"/>
          <p:nvPr/>
        </p:nvSpPr>
        <p:spPr>
          <a:xfrm>
            <a:off x="1646507" y="233980"/>
            <a:ext cx="3927626" cy="900246"/>
          </a:xfrm>
          <a:prstGeom prst="rect">
            <a:avLst/>
          </a:prstGeom>
          <a:noFill/>
          <a:ln>
            <a:noFill/>
          </a:ln>
        </p:spPr>
        <p:txBody>
          <a:bodyPr spcFirstLastPara="1" wrap="square" lIns="19050" tIns="19050" rIns="19050" bIns="19050" anchor="ctr" anchorCtr="0">
            <a:spAutoFit/>
          </a:bodyPr>
          <a:lstStyle/>
          <a:p>
            <a:pPr marL="0" marR="0" lvl="0" indent="0" algn="l" rtl="0">
              <a:lnSpc>
                <a:spcPct val="100000"/>
              </a:lnSpc>
              <a:spcBef>
                <a:spcPts val="0"/>
              </a:spcBef>
              <a:spcAft>
                <a:spcPts val="0"/>
              </a:spcAft>
              <a:buClr>
                <a:srgbClr val="E3132C"/>
              </a:buClr>
              <a:buSzPts val="2000"/>
              <a:buFont typeface="Poppins"/>
              <a:buNone/>
            </a:pPr>
            <a:r>
              <a:rPr lang="en" sz="2800" b="1" i="0" u="none" strike="noStrike" cap="none" dirty="0">
                <a:latin typeface="Poppins"/>
                <a:ea typeface="Poppins"/>
                <a:cs typeface="Poppins"/>
                <a:sym typeface="Poppins"/>
              </a:rPr>
              <a:t>Data</a:t>
            </a:r>
          </a:p>
          <a:p>
            <a:pPr marL="0" marR="0" lvl="0" indent="0" algn="l" rtl="0">
              <a:lnSpc>
                <a:spcPct val="100000"/>
              </a:lnSpc>
              <a:spcBef>
                <a:spcPts val="0"/>
              </a:spcBef>
              <a:spcAft>
                <a:spcPts val="0"/>
              </a:spcAft>
              <a:buClr>
                <a:srgbClr val="E3132C"/>
              </a:buClr>
              <a:buSzPts val="2000"/>
              <a:buFont typeface="Poppins"/>
              <a:buNone/>
            </a:pPr>
            <a:r>
              <a:rPr lang="en" sz="2800" b="1" i="0" u="none" strike="noStrike" cap="none" dirty="0">
                <a:solidFill>
                  <a:srgbClr val="FFC000"/>
                </a:solidFill>
                <a:latin typeface="Poppins"/>
                <a:ea typeface="Poppins"/>
                <a:cs typeface="Poppins"/>
                <a:sym typeface="Poppins"/>
              </a:rPr>
              <a:t>Visualization</a:t>
            </a:r>
            <a:endParaRPr sz="2800" b="1" i="0" u="none" strike="noStrike" cap="none" dirty="0">
              <a:solidFill>
                <a:srgbClr val="FFC000"/>
              </a:solidFill>
              <a:latin typeface="Times"/>
              <a:ea typeface="Times"/>
              <a:cs typeface="Times"/>
              <a:sym typeface="Times"/>
            </a:endParaRPr>
          </a:p>
        </p:txBody>
      </p:sp>
      <p:sp>
        <p:nvSpPr>
          <p:cNvPr id="20" name="Google Shape;246;p35">
            <a:extLst>
              <a:ext uri="{FF2B5EF4-FFF2-40B4-BE49-F238E27FC236}">
                <a16:creationId xmlns:a16="http://schemas.microsoft.com/office/drawing/2014/main" id="{C2965FB7-E673-3B8C-1882-45FADCCA24A0}"/>
              </a:ext>
            </a:extLst>
          </p:cNvPr>
          <p:cNvSpPr/>
          <p:nvPr/>
        </p:nvSpPr>
        <p:spPr>
          <a:xfrm>
            <a:off x="24333" y="629439"/>
            <a:ext cx="1285103" cy="976939"/>
          </a:xfrm>
          <a:prstGeom prst="rect">
            <a:avLst/>
          </a:prstGeom>
          <a:solidFill>
            <a:schemeClr val="tx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9B1631"/>
              </a:buClr>
              <a:buSzPts val="900"/>
              <a:buFont typeface="Helvetica Neue"/>
              <a:buNone/>
            </a:pPr>
            <a:endParaRPr sz="900" b="0" i="0" u="none" strike="noStrike" cap="none" dirty="0">
              <a:solidFill>
                <a:srgbClr val="5E5E5E"/>
              </a:solidFill>
              <a:latin typeface="Helvetica Neue"/>
              <a:ea typeface="Helvetica Neue"/>
              <a:cs typeface="Helvetica Neue"/>
              <a:sym typeface="Helvetica Neue"/>
            </a:endParaRPr>
          </a:p>
        </p:txBody>
      </p:sp>
      <p:sp>
        <p:nvSpPr>
          <p:cNvPr id="21" name="Google Shape;248;p35">
            <a:extLst>
              <a:ext uri="{FF2B5EF4-FFF2-40B4-BE49-F238E27FC236}">
                <a16:creationId xmlns:a16="http://schemas.microsoft.com/office/drawing/2014/main" id="{789369D2-8766-2507-4CAB-4ACD7A3AB26F}"/>
              </a:ext>
            </a:extLst>
          </p:cNvPr>
          <p:cNvSpPr txBox="1"/>
          <p:nvPr/>
        </p:nvSpPr>
        <p:spPr>
          <a:xfrm>
            <a:off x="120016" y="889330"/>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rgbClr val="FFFFFF"/>
                </a:solidFill>
                <a:latin typeface="Poppins"/>
                <a:cs typeface="Poppins"/>
                <a:sym typeface="Poppins"/>
              </a:rPr>
              <a:t>Data Analysis</a:t>
            </a:r>
            <a:endParaRPr sz="1200" dirty="0"/>
          </a:p>
        </p:txBody>
      </p:sp>
      <p:sp>
        <p:nvSpPr>
          <p:cNvPr id="24" name="Google Shape;248;p35">
            <a:extLst>
              <a:ext uri="{FF2B5EF4-FFF2-40B4-BE49-F238E27FC236}">
                <a16:creationId xmlns:a16="http://schemas.microsoft.com/office/drawing/2014/main" id="{EE4231F7-2A2B-85D3-519F-C054B65FF4A4}"/>
              </a:ext>
            </a:extLst>
          </p:cNvPr>
          <p:cNvSpPr txBox="1"/>
          <p:nvPr/>
        </p:nvSpPr>
        <p:spPr>
          <a:xfrm>
            <a:off x="59852" y="2959588"/>
            <a:ext cx="1090565" cy="592470"/>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i="0" u="none" strike="noStrike" cap="none" dirty="0">
                <a:solidFill>
                  <a:srgbClr val="FFFFFF"/>
                </a:solidFill>
                <a:latin typeface="Poppins"/>
                <a:ea typeface="Poppins"/>
                <a:cs typeface="Poppins"/>
                <a:sym typeface="Poppins"/>
              </a:rPr>
              <a:t>The Research Question</a:t>
            </a:r>
            <a:endParaRPr sz="1200" dirty="0"/>
          </a:p>
        </p:txBody>
      </p:sp>
      <p:sp>
        <p:nvSpPr>
          <p:cNvPr id="26" name="Google Shape;248;p35">
            <a:extLst>
              <a:ext uri="{FF2B5EF4-FFF2-40B4-BE49-F238E27FC236}">
                <a16:creationId xmlns:a16="http://schemas.microsoft.com/office/drawing/2014/main" id="{5C4349DB-3650-F3CE-326A-F61F3F55D654}"/>
              </a:ext>
            </a:extLst>
          </p:cNvPr>
          <p:cNvSpPr txBox="1"/>
          <p:nvPr/>
        </p:nvSpPr>
        <p:spPr>
          <a:xfrm>
            <a:off x="117001" y="3479709"/>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Matching</a:t>
            </a:r>
          </a:p>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Algorithm</a:t>
            </a:r>
            <a:endParaRPr sz="1200" dirty="0">
              <a:solidFill>
                <a:schemeClr val="bg1">
                  <a:lumMod val="50000"/>
                </a:schemeClr>
              </a:solidFill>
            </a:endParaRPr>
          </a:p>
        </p:txBody>
      </p:sp>
      <p:sp>
        <p:nvSpPr>
          <p:cNvPr id="30" name="Google Shape;248;p35">
            <a:extLst>
              <a:ext uri="{FF2B5EF4-FFF2-40B4-BE49-F238E27FC236}">
                <a16:creationId xmlns:a16="http://schemas.microsoft.com/office/drawing/2014/main" id="{47EBBE12-F44A-8CE8-B9FD-40688602AA00}"/>
              </a:ext>
            </a:extLst>
          </p:cNvPr>
          <p:cNvSpPr txBox="1"/>
          <p:nvPr/>
        </p:nvSpPr>
        <p:spPr>
          <a:xfrm>
            <a:off x="117000" y="5857101"/>
            <a:ext cx="1090565" cy="223138"/>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Summary</a:t>
            </a:r>
          </a:p>
        </p:txBody>
      </p:sp>
      <p:pic>
        <p:nvPicPr>
          <p:cNvPr id="2" name="Picture 4">
            <a:extLst>
              <a:ext uri="{FF2B5EF4-FFF2-40B4-BE49-F238E27FC236}">
                <a16:creationId xmlns:a16="http://schemas.microsoft.com/office/drawing/2014/main" id="{A0705311-94AD-4A5B-E99D-B3B4E23AE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0093" y="5883966"/>
            <a:ext cx="789041" cy="8647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C2DC9ED-163B-7EF2-AF19-014A90A4D106}"/>
              </a:ext>
            </a:extLst>
          </p:cNvPr>
          <p:cNvSpPr txBox="1"/>
          <p:nvPr/>
        </p:nvSpPr>
        <p:spPr>
          <a:xfrm>
            <a:off x="1646507" y="1406323"/>
            <a:ext cx="1734065" cy="400110"/>
          </a:xfrm>
          <a:prstGeom prst="rect">
            <a:avLst/>
          </a:prstGeom>
          <a:noFill/>
        </p:spPr>
        <p:txBody>
          <a:bodyPr wrap="square">
            <a:spAutoFit/>
          </a:bodyPr>
          <a:lstStyle/>
          <a:p>
            <a:pPr rtl="0">
              <a:spcBef>
                <a:spcPts val="0"/>
              </a:spcBef>
              <a:spcAft>
                <a:spcPts val="0"/>
              </a:spcAft>
            </a:pPr>
            <a:r>
              <a:rPr lang="en-US" sz="2000" dirty="0">
                <a:latin typeface="Poppins" pitchFamily="2" charset="77"/>
                <a:cs typeface="Poppins" pitchFamily="2" charset="77"/>
              </a:rPr>
              <a:t>Left dataset</a:t>
            </a:r>
          </a:p>
        </p:txBody>
      </p:sp>
      <p:sp>
        <p:nvSpPr>
          <p:cNvPr id="4" name="TextBox 3">
            <a:extLst>
              <a:ext uri="{FF2B5EF4-FFF2-40B4-BE49-F238E27FC236}">
                <a16:creationId xmlns:a16="http://schemas.microsoft.com/office/drawing/2014/main" id="{060B84B5-3EA2-34E5-8943-2267CA90CB10}"/>
              </a:ext>
            </a:extLst>
          </p:cNvPr>
          <p:cNvSpPr txBox="1"/>
          <p:nvPr/>
        </p:nvSpPr>
        <p:spPr>
          <a:xfrm>
            <a:off x="7070732" y="1406323"/>
            <a:ext cx="2670223" cy="400110"/>
          </a:xfrm>
          <a:prstGeom prst="rect">
            <a:avLst/>
          </a:prstGeom>
          <a:noFill/>
        </p:spPr>
        <p:txBody>
          <a:bodyPr wrap="square">
            <a:spAutoFit/>
          </a:bodyPr>
          <a:lstStyle/>
          <a:p>
            <a:pPr rtl="0">
              <a:spcBef>
                <a:spcPts val="0"/>
              </a:spcBef>
              <a:spcAft>
                <a:spcPts val="0"/>
              </a:spcAft>
            </a:pPr>
            <a:r>
              <a:rPr lang="en-US" sz="2000" dirty="0">
                <a:latin typeface="Poppins" pitchFamily="2" charset="77"/>
                <a:cs typeface="Poppins" pitchFamily="2" charset="77"/>
              </a:rPr>
              <a:t>Right dataset</a:t>
            </a:r>
          </a:p>
        </p:txBody>
      </p:sp>
      <p:cxnSp>
        <p:nvCxnSpPr>
          <p:cNvPr id="11" name="Straight Connector 10">
            <a:extLst>
              <a:ext uri="{FF2B5EF4-FFF2-40B4-BE49-F238E27FC236}">
                <a16:creationId xmlns:a16="http://schemas.microsoft.com/office/drawing/2014/main" id="{465B60A0-7336-152B-C9BD-E8DCF375A1E9}"/>
              </a:ext>
            </a:extLst>
          </p:cNvPr>
          <p:cNvCxnSpPr/>
          <p:nvPr/>
        </p:nvCxnSpPr>
        <p:spPr>
          <a:xfrm>
            <a:off x="6956432" y="1426852"/>
            <a:ext cx="0" cy="344532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2" name="Google Shape;248;p35">
            <a:extLst>
              <a:ext uri="{FF2B5EF4-FFF2-40B4-BE49-F238E27FC236}">
                <a16:creationId xmlns:a16="http://schemas.microsoft.com/office/drawing/2014/main" id="{D1CF1D5F-6168-50D3-F77F-0A48DAB2C1B0}"/>
              </a:ext>
            </a:extLst>
          </p:cNvPr>
          <p:cNvSpPr txBox="1"/>
          <p:nvPr/>
        </p:nvSpPr>
        <p:spPr>
          <a:xfrm>
            <a:off x="122610" y="2354946"/>
            <a:ext cx="1090565" cy="407804"/>
          </a:xfrm>
          <a:prstGeom prst="rect">
            <a:avLst/>
          </a:prstGeom>
          <a:noFill/>
          <a:ln>
            <a:noFill/>
          </a:ln>
        </p:spPr>
        <p:txBody>
          <a:bodyPr spcFirstLastPara="1" wrap="square" lIns="19050" tIns="19050" rIns="19050" bIns="19050" anchor="ctr" anchorCtr="0">
            <a:spAutoFit/>
          </a:bodyPr>
          <a:lstStyle/>
          <a:p>
            <a:pPr algn="ctr">
              <a:buClr>
                <a:srgbClr val="FFFFFF"/>
              </a:buClr>
              <a:buSzPts val="800"/>
            </a:pPr>
            <a:r>
              <a:rPr lang="en" sz="1200" b="1" dirty="0">
                <a:solidFill>
                  <a:schemeClr val="bg1">
                    <a:lumMod val="50000"/>
                  </a:schemeClr>
                </a:solidFill>
                <a:latin typeface="Poppins"/>
                <a:cs typeface="Poppins"/>
                <a:sym typeface="Poppins"/>
              </a:rPr>
              <a:t>Problem Approach</a:t>
            </a:r>
          </a:p>
        </p:txBody>
      </p:sp>
      <p:sp>
        <p:nvSpPr>
          <p:cNvPr id="13" name="Google Shape;248;p35">
            <a:extLst>
              <a:ext uri="{FF2B5EF4-FFF2-40B4-BE49-F238E27FC236}">
                <a16:creationId xmlns:a16="http://schemas.microsoft.com/office/drawing/2014/main" id="{88E46062-73F2-8F93-1BDF-89FE5CABE830}"/>
              </a:ext>
            </a:extLst>
          </p:cNvPr>
          <p:cNvSpPr txBox="1"/>
          <p:nvPr/>
        </p:nvSpPr>
        <p:spPr>
          <a:xfrm>
            <a:off x="117000" y="4640005"/>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US" sz="1200" b="1" dirty="0">
                <a:solidFill>
                  <a:schemeClr val="bg1">
                    <a:lumMod val="50000"/>
                  </a:schemeClr>
                </a:solidFill>
                <a:latin typeface="Poppins"/>
                <a:cs typeface="Poppins"/>
                <a:sym typeface="Poppins"/>
              </a:rPr>
              <a:t>A</a:t>
            </a:r>
            <a:r>
              <a:rPr lang="en" sz="1200" b="1" dirty="0" err="1">
                <a:solidFill>
                  <a:schemeClr val="bg1">
                    <a:lumMod val="50000"/>
                  </a:schemeClr>
                </a:solidFill>
                <a:latin typeface="Poppins"/>
                <a:cs typeface="Poppins"/>
                <a:sym typeface="Poppins"/>
              </a:rPr>
              <a:t>nalysis</a:t>
            </a:r>
            <a:r>
              <a:rPr lang="en" sz="1200" b="1" dirty="0">
                <a:solidFill>
                  <a:schemeClr val="bg1">
                    <a:lumMod val="50000"/>
                  </a:schemeClr>
                </a:solidFill>
                <a:latin typeface="Poppins"/>
                <a:cs typeface="Poppins"/>
                <a:sym typeface="Poppins"/>
              </a:rPr>
              <a:t> of the Results</a:t>
            </a:r>
            <a:endParaRPr sz="1200" dirty="0">
              <a:solidFill>
                <a:schemeClr val="bg1">
                  <a:lumMod val="50000"/>
                </a:schemeClr>
              </a:solidFill>
            </a:endParaRPr>
          </a:p>
        </p:txBody>
      </p:sp>
      <p:pic>
        <p:nvPicPr>
          <p:cNvPr id="8" name="Picture 7" descr="Chart, pie chart&#10;&#10;Description automatically generated">
            <a:extLst>
              <a:ext uri="{FF2B5EF4-FFF2-40B4-BE49-F238E27FC236}">
                <a16:creationId xmlns:a16="http://schemas.microsoft.com/office/drawing/2014/main" id="{6F8AC745-7EC5-C21F-4FD2-EBA891FF5D37}"/>
              </a:ext>
            </a:extLst>
          </p:cNvPr>
          <p:cNvPicPr>
            <a:picLocks noChangeAspect="1"/>
          </p:cNvPicPr>
          <p:nvPr/>
        </p:nvPicPr>
        <p:blipFill>
          <a:blip r:embed="rId3"/>
          <a:stretch>
            <a:fillRect/>
          </a:stretch>
        </p:blipFill>
        <p:spPr>
          <a:xfrm>
            <a:off x="7292738" y="1983478"/>
            <a:ext cx="3865800" cy="3702726"/>
          </a:xfrm>
          <a:prstGeom prst="rect">
            <a:avLst/>
          </a:prstGeom>
        </p:spPr>
      </p:pic>
      <p:pic>
        <p:nvPicPr>
          <p:cNvPr id="10" name="Picture 9" descr="Chart, pie chart&#10;&#10;Description automatically generated">
            <a:extLst>
              <a:ext uri="{FF2B5EF4-FFF2-40B4-BE49-F238E27FC236}">
                <a16:creationId xmlns:a16="http://schemas.microsoft.com/office/drawing/2014/main" id="{826BAD2F-7A82-0B1B-1BD7-8A53E1F56B62}"/>
              </a:ext>
            </a:extLst>
          </p:cNvPr>
          <p:cNvPicPr>
            <a:picLocks noChangeAspect="1"/>
          </p:cNvPicPr>
          <p:nvPr/>
        </p:nvPicPr>
        <p:blipFill>
          <a:blip r:embed="rId4"/>
          <a:stretch>
            <a:fillRect/>
          </a:stretch>
        </p:blipFill>
        <p:spPr>
          <a:xfrm>
            <a:off x="1951162" y="1983478"/>
            <a:ext cx="4141767" cy="3808070"/>
          </a:xfrm>
          <a:prstGeom prst="rect">
            <a:avLst/>
          </a:prstGeom>
        </p:spPr>
      </p:pic>
    </p:spTree>
    <p:extLst>
      <p:ext uri="{BB962C8B-B14F-4D97-AF65-F5344CB8AC3E}">
        <p14:creationId xmlns:p14="http://schemas.microsoft.com/office/powerpoint/2010/main" val="1022276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Google Shape;214;p34">
            <a:extLst>
              <a:ext uri="{FF2B5EF4-FFF2-40B4-BE49-F238E27FC236}">
                <a16:creationId xmlns:a16="http://schemas.microsoft.com/office/drawing/2014/main" id="{17F29D28-FEBF-8679-256E-DC7827632412}"/>
              </a:ext>
            </a:extLst>
          </p:cNvPr>
          <p:cNvSpPr txBox="1"/>
          <p:nvPr/>
        </p:nvSpPr>
        <p:spPr>
          <a:xfrm>
            <a:off x="1646507" y="233980"/>
            <a:ext cx="3927626" cy="900246"/>
          </a:xfrm>
          <a:prstGeom prst="rect">
            <a:avLst/>
          </a:prstGeom>
          <a:noFill/>
          <a:ln>
            <a:noFill/>
          </a:ln>
        </p:spPr>
        <p:txBody>
          <a:bodyPr spcFirstLastPara="1" wrap="square" lIns="19050" tIns="19050" rIns="19050" bIns="19050" anchor="ctr" anchorCtr="0">
            <a:spAutoFit/>
          </a:bodyPr>
          <a:lstStyle/>
          <a:p>
            <a:pPr marL="0" marR="0" lvl="0" indent="0" algn="l" rtl="0">
              <a:lnSpc>
                <a:spcPct val="100000"/>
              </a:lnSpc>
              <a:spcBef>
                <a:spcPts val="0"/>
              </a:spcBef>
              <a:spcAft>
                <a:spcPts val="0"/>
              </a:spcAft>
              <a:buClr>
                <a:srgbClr val="E3132C"/>
              </a:buClr>
              <a:buSzPts val="2000"/>
              <a:buFont typeface="Poppins"/>
              <a:buNone/>
            </a:pPr>
            <a:r>
              <a:rPr lang="en" sz="2800" b="1" i="0" u="none" strike="noStrike" cap="none" dirty="0">
                <a:latin typeface="Poppins"/>
                <a:ea typeface="Poppins"/>
                <a:cs typeface="Poppins"/>
                <a:sym typeface="Poppins"/>
              </a:rPr>
              <a:t>Data</a:t>
            </a:r>
          </a:p>
          <a:p>
            <a:pPr marL="0" marR="0" lvl="0" indent="0" algn="l" rtl="0">
              <a:lnSpc>
                <a:spcPct val="100000"/>
              </a:lnSpc>
              <a:spcBef>
                <a:spcPts val="0"/>
              </a:spcBef>
              <a:spcAft>
                <a:spcPts val="0"/>
              </a:spcAft>
              <a:buClr>
                <a:srgbClr val="E3132C"/>
              </a:buClr>
              <a:buSzPts val="2000"/>
              <a:buFont typeface="Poppins"/>
              <a:buNone/>
            </a:pPr>
            <a:r>
              <a:rPr lang="en" sz="2800" b="1" i="0" u="none" strike="noStrike" cap="none" dirty="0">
                <a:solidFill>
                  <a:srgbClr val="FFC000"/>
                </a:solidFill>
                <a:latin typeface="Poppins"/>
                <a:ea typeface="Poppins"/>
                <a:cs typeface="Poppins"/>
                <a:sym typeface="Poppins"/>
              </a:rPr>
              <a:t>Visualization</a:t>
            </a:r>
            <a:endParaRPr sz="2800" b="1" i="0" u="none" strike="noStrike" cap="none" dirty="0">
              <a:solidFill>
                <a:srgbClr val="FFC000"/>
              </a:solidFill>
              <a:latin typeface="Times"/>
              <a:ea typeface="Times"/>
              <a:cs typeface="Times"/>
              <a:sym typeface="Times"/>
            </a:endParaRPr>
          </a:p>
        </p:txBody>
      </p:sp>
      <p:sp>
        <p:nvSpPr>
          <p:cNvPr id="20" name="Google Shape;246;p35">
            <a:extLst>
              <a:ext uri="{FF2B5EF4-FFF2-40B4-BE49-F238E27FC236}">
                <a16:creationId xmlns:a16="http://schemas.microsoft.com/office/drawing/2014/main" id="{C2965FB7-E673-3B8C-1882-45FADCCA24A0}"/>
              </a:ext>
            </a:extLst>
          </p:cNvPr>
          <p:cNvSpPr/>
          <p:nvPr/>
        </p:nvSpPr>
        <p:spPr>
          <a:xfrm>
            <a:off x="24333" y="629439"/>
            <a:ext cx="1285103" cy="976939"/>
          </a:xfrm>
          <a:prstGeom prst="rect">
            <a:avLst/>
          </a:prstGeom>
          <a:solidFill>
            <a:schemeClr val="tx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9B1631"/>
              </a:buClr>
              <a:buSzPts val="900"/>
              <a:buFont typeface="Helvetica Neue"/>
              <a:buNone/>
            </a:pPr>
            <a:endParaRPr sz="900" b="0" i="0" u="none" strike="noStrike" cap="none" dirty="0">
              <a:solidFill>
                <a:srgbClr val="5E5E5E"/>
              </a:solidFill>
              <a:latin typeface="Helvetica Neue"/>
              <a:ea typeface="Helvetica Neue"/>
              <a:cs typeface="Helvetica Neue"/>
              <a:sym typeface="Helvetica Neue"/>
            </a:endParaRPr>
          </a:p>
        </p:txBody>
      </p:sp>
      <p:sp>
        <p:nvSpPr>
          <p:cNvPr id="21" name="Google Shape;248;p35">
            <a:extLst>
              <a:ext uri="{FF2B5EF4-FFF2-40B4-BE49-F238E27FC236}">
                <a16:creationId xmlns:a16="http://schemas.microsoft.com/office/drawing/2014/main" id="{789369D2-8766-2507-4CAB-4ACD7A3AB26F}"/>
              </a:ext>
            </a:extLst>
          </p:cNvPr>
          <p:cNvSpPr txBox="1"/>
          <p:nvPr/>
        </p:nvSpPr>
        <p:spPr>
          <a:xfrm>
            <a:off x="120016" y="889330"/>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rgbClr val="FFFFFF"/>
                </a:solidFill>
                <a:latin typeface="Poppins"/>
                <a:cs typeface="Poppins"/>
                <a:sym typeface="Poppins"/>
              </a:rPr>
              <a:t>Data Analysis</a:t>
            </a:r>
            <a:endParaRPr sz="1200" dirty="0"/>
          </a:p>
        </p:txBody>
      </p:sp>
      <p:sp>
        <p:nvSpPr>
          <p:cNvPr id="24" name="Google Shape;248;p35">
            <a:extLst>
              <a:ext uri="{FF2B5EF4-FFF2-40B4-BE49-F238E27FC236}">
                <a16:creationId xmlns:a16="http://schemas.microsoft.com/office/drawing/2014/main" id="{EE4231F7-2A2B-85D3-519F-C054B65FF4A4}"/>
              </a:ext>
            </a:extLst>
          </p:cNvPr>
          <p:cNvSpPr txBox="1"/>
          <p:nvPr/>
        </p:nvSpPr>
        <p:spPr>
          <a:xfrm>
            <a:off x="59852" y="2959588"/>
            <a:ext cx="1090565" cy="592470"/>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i="0" u="none" strike="noStrike" cap="none" dirty="0">
                <a:solidFill>
                  <a:srgbClr val="FFFFFF"/>
                </a:solidFill>
                <a:latin typeface="Poppins"/>
                <a:ea typeface="Poppins"/>
                <a:cs typeface="Poppins"/>
                <a:sym typeface="Poppins"/>
              </a:rPr>
              <a:t>The Research Question</a:t>
            </a:r>
            <a:endParaRPr sz="1200" dirty="0"/>
          </a:p>
        </p:txBody>
      </p:sp>
      <p:sp>
        <p:nvSpPr>
          <p:cNvPr id="26" name="Google Shape;248;p35">
            <a:extLst>
              <a:ext uri="{FF2B5EF4-FFF2-40B4-BE49-F238E27FC236}">
                <a16:creationId xmlns:a16="http://schemas.microsoft.com/office/drawing/2014/main" id="{5C4349DB-3650-F3CE-326A-F61F3F55D654}"/>
              </a:ext>
            </a:extLst>
          </p:cNvPr>
          <p:cNvSpPr txBox="1"/>
          <p:nvPr/>
        </p:nvSpPr>
        <p:spPr>
          <a:xfrm>
            <a:off x="117001" y="3479709"/>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Matching</a:t>
            </a:r>
          </a:p>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Algorithm</a:t>
            </a:r>
            <a:endParaRPr sz="1200" dirty="0">
              <a:solidFill>
                <a:schemeClr val="bg1">
                  <a:lumMod val="50000"/>
                </a:schemeClr>
              </a:solidFill>
            </a:endParaRPr>
          </a:p>
        </p:txBody>
      </p:sp>
      <p:sp>
        <p:nvSpPr>
          <p:cNvPr id="30" name="Google Shape;248;p35">
            <a:extLst>
              <a:ext uri="{FF2B5EF4-FFF2-40B4-BE49-F238E27FC236}">
                <a16:creationId xmlns:a16="http://schemas.microsoft.com/office/drawing/2014/main" id="{47EBBE12-F44A-8CE8-B9FD-40688602AA00}"/>
              </a:ext>
            </a:extLst>
          </p:cNvPr>
          <p:cNvSpPr txBox="1"/>
          <p:nvPr/>
        </p:nvSpPr>
        <p:spPr>
          <a:xfrm>
            <a:off x="117000" y="5857101"/>
            <a:ext cx="1090565" cy="223138"/>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Summary</a:t>
            </a:r>
          </a:p>
        </p:txBody>
      </p:sp>
      <p:pic>
        <p:nvPicPr>
          <p:cNvPr id="2" name="Picture 4">
            <a:extLst>
              <a:ext uri="{FF2B5EF4-FFF2-40B4-BE49-F238E27FC236}">
                <a16:creationId xmlns:a16="http://schemas.microsoft.com/office/drawing/2014/main" id="{A0705311-94AD-4A5B-E99D-B3B4E23AE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0093" y="5883966"/>
            <a:ext cx="789041" cy="8647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C2DC9ED-163B-7EF2-AF19-014A90A4D106}"/>
              </a:ext>
            </a:extLst>
          </p:cNvPr>
          <p:cNvSpPr txBox="1"/>
          <p:nvPr/>
        </p:nvSpPr>
        <p:spPr>
          <a:xfrm>
            <a:off x="1646507" y="1406323"/>
            <a:ext cx="1734065" cy="400110"/>
          </a:xfrm>
          <a:prstGeom prst="rect">
            <a:avLst/>
          </a:prstGeom>
          <a:noFill/>
        </p:spPr>
        <p:txBody>
          <a:bodyPr wrap="square">
            <a:spAutoFit/>
          </a:bodyPr>
          <a:lstStyle/>
          <a:p>
            <a:pPr rtl="0">
              <a:spcBef>
                <a:spcPts val="0"/>
              </a:spcBef>
              <a:spcAft>
                <a:spcPts val="0"/>
              </a:spcAft>
            </a:pPr>
            <a:r>
              <a:rPr lang="en-US" sz="2000" dirty="0">
                <a:latin typeface="Poppins" pitchFamily="2" charset="77"/>
                <a:cs typeface="Poppins" pitchFamily="2" charset="77"/>
              </a:rPr>
              <a:t>Left dataset</a:t>
            </a:r>
          </a:p>
        </p:txBody>
      </p:sp>
      <p:sp>
        <p:nvSpPr>
          <p:cNvPr id="4" name="TextBox 3">
            <a:extLst>
              <a:ext uri="{FF2B5EF4-FFF2-40B4-BE49-F238E27FC236}">
                <a16:creationId xmlns:a16="http://schemas.microsoft.com/office/drawing/2014/main" id="{060B84B5-3EA2-34E5-8943-2267CA90CB10}"/>
              </a:ext>
            </a:extLst>
          </p:cNvPr>
          <p:cNvSpPr txBox="1"/>
          <p:nvPr/>
        </p:nvSpPr>
        <p:spPr>
          <a:xfrm>
            <a:off x="7070732" y="1406323"/>
            <a:ext cx="2670223" cy="400110"/>
          </a:xfrm>
          <a:prstGeom prst="rect">
            <a:avLst/>
          </a:prstGeom>
          <a:noFill/>
        </p:spPr>
        <p:txBody>
          <a:bodyPr wrap="square">
            <a:spAutoFit/>
          </a:bodyPr>
          <a:lstStyle/>
          <a:p>
            <a:pPr rtl="0">
              <a:spcBef>
                <a:spcPts val="0"/>
              </a:spcBef>
              <a:spcAft>
                <a:spcPts val="0"/>
              </a:spcAft>
            </a:pPr>
            <a:r>
              <a:rPr lang="en-US" sz="2000" dirty="0">
                <a:latin typeface="Poppins" pitchFamily="2" charset="77"/>
                <a:cs typeface="Poppins" pitchFamily="2" charset="77"/>
              </a:rPr>
              <a:t>Right dataset</a:t>
            </a:r>
          </a:p>
        </p:txBody>
      </p:sp>
      <p:cxnSp>
        <p:nvCxnSpPr>
          <p:cNvPr id="11" name="Straight Connector 10">
            <a:extLst>
              <a:ext uri="{FF2B5EF4-FFF2-40B4-BE49-F238E27FC236}">
                <a16:creationId xmlns:a16="http://schemas.microsoft.com/office/drawing/2014/main" id="{465B60A0-7336-152B-C9BD-E8DCF375A1E9}"/>
              </a:ext>
            </a:extLst>
          </p:cNvPr>
          <p:cNvCxnSpPr>
            <a:cxnSpLocks/>
          </p:cNvCxnSpPr>
          <p:nvPr/>
        </p:nvCxnSpPr>
        <p:spPr>
          <a:xfrm>
            <a:off x="6427795" y="1398584"/>
            <a:ext cx="0" cy="5059366"/>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2" name="Google Shape;248;p35">
            <a:extLst>
              <a:ext uri="{FF2B5EF4-FFF2-40B4-BE49-F238E27FC236}">
                <a16:creationId xmlns:a16="http://schemas.microsoft.com/office/drawing/2014/main" id="{D1CF1D5F-6168-50D3-F77F-0A48DAB2C1B0}"/>
              </a:ext>
            </a:extLst>
          </p:cNvPr>
          <p:cNvSpPr txBox="1"/>
          <p:nvPr/>
        </p:nvSpPr>
        <p:spPr>
          <a:xfrm>
            <a:off x="122610" y="2354946"/>
            <a:ext cx="1090565" cy="407804"/>
          </a:xfrm>
          <a:prstGeom prst="rect">
            <a:avLst/>
          </a:prstGeom>
          <a:noFill/>
          <a:ln>
            <a:noFill/>
          </a:ln>
        </p:spPr>
        <p:txBody>
          <a:bodyPr spcFirstLastPara="1" wrap="square" lIns="19050" tIns="19050" rIns="19050" bIns="19050" anchor="ctr" anchorCtr="0">
            <a:spAutoFit/>
          </a:bodyPr>
          <a:lstStyle/>
          <a:p>
            <a:pPr algn="ctr">
              <a:buClr>
                <a:srgbClr val="FFFFFF"/>
              </a:buClr>
              <a:buSzPts val="800"/>
            </a:pPr>
            <a:r>
              <a:rPr lang="en" sz="1200" b="1" dirty="0">
                <a:solidFill>
                  <a:schemeClr val="bg1">
                    <a:lumMod val="50000"/>
                  </a:schemeClr>
                </a:solidFill>
                <a:latin typeface="Poppins"/>
                <a:cs typeface="Poppins"/>
                <a:sym typeface="Poppins"/>
              </a:rPr>
              <a:t>Problem Approach</a:t>
            </a:r>
          </a:p>
        </p:txBody>
      </p:sp>
      <p:sp>
        <p:nvSpPr>
          <p:cNvPr id="13" name="Google Shape;248;p35">
            <a:extLst>
              <a:ext uri="{FF2B5EF4-FFF2-40B4-BE49-F238E27FC236}">
                <a16:creationId xmlns:a16="http://schemas.microsoft.com/office/drawing/2014/main" id="{88E46062-73F2-8F93-1BDF-89FE5CABE830}"/>
              </a:ext>
            </a:extLst>
          </p:cNvPr>
          <p:cNvSpPr txBox="1"/>
          <p:nvPr/>
        </p:nvSpPr>
        <p:spPr>
          <a:xfrm>
            <a:off x="117000" y="4640005"/>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US" sz="1200" b="1" dirty="0">
                <a:solidFill>
                  <a:schemeClr val="bg1">
                    <a:lumMod val="50000"/>
                  </a:schemeClr>
                </a:solidFill>
                <a:latin typeface="Poppins"/>
                <a:cs typeface="Poppins"/>
                <a:sym typeface="Poppins"/>
              </a:rPr>
              <a:t>A</a:t>
            </a:r>
            <a:r>
              <a:rPr lang="en" sz="1200" b="1" dirty="0" err="1">
                <a:solidFill>
                  <a:schemeClr val="bg1">
                    <a:lumMod val="50000"/>
                  </a:schemeClr>
                </a:solidFill>
                <a:latin typeface="Poppins"/>
                <a:cs typeface="Poppins"/>
                <a:sym typeface="Poppins"/>
              </a:rPr>
              <a:t>nalysis</a:t>
            </a:r>
            <a:r>
              <a:rPr lang="en" sz="1200" b="1" dirty="0">
                <a:solidFill>
                  <a:schemeClr val="bg1">
                    <a:lumMod val="50000"/>
                  </a:schemeClr>
                </a:solidFill>
                <a:latin typeface="Poppins"/>
                <a:cs typeface="Poppins"/>
                <a:sym typeface="Poppins"/>
              </a:rPr>
              <a:t> of the Results</a:t>
            </a:r>
            <a:endParaRPr sz="1200" dirty="0">
              <a:solidFill>
                <a:schemeClr val="bg1">
                  <a:lumMod val="50000"/>
                </a:schemeClr>
              </a:solidFill>
            </a:endParaRPr>
          </a:p>
        </p:txBody>
      </p:sp>
      <p:pic>
        <p:nvPicPr>
          <p:cNvPr id="6" name="Picture 5" descr="Chart, bar chart&#10;&#10;Description automatically generated">
            <a:extLst>
              <a:ext uri="{FF2B5EF4-FFF2-40B4-BE49-F238E27FC236}">
                <a16:creationId xmlns:a16="http://schemas.microsoft.com/office/drawing/2014/main" id="{69A7F9AD-C0DB-512B-E0F6-D06550745671}"/>
              </a:ext>
            </a:extLst>
          </p:cNvPr>
          <p:cNvPicPr>
            <a:picLocks noChangeAspect="1"/>
          </p:cNvPicPr>
          <p:nvPr/>
        </p:nvPicPr>
        <p:blipFill>
          <a:blip r:embed="rId3"/>
          <a:stretch>
            <a:fillRect/>
          </a:stretch>
        </p:blipFill>
        <p:spPr>
          <a:xfrm>
            <a:off x="2407116" y="1768700"/>
            <a:ext cx="3377740" cy="2437047"/>
          </a:xfrm>
          <a:prstGeom prst="rect">
            <a:avLst/>
          </a:prstGeom>
        </p:spPr>
      </p:pic>
      <p:pic>
        <p:nvPicPr>
          <p:cNvPr id="9" name="Picture 8" descr="Chart, bar chart&#10;&#10;Description automatically generated">
            <a:extLst>
              <a:ext uri="{FF2B5EF4-FFF2-40B4-BE49-F238E27FC236}">
                <a16:creationId xmlns:a16="http://schemas.microsoft.com/office/drawing/2014/main" id="{41A7334F-8173-14CE-AF6D-23E4991F3136}"/>
              </a:ext>
            </a:extLst>
          </p:cNvPr>
          <p:cNvPicPr>
            <a:picLocks noChangeAspect="1"/>
          </p:cNvPicPr>
          <p:nvPr/>
        </p:nvPicPr>
        <p:blipFill>
          <a:blip r:embed="rId4"/>
          <a:stretch>
            <a:fillRect/>
          </a:stretch>
        </p:blipFill>
        <p:spPr>
          <a:xfrm>
            <a:off x="7011615" y="2305898"/>
            <a:ext cx="5057775" cy="1899849"/>
          </a:xfrm>
          <a:prstGeom prst="rect">
            <a:avLst/>
          </a:prstGeom>
        </p:spPr>
      </p:pic>
      <p:pic>
        <p:nvPicPr>
          <p:cNvPr id="15" name="Picture 14" descr="Chart, bar chart&#10;&#10;Description automatically generated">
            <a:extLst>
              <a:ext uri="{FF2B5EF4-FFF2-40B4-BE49-F238E27FC236}">
                <a16:creationId xmlns:a16="http://schemas.microsoft.com/office/drawing/2014/main" id="{9CA39DCD-6AAC-AEA6-04D9-8E1894F66807}"/>
              </a:ext>
            </a:extLst>
          </p:cNvPr>
          <p:cNvPicPr>
            <a:picLocks noChangeAspect="1"/>
          </p:cNvPicPr>
          <p:nvPr/>
        </p:nvPicPr>
        <p:blipFill>
          <a:blip r:embed="rId5"/>
          <a:stretch>
            <a:fillRect/>
          </a:stretch>
        </p:blipFill>
        <p:spPr>
          <a:xfrm>
            <a:off x="2227506" y="4315078"/>
            <a:ext cx="3424042" cy="2542922"/>
          </a:xfrm>
          <a:prstGeom prst="rect">
            <a:avLst/>
          </a:prstGeom>
        </p:spPr>
      </p:pic>
    </p:spTree>
    <p:extLst>
      <p:ext uri="{BB962C8B-B14F-4D97-AF65-F5344CB8AC3E}">
        <p14:creationId xmlns:p14="http://schemas.microsoft.com/office/powerpoint/2010/main" val="3879049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6" name="Google Shape;135;p30">
            <a:extLst>
              <a:ext uri="{FF2B5EF4-FFF2-40B4-BE49-F238E27FC236}">
                <a16:creationId xmlns:a16="http://schemas.microsoft.com/office/drawing/2014/main" id="{3E35E1E0-94B9-27FE-2BA6-403C49DBDC1C}"/>
              </a:ext>
            </a:extLst>
          </p:cNvPr>
          <p:cNvSpPr/>
          <p:nvPr/>
        </p:nvSpPr>
        <p:spPr>
          <a:xfrm>
            <a:off x="4297703" y="5584583"/>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17" name="Google Shape;135;p30">
            <a:extLst>
              <a:ext uri="{FF2B5EF4-FFF2-40B4-BE49-F238E27FC236}">
                <a16:creationId xmlns:a16="http://schemas.microsoft.com/office/drawing/2014/main" id="{3874851A-3BF2-3F5A-D91B-E51B72CEDAEE}"/>
              </a:ext>
            </a:extLst>
          </p:cNvPr>
          <p:cNvSpPr/>
          <p:nvPr/>
        </p:nvSpPr>
        <p:spPr>
          <a:xfrm>
            <a:off x="4384199" y="1021342"/>
            <a:ext cx="375602" cy="343180"/>
          </a:xfrm>
          <a:prstGeom prst="ellipse">
            <a:avLst/>
          </a:prstGeom>
          <a:solidFill>
            <a:schemeClr val="tx1"/>
          </a:solid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22" name="Google Shape;135;p30">
            <a:extLst>
              <a:ext uri="{FF2B5EF4-FFF2-40B4-BE49-F238E27FC236}">
                <a16:creationId xmlns:a16="http://schemas.microsoft.com/office/drawing/2014/main" id="{BB9FA141-CE80-D35A-EE0A-A130656D7DFD}"/>
              </a:ext>
            </a:extLst>
          </p:cNvPr>
          <p:cNvSpPr/>
          <p:nvPr/>
        </p:nvSpPr>
        <p:spPr>
          <a:xfrm>
            <a:off x="4345205" y="3257410"/>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7" name="Google Shape;130;p30">
            <a:extLst>
              <a:ext uri="{FF2B5EF4-FFF2-40B4-BE49-F238E27FC236}">
                <a16:creationId xmlns:a16="http://schemas.microsoft.com/office/drawing/2014/main" id="{122800D4-A8C8-D536-9364-26C0864F9870}"/>
              </a:ext>
            </a:extLst>
          </p:cNvPr>
          <p:cNvSpPr txBox="1"/>
          <p:nvPr/>
        </p:nvSpPr>
        <p:spPr>
          <a:xfrm>
            <a:off x="1143428" y="2217575"/>
            <a:ext cx="2719500" cy="543300"/>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FFFFFF"/>
              </a:buClr>
              <a:buSzPts val="4100"/>
              <a:buFont typeface="Poppins"/>
              <a:buNone/>
            </a:pPr>
            <a:r>
              <a:rPr lang="en" sz="4100" b="1" i="0" u="none" strike="noStrike" cap="none" dirty="0">
                <a:solidFill>
                  <a:srgbClr val="FFFFFF"/>
                </a:solidFill>
                <a:latin typeface="Poppins"/>
                <a:ea typeface="Poppins"/>
                <a:cs typeface="Poppins"/>
                <a:sym typeface="Poppins"/>
              </a:rPr>
              <a:t>Content</a:t>
            </a:r>
            <a:endParaRPr sz="500" dirty="0"/>
          </a:p>
        </p:txBody>
      </p:sp>
      <p:cxnSp>
        <p:nvCxnSpPr>
          <p:cNvPr id="8" name="Google Shape;131;p30">
            <a:extLst>
              <a:ext uri="{FF2B5EF4-FFF2-40B4-BE49-F238E27FC236}">
                <a16:creationId xmlns:a16="http://schemas.microsoft.com/office/drawing/2014/main" id="{1DB62547-EB31-0339-B9EA-799FB5713271}"/>
              </a:ext>
            </a:extLst>
          </p:cNvPr>
          <p:cNvCxnSpPr>
            <a:cxnSpLocks/>
          </p:cNvCxnSpPr>
          <p:nvPr/>
        </p:nvCxnSpPr>
        <p:spPr>
          <a:xfrm flipV="1">
            <a:off x="4478240" y="1181100"/>
            <a:ext cx="93760" cy="4638932"/>
          </a:xfrm>
          <a:prstGeom prst="straightConnector1">
            <a:avLst/>
          </a:prstGeom>
          <a:noFill/>
          <a:ln w="63500" cap="flat" cmpd="sng">
            <a:solidFill>
              <a:srgbClr val="FFC000"/>
            </a:solidFill>
            <a:prstDash val="solid"/>
            <a:miter lim="400000"/>
            <a:headEnd type="none" w="sm" len="sm"/>
            <a:tailEnd type="none" w="sm" len="sm"/>
          </a:ln>
        </p:spPr>
      </p:cxnSp>
      <p:sp>
        <p:nvSpPr>
          <p:cNvPr id="11" name="Google Shape;138;p30">
            <a:extLst>
              <a:ext uri="{FF2B5EF4-FFF2-40B4-BE49-F238E27FC236}">
                <a16:creationId xmlns:a16="http://schemas.microsoft.com/office/drawing/2014/main" id="{C512C528-6D59-E0E5-78CF-248DEABAE05E}"/>
              </a:ext>
            </a:extLst>
          </p:cNvPr>
          <p:cNvSpPr txBox="1"/>
          <p:nvPr/>
        </p:nvSpPr>
        <p:spPr>
          <a:xfrm>
            <a:off x="4887399" y="1145673"/>
            <a:ext cx="2544801"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FFFFFF"/>
              </a:buClr>
              <a:buSzPts val="1600"/>
              <a:buFont typeface="Poppins"/>
              <a:buNone/>
            </a:pPr>
            <a:r>
              <a:rPr lang="en" sz="1600" b="1" dirty="0">
                <a:solidFill>
                  <a:srgbClr val="FFFFFF"/>
                </a:solidFill>
                <a:latin typeface="Poppins"/>
                <a:cs typeface="Poppins"/>
                <a:sym typeface="Poppins"/>
              </a:rPr>
              <a:t>Data Analysis</a:t>
            </a:r>
            <a:endParaRPr sz="500" dirty="0"/>
          </a:p>
        </p:txBody>
      </p:sp>
      <p:sp>
        <p:nvSpPr>
          <p:cNvPr id="13" name="Google Shape;140;p30">
            <a:extLst>
              <a:ext uri="{FF2B5EF4-FFF2-40B4-BE49-F238E27FC236}">
                <a16:creationId xmlns:a16="http://schemas.microsoft.com/office/drawing/2014/main" id="{413BCD2F-C712-D99E-A165-D0319E90FE5E}"/>
              </a:ext>
            </a:extLst>
          </p:cNvPr>
          <p:cNvSpPr txBox="1"/>
          <p:nvPr/>
        </p:nvSpPr>
        <p:spPr>
          <a:xfrm>
            <a:off x="4853842" y="3346122"/>
            <a:ext cx="3041400"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tx1">
                    <a:lumMod val="50000"/>
                    <a:lumOff val="50000"/>
                  </a:schemeClr>
                </a:solidFill>
                <a:latin typeface="Poppins"/>
                <a:cs typeface="Poppins"/>
                <a:sym typeface="Poppins"/>
              </a:rPr>
              <a:t>Matching Algorithm</a:t>
            </a:r>
            <a:endParaRPr sz="500" b="1" dirty="0">
              <a:solidFill>
                <a:schemeClr val="tx1">
                  <a:lumMod val="50000"/>
                  <a:lumOff val="50000"/>
                </a:schemeClr>
              </a:solidFill>
            </a:endParaRPr>
          </a:p>
        </p:txBody>
      </p:sp>
      <p:sp>
        <p:nvSpPr>
          <p:cNvPr id="16" name="Google Shape;132;p30">
            <a:extLst>
              <a:ext uri="{FF2B5EF4-FFF2-40B4-BE49-F238E27FC236}">
                <a16:creationId xmlns:a16="http://schemas.microsoft.com/office/drawing/2014/main" id="{BCC73C05-2FA1-8104-55A7-4862A353DF99}"/>
              </a:ext>
            </a:extLst>
          </p:cNvPr>
          <p:cNvSpPr/>
          <p:nvPr/>
        </p:nvSpPr>
        <p:spPr>
          <a:xfrm>
            <a:off x="4511798" y="1127119"/>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20" name="Google Shape;142;p30">
            <a:extLst>
              <a:ext uri="{FF2B5EF4-FFF2-40B4-BE49-F238E27FC236}">
                <a16:creationId xmlns:a16="http://schemas.microsoft.com/office/drawing/2014/main" id="{42936B57-6F4F-E72A-E6EA-A3D4BC05BC44}"/>
              </a:ext>
            </a:extLst>
          </p:cNvPr>
          <p:cNvSpPr txBox="1"/>
          <p:nvPr/>
        </p:nvSpPr>
        <p:spPr>
          <a:xfrm>
            <a:off x="4853842" y="5679286"/>
            <a:ext cx="2918558"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tx1">
                    <a:lumMod val="50000"/>
                    <a:lumOff val="50000"/>
                  </a:schemeClr>
                </a:solidFill>
                <a:latin typeface="Poppins"/>
                <a:cs typeface="Poppins"/>
                <a:sym typeface="Poppins"/>
              </a:rPr>
              <a:t>Summary</a:t>
            </a:r>
            <a:endParaRPr sz="500" b="1" dirty="0">
              <a:solidFill>
                <a:schemeClr val="tx1">
                  <a:lumMod val="50000"/>
                  <a:lumOff val="50000"/>
                </a:schemeClr>
              </a:solidFill>
            </a:endParaRPr>
          </a:p>
        </p:txBody>
      </p:sp>
      <p:sp>
        <p:nvSpPr>
          <p:cNvPr id="21" name="Google Shape;132;p30">
            <a:extLst>
              <a:ext uri="{FF2B5EF4-FFF2-40B4-BE49-F238E27FC236}">
                <a16:creationId xmlns:a16="http://schemas.microsoft.com/office/drawing/2014/main" id="{34359A78-EDFF-1471-3A3C-ECF3D3CB8065}"/>
              </a:ext>
            </a:extLst>
          </p:cNvPr>
          <p:cNvSpPr/>
          <p:nvPr/>
        </p:nvSpPr>
        <p:spPr>
          <a:xfrm>
            <a:off x="4465626" y="3380274"/>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25" name="Google Shape;132;p30">
            <a:extLst>
              <a:ext uri="{FF2B5EF4-FFF2-40B4-BE49-F238E27FC236}">
                <a16:creationId xmlns:a16="http://schemas.microsoft.com/office/drawing/2014/main" id="{D1BCE935-0DCB-F6BE-C226-325550853B14}"/>
              </a:ext>
            </a:extLst>
          </p:cNvPr>
          <p:cNvSpPr/>
          <p:nvPr/>
        </p:nvSpPr>
        <p:spPr>
          <a:xfrm>
            <a:off x="4416989" y="5720147"/>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pic>
        <p:nvPicPr>
          <p:cNvPr id="3" name="Picture 4">
            <a:extLst>
              <a:ext uri="{FF2B5EF4-FFF2-40B4-BE49-F238E27FC236}">
                <a16:creationId xmlns:a16="http://schemas.microsoft.com/office/drawing/2014/main" id="{1345AFAA-8EC0-B079-24A6-2FAC7791BA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0093" y="5883966"/>
            <a:ext cx="789041" cy="86470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35;p30">
            <a:extLst>
              <a:ext uri="{FF2B5EF4-FFF2-40B4-BE49-F238E27FC236}">
                <a16:creationId xmlns:a16="http://schemas.microsoft.com/office/drawing/2014/main" id="{92D06E77-A08A-B2A7-329E-A8D0112E9DC0}"/>
              </a:ext>
            </a:extLst>
          </p:cNvPr>
          <p:cNvSpPr/>
          <p:nvPr/>
        </p:nvSpPr>
        <p:spPr>
          <a:xfrm>
            <a:off x="4356635" y="2093824"/>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5" name="Google Shape;132;p30">
            <a:extLst>
              <a:ext uri="{FF2B5EF4-FFF2-40B4-BE49-F238E27FC236}">
                <a16:creationId xmlns:a16="http://schemas.microsoft.com/office/drawing/2014/main" id="{8CB8AED9-7122-30F3-643E-72D62C88854F}"/>
              </a:ext>
            </a:extLst>
          </p:cNvPr>
          <p:cNvSpPr/>
          <p:nvPr/>
        </p:nvSpPr>
        <p:spPr>
          <a:xfrm>
            <a:off x="4488486" y="2216688"/>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6" name="Google Shape;135;p30">
            <a:extLst>
              <a:ext uri="{FF2B5EF4-FFF2-40B4-BE49-F238E27FC236}">
                <a16:creationId xmlns:a16="http://schemas.microsoft.com/office/drawing/2014/main" id="{B4D4B4BD-9653-64CB-EADB-DD72C762B23E}"/>
              </a:ext>
            </a:extLst>
          </p:cNvPr>
          <p:cNvSpPr/>
          <p:nvPr/>
        </p:nvSpPr>
        <p:spPr>
          <a:xfrm>
            <a:off x="4331174" y="4500811"/>
            <a:ext cx="375602" cy="343180"/>
          </a:xfrm>
          <a:prstGeom prst="ellipse">
            <a:avLst/>
          </a:prstGeom>
          <a:noFill/>
          <a:ln w="19050" cap="flat" cmpd="sng">
            <a:solidFill>
              <a:srgbClr val="FFC000"/>
            </a:solidFill>
            <a:prstDash val="solid"/>
            <a:miter lim="400000"/>
            <a:headEnd type="none" w="sm" len="sm"/>
            <a:tailEnd type="none" w="sm" len="sm"/>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9" name="Google Shape;132;p30">
            <a:extLst>
              <a:ext uri="{FF2B5EF4-FFF2-40B4-BE49-F238E27FC236}">
                <a16:creationId xmlns:a16="http://schemas.microsoft.com/office/drawing/2014/main" id="{BEB5A907-6A1F-137F-2B99-ADEEE43844E2}"/>
              </a:ext>
            </a:extLst>
          </p:cNvPr>
          <p:cNvSpPr/>
          <p:nvPr/>
        </p:nvSpPr>
        <p:spPr>
          <a:xfrm>
            <a:off x="4442264" y="4623675"/>
            <a:ext cx="120405" cy="120405"/>
          </a:xfrm>
          <a:prstGeom prst="ellipse">
            <a:avLst/>
          </a:prstGeom>
          <a:solidFill>
            <a:srgbClr val="FFC000"/>
          </a:solidFill>
          <a:ln>
            <a:solidFill>
              <a:srgbClr val="FFC000"/>
            </a:solid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B02E38"/>
              </a:buClr>
              <a:buSzPts val="900"/>
              <a:buFont typeface="Helvetica Neue"/>
              <a:buNone/>
            </a:pPr>
            <a:endParaRPr sz="900" b="0" i="0" u="none" strike="noStrike" cap="none">
              <a:solidFill>
                <a:srgbClr val="5E5E5E"/>
              </a:solidFill>
              <a:latin typeface="Helvetica Neue"/>
              <a:ea typeface="Helvetica Neue"/>
              <a:cs typeface="Helvetica Neue"/>
              <a:sym typeface="Helvetica Neue"/>
            </a:endParaRPr>
          </a:p>
        </p:txBody>
      </p:sp>
      <p:sp>
        <p:nvSpPr>
          <p:cNvPr id="10" name="Google Shape;140;p30">
            <a:extLst>
              <a:ext uri="{FF2B5EF4-FFF2-40B4-BE49-F238E27FC236}">
                <a16:creationId xmlns:a16="http://schemas.microsoft.com/office/drawing/2014/main" id="{3F6D86ED-0A76-19B8-B0E8-6A4FEC98FD85}"/>
              </a:ext>
            </a:extLst>
          </p:cNvPr>
          <p:cNvSpPr txBox="1"/>
          <p:nvPr/>
        </p:nvSpPr>
        <p:spPr>
          <a:xfrm>
            <a:off x="4853842" y="2185324"/>
            <a:ext cx="3041400"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bg1"/>
                </a:solidFill>
                <a:latin typeface="Poppins"/>
                <a:cs typeface="Poppins"/>
                <a:sym typeface="Poppins"/>
              </a:rPr>
              <a:t>Problem approach</a:t>
            </a:r>
            <a:endParaRPr sz="500" b="1" dirty="0">
              <a:solidFill>
                <a:schemeClr val="bg1"/>
              </a:solidFill>
            </a:endParaRPr>
          </a:p>
        </p:txBody>
      </p:sp>
      <p:sp>
        <p:nvSpPr>
          <p:cNvPr id="15" name="Google Shape;140;p30">
            <a:extLst>
              <a:ext uri="{FF2B5EF4-FFF2-40B4-BE49-F238E27FC236}">
                <a16:creationId xmlns:a16="http://schemas.microsoft.com/office/drawing/2014/main" id="{01E6DEF2-AE0F-5875-8A0A-247FE0346DE9}"/>
              </a:ext>
            </a:extLst>
          </p:cNvPr>
          <p:cNvSpPr txBox="1"/>
          <p:nvPr/>
        </p:nvSpPr>
        <p:spPr>
          <a:xfrm>
            <a:off x="4853842" y="4554676"/>
            <a:ext cx="3041400" cy="235449"/>
          </a:xfrm>
          <a:prstGeom prst="rect">
            <a:avLst/>
          </a:prstGeom>
          <a:noFill/>
          <a:ln>
            <a:noFill/>
          </a:ln>
        </p:spPr>
        <p:txBody>
          <a:bodyPr spcFirstLastPara="1" wrap="square" lIns="19050" tIns="19050" rIns="19050" bIns="19050" anchor="ctr" anchorCtr="0">
            <a:spAutoFit/>
          </a:bodyPr>
          <a:lstStyle/>
          <a:p>
            <a:pPr marL="0" marR="0" lvl="0" indent="0" algn="l" rtl="0">
              <a:lnSpc>
                <a:spcPct val="80000"/>
              </a:lnSpc>
              <a:spcBef>
                <a:spcPts val="0"/>
              </a:spcBef>
              <a:spcAft>
                <a:spcPts val="0"/>
              </a:spcAft>
              <a:buClr>
                <a:srgbClr val="929292"/>
              </a:buClr>
              <a:buSzPts val="1600"/>
              <a:buFont typeface="Poppins"/>
              <a:buNone/>
            </a:pPr>
            <a:r>
              <a:rPr lang="en" sz="1600" b="1" dirty="0">
                <a:solidFill>
                  <a:schemeClr val="tx1">
                    <a:lumMod val="50000"/>
                    <a:lumOff val="50000"/>
                  </a:schemeClr>
                </a:solidFill>
                <a:latin typeface="Poppins"/>
                <a:cs typeface="Poppins"/>
                <a:sym typeface="Poppins"/>
              </a:rPr>
              <a:t>Analysis of the results</a:t>
            </a:r>
            <a:endParaRPr sz="500" b="1" dirty="0">
              <a:solidFill>
                <a:schemeClr val="tx1">
                  <a:lumMod val="50000"/>
                  <a:lumOff val="50000"/>
                </a:schemeClr>
              </a:solidFill>
            </a:endParaRPr>
          </a:p>
        </p:txBody>
      </p:sp>
    </p:spTree>
    <p:extLst>
      <p:ext uri="{BB962C8B-B14F-4D97-AF65-F5344CB8AC3E}">
        <p14:creationId xmlns:p14="http://schemas.microsoft.com/office/powerpoint/2010/main" val="3596057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46;p35">
            <a:extLst>
              <a:ext uri="{FF2B5EF4-FFF2-40B4-BE49-F238E27FC236}">
                <a16:creationId xmlns:a16="http://schemas.microsoft.com/office/drawing/2014/main" id="{68733386-7C2B-02C9-A8A3-A52C12BEE37F}"/>
              </a:ext>
            </a:extLst>
          </p:cNvPr>
          <p:cNvSpPr/>
          <p:nvPr/>
        </p:nvSpPr>
        <p:spPr>
          <a:xfrm>
            <a:off x="0" y="2051555"/>
            <a:ext cx="1285103" cy="976939"/>
          </a:xfrm>
          <a:prstGeom prst="rect">
            <a:avLst/>
          </a:prstGeom>
          <a:solidFill>
            <a:schemeClr val="tx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9B1631"/>
              </a:buClr>
              <a:buSzPts val="900"/>
              <a:buFont typeface="Helvetica Neue"/>
              <a:buNone/>
            </a:pPr>
            <a:endParaRPr sz="900" b="0" i="0" u="none" strike="noStrike" cap="none" dirty="0">
              <a:solidFill>
                <a:srgbClr val="5E5E5E"/>
              </a:solidFill>
              <a:latin typeface="Helvetica Neue"/>
              <a:ea typeface="Helvetica Neue"/>
              <a:cs typeface="Helvetica Neue"/>
              <a:sym typeface="Helvetica Neue"/>
            </a:endParaRPr>
          </a:p>
        </p:txBody>
      </p:sp>
      <p:sp>
        <p:nvSpPr>
          <p:cNvPr id="19" name="Google Shape;214;p34">
            <a:extLst>
              <a:ext uri="{FF2B5EF4-FFF2-40B4-BE49-F238E27FC236}">
                <a16:creationId xmlns:a16="http://schemas.microsoft.com/office/drawing/2014/main" id="{17F29D28-FEBF-8679-256E-DC7827632412}"/>
              </a:ext>
            </a:extLst>
          </p:cNvPr>
          <p:cNvSpPr txBox="1"/>
          <p:nvPr/>
        </p:nvSpPr>
        <p:spPr>
          <a:xfrm>
            <a:off x="1646507" y="233980"/>
            <a:ext cx="3927626" cy="900246"/>
          </a:xfrm>
          <a:prstGeom prst="rect">
            <a:avLst/>
          </a:prstGeom>
          <a:noFill/>
          <a:ln>
            <a:noFill/>
          </a:ln>
        </p:spPr>
        <p:txBody>
          <a:bodyPr spcFirstLastPara="1" wrap="square" lIns="19050" tIns="19050" rIns="19050" bIns="19050" anchor="ctr" anchorCtr="0">
            <a:spAutoFit/>
          </a:bodyPr>
          <a:lstStyle/>
          <a:p>
            <a:pPr marL="0" marR="0" lvl="0" indent="0" algn="l" rtl="0">
              <a:lnSpc>
                <a:spcPct val="100000"/>
              </a:lnSpc>
              <a:spcBef>
                <a:spcPts val="0"/>
              </a:spcBef>
              <a:spcAft>
                <a:spcPts val="0"/>
              </a:spcAft>
              <a:buClr>
                <a:srgbClr val="E3132C"/>
              </a:buClr>
              <a:buSzPts val="2000"/>
              <a:buFont typeface="Poppins"/>
              <a:buNone/>
            </a:pPr>
            <a:r>
              <a:rPr lang="en" sz="2800" b="1" i="0" u="none" strike="noStrike" cap="none" dirty="0">
                <a:latin typeface="Poppins"/>
                <a:ea typeface="Poppins"/>
                <a:cs typeface="Poppins"/>
                <a:sym typeface="Poppins"/>
              </a:rPr>
              <a:t>Main</a:t>
            </a:r>
          </a:p>
          <a:p>
            <a:pPr marL="0" marR="0" lvl="0" indent="0" algn="l" rtl="0">
              <a:lnSpc>
                <a:spcPct val="100000"/>
              </a:lnSpc>
              <a:spcBef>
                <a:spcPts val="0"/>
              </a:spcBef>
              <a:spcAft>
                <a:spcPts val="0"/>
              </a:spcAft>
              <a:buClr>
                <a:srgbClr val="E3132C"/>
              </a:buClr>
              <a:buSzPts val="2000"/>
              <a:buFont typeface="Poppins"/>
              <a:buNone/>
            </a:pPr>
            <a:r>
              <a:rPr lang="en" sz="2800" b="1" dirty="0">
                <a:solidFill>
                  <a:srgbClr val="FFC000"/>
                </a:solidFill>
                <a:latin typeface="Poppins"/>
                <a:ea typeface="Times"/>
                <a:cs typeface="Poppins"/>
                <a:sym typeface="Poppins"/>
              </a:rPr>
              <a:t>Problems</a:t>
            </a:r>
            <a:endParaRPr sz="2800" b="1" i="0" u="none" strike="noStrike" cap="none" dirty="0">
              <a:solidFill>
                <a:srgbClr val="FFC000"/>
              </a:solidFill>
              <a:latin typeface="Times"/>
              <a:ea typeface="Times"/>
              <a:cs typeface="Times"/>
              <a:sym typeface="Times"/>
            </a:endParaRPr>
          </a:p>
        </p:txBody>
      </p:sp>
      <p:sp>
        <p:nvSpPr>
          <p:cNvPr id="21" name="Google Shape;248;p35">
            <a:extLst>
              <a:ext uri="{FF2B5EF4-FFF2-40B4-BE49-F238E27FC236}">
                <a16:creationId xmlns:a16="http://schemas.microsoft.com/office/drawing/2014/main" id="{789369D2-8766-2507-4CAB-4ACD7A3AB26F}"/>
              </a:ext>
            </a:extLst>
          </p:cNvPr>
          <p:cNvSpPr txBox="1"/>
          <p:nvPr/>
        </p:nvSpPr>
        <p:spPr>
          <a:xfrm>
            <a:off x="120016" y="889330"/>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tx1">
                    <a:lumMod val="50000"/>
                    <a:lumOff val="50000"/>
                  </a:schemeClr>
                </a:solidFill>
                <a:latin typeface="Poppins"/>
                <a:cs typeface="Poppins"/>
                <a:sym typeface="Poppins"/>
              </a:rPr>
              <a:t>Data Analysis</a:t>
            </a:r>
            <a:endParaRPr sz="1200" dirty="0">
              <a:solidFill>
                <a:schemeClr val="tx1">
                  <a:lumMod val="50000"/>
                  <a:lumOff val="50000"/>
                </a:schemeClr>
              </a:solidFill>
            </a:endParaRPr>
          </a:p>
        </p:txBody>
      </p:sp>
      <p:sp>
        <p:nvSpPr>
          <p:cNvPr id="26" name="Google Shape;248;p35">
            <a:extLst>
              <a:ext uri="{FF2B5EF4-FFF2-40B4-BE49-F238E27FC236}">
                <a16:creationId xmlns:a16="http://schemas.microsoft.com/office/drawing/2014/main" id="{5C4349DB-3650-F3CE-326A-F61F3F55D654}"/>
              </a:ext>
            </a:extLst>
          </p:cNvPr>
          <p:cNvSpPr txBox="1"/>
          <p:nvPr/>
        </p:nvSpPr>
        <p:spPr>
          <a:xfrm>
            <a:off x="117001" y="3479709"/>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Matching</a:t>
            </a:r>
          </a:p>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Algorithm</a:t>
            </a:r>
            <a:endParaRPr sz="1200" dirty="0">
              <a:solidFill>
                <a:schemeClr val="bg1">
                  <a:lumMod val="50000"/>
                </a:schemeClr>
              </a:solidFill>
            </a:endParaRPr>
          </a:p>
        </p:txBody>
      </p:sp>
      <p:sp>
        <p:nvSpPr>
          <p:cNvPr id="30" name="Google Shape;248;p35">
            <a:extLst>
              <a:ext uri="{FF2B5EF4-FFF2-40B4-BE49-F238E27FC236}">
                <a16:creationId xmlns:a16="http://schemas.microsoft.com/office/drawing/2014/main" id="{47EBBE12-F44A-8CE8-B9FD-40688602AA00}"/>
              </a:ext>
            </a:extLst>
          </p:cNvPr>
          <p:cNvSpPr txBox="1"/>
          <p:nvPr/>
        </p:nvSpPr>
        <p:spPr>
          <a:xfrm>
            <a:off x="117000" y="5857101"/>
            <a:ext cx="1090565" cy="223138"/>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 sz="1200" b="1" dirty="0">
                <a:solidFill>
                  <a:schemeClr val="bg1">
                    <a:lumMod val="50000"/>
                  </a:schemeClr>
                </a:solidFill>
                <a:latin typeface="Poppins"/>
                <a:cs typeface="Poppins"/>
                <a:sym typeface="Poppins"/>
              </a:rPr>
              <a:t>Summary</a:t>
            </a:r>
          </a:p>
        </p:txBody>
      </p:sp>
      <p:pic>
        <p:nvPicPr>
          <p:cNvPr id="2" name="Picture 4">
            <a:extLst>
              <a:ext uri="{FF2B5EF4-FFF2-40B4-BE49-F238E27FC236}">
                <a16:creationId xmlns:a16="http://schemas.microsoft.com/office/drawing/2014/main" id="{A0705311-94AD-4A5B-E99D-B3B4E23AE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0093" y="5883966"/>
            <a:ext cx="789041" cy="864703"/>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248;p35">
            <a:extLst>
              <a:ext uri="{FF2B5EF4-FFF2-40B4-BE49-F238E27FC236}">
                <a16:creationId xmlns:a16="http://schemas.microsoft.com/office/drawing/2014/main" id="{D1CF1D5F-6168-50D3-F77F-0A48DAB2C1B0}"/>
              </a:ext>
            </a:extLst>
          </p:cNvPr>
          <p:cNvSpPr txBox="1"/>
          <p:nvPr/>
        </p:nvSpPr>
        <p:spPr>
          <a:xfrm>
            <a:off x="122610" y="2354946"/>
            <a:ext cx="1090565" cy="407804"/>
          </a:xfrm>
          <a:prstGeom prst="rect">
            <a:avLst/>
          </a:prstGeom>
          <a:noFill/>
          <a:ln>
            <a:noFill/>
          </a:ln>
        </p:spPr>
        <p:txBody>
          <a:bodyPr spcFirstLastPara="1" wrap="square" lIns="19050" tIns="19050" rIns="19050" bIns="19050" anchor="ctr" anchorCtr="0">
            <a:spAutoFit/>
          </a:bodyPr>
          <a:lstStyle/>
          <a:p>
            <a:pPr algn="ctr">
              <a:buClr>
                <a:srgbClr val="FFFFFF"/>
              </a:buClr>
              <a:buSzPts val="800"/>
            </a:pPr>
            <a:r>
              <a:rPr lang="en" sz="1200" b="1" dirty="0">
                <a:solidFill>
                  <a:schemeClr val="bg1"/>
                </a:solidFill>
                <a:latin typeface="Poppins"/>
                <a:cs typeface="Poppins"/>
                <a:sym typeface="Poppins"/>
              </a:rPr>
              <a:t>Problem Approach</a:t>
            </a:r>
          </a:p>
        </p:txBody>
      </p:sp>
      <p:sp>
        <p:nvSpPr>
          <p:cNvPr id="13" name="Google Shape;248;p35">
            <a:extLst>
              <a:ext uri="{FF2B5EF4-FFF2-40B4-BE49-F238E27FC236}">
                <a16:creationId xmlns:a16="http://schemas.microsoft.com/office/drawing/2014/main" id="{88E46062-73F2-8F93-1BDF-89FE5CABE830}"/>
              </a:ext>
            </a:extLst>
          </p:cNvPr>
          <p:cNvSpPr txBox="1"/>
          <p:nvPr/>
        </p:nvSpPr>
        <p:spPr>
          <a:xfrm>
            <a:off x="117000" y="4640005"/>
            <a:ext cx="1090565" cy="407804"/>
          </a:xfrm>
          <a:prstGeom prst="rect">
            <a:avLst/>
          </a:prstGeom>
          <a:noFill/>
          <a:ln>
            <a:noFill/>
          </a:ln>
        </p:spPr>
        <p:txBody>
          <a:bodyPr spcFirstLastPara="1" wrap="square" lIns="19050" tIns="19050" rIns="19050" bIns="19050" anchor="ctr" anchorCtr="0">
            <a:spAutoFit/>
          </a:bodyPr>
          <a:lstStyle/>
          <a:p>
            <a:pPr marL="0" marR="0" lvl="0" indent="0" algn="ctr" rtl="0">
              <a:lnSpc>
                <a:spcPct val="100000"/>
              </a:lnSpc>
              <a:spcBef>
                <a:spcPts val="0"/>
              </a:spcBef>
              <a:spcAft>
                <a:spcPts val="0"/>
              </a:spcAft>
              <a:buClr>
                <a:srgbClr val="FFFFFF"/>
              </a:buClr>
              <a:buSzPts val="800"/>
              <a:buFont typeface="Poppins"/>
              <a:buNone/>
            </a:pPr>
            <a:r>
              <a:rPr lang="en-US" sz="1200" b="1" dirty="0">
                <a:solidFill>
                  <a:schemeClr val="bg1">
                    <a:lumMod val="50000"/>
                  </a:schemeClr>
                </a:solidFill>
                <a:latin typeface="Poppins"/>
                <a:cs typeface="Poppins"/>
                <a:sym typeface="Poppins"/>
              </a:rPr>
              <a:t>A</a:t>
            </a:r>
            <a:r>
              <a:rPr lang="en" sz="1200" b="1" dirty="0" err="1">
                <a:solidFill>
                  <a:schemeClr val="bg1">
                    <a:lumMod val="50000"/>
                  </a:schemeClr>
                </a:solidFill>
                <a:latin typeface="Poppins"/>
                <a:cs typeface="Poppins"/>
                <a:sym typeface="Poppins"/>
              </a:rPr>
              <a:t>nalysis</a:t>
            </a:r>
            <a:r>
              <a:rPr lang="en" sz="1200" b="1" dirty="0">
                <a:solidFill>
                  <a:schemeClr val="bg1">
                    <a:lumMod val="50000"/>
                  </a:schemeClr>
                </a:solidFill>
                <a:latin typeface="Poppins"/>
                <a:cs typeface="Poppins"/>
                <a:sym typeface="Poppins"/>
              </a:rPr>
              <a:t> of the Results</a:t>
            </a:r>
            <a:endParaRPr sz="1200" dirty="0">
              <a:solidFill>
                <a:schemeClr val="bg1">
                  <a:lumMod val="50000"/>
                </a:schemeClr>
              </a:solidFill>
            </a:endParaRPr>
          </a:p>
        </p:txBody>
      </p:sp>
      <p:sp>
        <p:nvSpPr>
          <p:cNvPr id="4" name="TextBox 3">
            <a:extLst>
              <a:ext uri="{FF2B5EF4-FFF2-40B4-BE49-F238E27FC236}">
                <a16:creationId xmlns:a16="http://schemas.microsoft.com/office/drawing/2014/main" id="{FAB2E03D-B74B-19C4-F3CC-8DD11178F782}"/>
              </a:ext>
            </a:extLst>
          </p:cNvPr>
          <p:cNvSpPr txBox="1"/>
          <p:nvPr/>
        </p:nvSpPr>
        <p:spPr>
          <a:xfrm>
            <a:off x="1646507" y="1621508"/>
            <a:ext cx="8473538" cy="2554545"/>
          </a:xfrm>
          <a:prstGeom prst="rect">
            <a:avLst/>
          </a:prstGeom>
          <a:noFill/>
        </p:spPr>
        <p:txBody>
          <a:bodyPr wrap="square" rtlCol="0">
            <a:spAutoFit/>
          </a:bodyPr>
          <a:lstStyle/>
          <a:p>
            <a:r>
              <a:rPr lang="en-US" sz="1600" b="1" i="0" u="none" strike="noStrike" dirty="0">
                <a:effectLst/>
                <a:latin typeface="Poppins" pitchFamily="2" charset="77"/>
                <a:cs typeface="Poppins" pitchFamily="2" charset="77"/>
              </a:rPr>
              <a:t>"</a:t>
            </a:r>
            <a:r>
              <a:rPr lang="en-US" sz="1600" b="1" i="0" u="none" strike="noStrike" dirty="0" err="1">
                <a:effectLst/>
                <a:latin typeface="Poppins" pitchFamily="2" charset="77"/>
                <a:cs typeface="Poppins" pitchFamily="2" charset="77"/>
              </a:rPr>
              <a:t>Fuzzywuzzy</a:t>
            </a:r>
            <a:r>
              <a:rPr lang="en-US" sz="1600" b="1" i="0" u="none" strike="noStrike" dirty="0">
                <a:effectLst/>
                <a:latin typeface="Poppins" pitchFamily="2" charset="77"/>
                <a:cs typeface="Poppins" pitchFamily="2" charset="77"/>
              </a:rPr>
              <a:t>” library</a:t>
            </a:r>
          </a:p>
          <a:p>
            <a:r>
              <a:rPr lang="en-US" sz="1600" b="1" i="0" u="none" strike="noStrike" dirty="0" err="1">
                <a:solidFill>
                  <a:srgbClr val="C00000"/>
                </a:solidFill>
                <a:effectLst/>
                <a:latin typeface="Poppins" pitchFamily="2" charset="77"/>
                <a:cs typeface="Poppins" pitchFamily="2" charset="77"/>
              </a:rPr>
              <a:t>process.extractOne</a:t>
            </a:r>
            <a:r>
              <a:rPr lang="en-US" sz="1600" b="1" dirty="0">
                <a:solidFill>
                  <a:srgbClr val="C00000"/>
                </a:solidFill>
                <a:latin typeface="Poppins" pitchFamily="2" charset="77"/>
                <a:cs typeface="Poppins" pitchFamily="2" charset="77"/>
              </a:rPr>
              <a:t>()</a:t>
            </a:r>
            <a:endParaRPr lang="en-US" sz="1600" b="1" i="0" u="none" strike="noStrike" dirty="0">
              <a:solidFill>
                <a:srgbClr val="C00000"/>
              </a:solidFill>
              <a:effectLst/>
              <a:latin typeface="Poppins" pitchFamily="2" charset="77"/>
              <a:cs typeface="Poppins" pitchFamily="2" charset="77"/>
            </a:endParaRPr>
          </a:p>
          <a:p>
            <a:endParaRPr lang="en-US" sz="1600" b="0" i="0" u="none" strike="noStrike" dirty="0">
              <a:effectLst/>
              <a:latin typeface="Poppins" pitchFamily="2" charset="77"/>
              <a:cs typeface="Poppins" pitchFamily="2" charset="77"/>
            </a:endParaRPr>
          </a:p>
          <a:p>
            <a:r>
              <a:rPr lang="en-US" sz="1600" b="0" i="0" u="none" strike="noStrike" dirty="0">
                <a:effectLst/>
                <a:latin typeface="Poppins" pitchFamily="2" charset="77"/>
                <a:cs typeface="Poppins" pitchFamily="2" charset="77"/>
              </a:rPr>
              <a:t>This Python library provides a simple and easy-to-use set of functions for fuzzy string matching. </a:t>
            </a:r>
          </a:p>
          <a:p>
            <a:r>
              <a:rPr lang="en-US" sz="1600" b="0" i="0" u="none" strike="noStrike" dirty="0">
                <a:effectLst/>
                <a:latin typeface="Poppins" pitchFamily="2" charset="77"/>
                <a:cs typeface="Poppins" pitchFamily="2" charset="77"/>
              </a:rPr>
              <a:t>It uses Levenshtein distance algorithm to calculate the similarity between two strings.</a:t>
            </a:r>
          </a:p>
          <a:p>
            <a:endParaRPr lang="en-US" sz="1600" dirty="0">
              <a:latin typeface="Poppins" pitchFamily="2" charset="77"/>
              <a:cs typeface="Poppins" pitchFamily="2" charset="77"/>
            </a:endParaRPr>
          </a:p>
          <a:p>
            <a:r>
              <a:rPr lang="en-US" sz="1600" b="1" dirty="0">
                <a:latin typeface="Poppins" pitchFamily="2" charset="77"/>
                <a:cs typeface="Poppins" pitchFamily="2" charset="77"/>
              </a:rPr>
              <a:t>Time : 12 hours (But still didn’t iterate through all the records, and hence we tried a different matching Algorithm)</a:t>
            </a:r>
          </a:p>
        </p:txBody>
      </p:sp>
    </p:spTree>
    <p:extLst>
      <p:ext uri="{BB962C8B-B14F-4D97-AF65-F5344CB8AC3E}">
        <p14:creationId xmlns:p14="http://schemas.microsoft.com/office/powerpoint/2010/main" val="2974631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1998</TotalTime>
  <Words>685</Words>
  <Application>Microsoft Macintosh PowerPoint</Application>
  <PresentationFormat>Widescreen</PresentationFormat>
  <Paragraphs>195</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Arial</vt:lpstr>
      <vt:lpstr>Calibri</vt:lpstr>
      <vt:lpstr>Calibri Light</vt:lpstr>
      <vt:lpstr>Google Sans</vt:lpstr>
      <vt:lpstr>Helvetica Neue</vt:lpstr>
      <vt:lpstr>Poppins</vt:lpstr>
      <vt:lpstr>Proxima Nova</vt:lpstr>
      <vt:lpstr>Söhne</vt:lpstr>
      <vt:lpstr>Times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UPC</dc:creator>
  <cp:lastModifiedBy>rs4369</cp:lastModifiedBy>
  <cp:revision>182</cp:revision>
  <dcterms:created xsi:type="dcterms:W3CDTF">2022-12-03T22:26:59Z</dcterms:created>
  <dcterms:modified xsi:type="dcterms:W3CDTF">2023-05-01T21:19:25Z</dcterms:modified>
</cp:coreProperties>
</file>