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50" r:id="rId4"/>
  </p:sldMasterIdLst>
  <p:notesMasterIdLst>
    <p:notesMasterId r:id="rId29"/>
  </p:notesMasterIdLst>
  <p:sldIdLst>
    <p:sldId id="278" r:id="rId5"/>
    <p:sldId id="279" r:id="rId6"/>
    <p:sldId id="294" r:id="rId7"/>
    <p:sldId id="295" r:id="rId8"/>
    <p:sldId id="296" r:id="rId9"/>
    <p:sldId id="281" r:id="rId10"/>
    <p:sldId id="284" r:id="rId11"/>
    <p:sldId id="303" r:id="rId12"/>
    <p:sldId id="297" r:id="rId13"/>
    <p:sldId id="300" r:id="rId14"/>
    <p:sldId id="298" r:id="rId15"/>
    <p:sldId id="299" r:id="rId16"/>
    <p:sldId id="301" r:id="rId17"/>
    <p:sldId id="302" r:id="rId18"/>
    <p:sldId id="307" r:id="rId19"/>
    <p:sldId id="308" r:id="rId20"/>
    <p:sldId id="305" r:id="rId21"/>
    <p:sldId id="304" r:id="rId22"/>
    <p:sldId id="306" r:id="rId23"/>
    <p:sldId id="309" r:id="rId24"/>
    <p:sldId id="310" r:id="rId25"/>
    <p:sldId id="311" r:id="rId26"/>
    <p:sldId id="312" r:id="rId27"/>
    <p:sldId id="293" r:id="rId28"/>
  </p:sldIdLst>
  <p:sldSz cx="12192000" cy="6858000"/>
  <p:notesSz cx="13716000" cy="24384000"/>
  <p:embeddedFontLst>
    <p:embeddedFont>
      <p:font typeface="Arial Black" panose="020B0A04020102020204" pitchFamily="34" charset="0"/>
      <p:bold r:id="rId30"/>
    </p:embeddedFont>
    <p:embeddedFont>
      <p:font typeface="Bell MT" panose="02020503060305020303" pitchFamily="18" charset="0"/>
      <p:regular r:id="rId31"/>
      <p:bold r:id="rId32"/>
      <p:italic r:id="rId33"/>
    </p:embeddedFont>
    <p:embeddedFont>
      <p:font typeface="Lato" panose="020F0502020204030204" pitchFamily="34" charset="0"/>
      <p:regular r:id="rId34"/>
    </p:embeddedFont>
    <p:embeddedFont>
      <p:font typeface="Sabon Next LT" panose="02000500000000000000" pitchFamily="2" charset="0"/>
      <p:regular r:id="rId35"/>
      <p:bold r:id="rId36"/>
      <p:italic r:id="rId37"/>
      <p:boldItalic r:id="rId3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09" autoAdjust="0"/>
  </p:normalViewPr>
  <p:slideViewPr>
    <p:cSldViewPr snapToGrid="0" snapToObjects="1">
      <p:cViewPr varScale="1">
        <p:scale>
          <a:sx n="111" d="100"/>
          <a:sy n="111" d="100"/>
        </p:scale>
        <p:origin x="534" y="9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1.fntdata"/><Relationship Id="rId35" Type="http://schemas.openxmlformats.org/officeDocument/2006/relationships/font" Target="fonts/font6.fntdata"/><Relationship Id="rId43"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571821" y="2628900"/>
            <a:ext cx="5385816" cy="1398814"/>
          </a:xfrm>
        </p:spPr>
        <p:txBody>
          <a:bodyPr/>
          <a:lstStyle/>
          <a:p>
            <a:r>
              <a:rPr lang="en-US" dirty="0">
                <a:effectLst>
                  <a:outerShdw blurRad="38100" dist="38100" dir="2700000" algn="tl">
                    <a:srgbClr val="000000">
                      <a:alpha val="43137"/>
                    </a:srgbClr>
                  </a:outerShdw>
                </a:effectLst>
                <a:latin typeface="Bell MT" panose="02020503060305020303" pitchFamily="18" charset="0"/>
              </a:rPr>
              <a:t>Bankruptcy</a:t>
            </a:r>
            <a:br>
              <a:rPr lang="en-US" dirty="0">
                <a:effectLst>
                  <a:outerShdw blurRad="38100" dist="38100" dir="2700000" algn="tl">
                    <a:srgbClr val="000000">
                      <a:alpha val="43137"/>
                    </a:srgbClr>
                  </a:outerShdw>
                </a:effectLst>
                <a:latin typeface="Bell MT" panose="02020503060305020303" pitchFamily="18" charset="0"/>
              </a:rPr>
            </a:br>
            <a:r>
              <a:rPr lang="en-US" dirty="0">
                <a:effectLst>
                  <a:outerShdw blurRad="38100" dist="38100" dir="2700000" algn="tl">
                    <a:srgbClr val="000000">
                      <a:alpha val="43137"/>
                    </a:srgbClr>
                  </a:outerShdw>
                </a:effectLst>
                <a:latin typeface="Bell MT" panose="02020503060305020303" pitchFamily="18" charset="0"/>
              </a:rPr>
              <a:t>Prevention</a:t>
            </a:r>
            <a:br>
              <a:rPr lang="en-US" dirty="0">
                <a:effectLst>
                  <a:outerShdw blurRad="38100" dist="38100" dir="2700000" algn="tl">
                    <a:srgbClr val="000000">
                      <a:alpha val="43137"/>
                    </a:srgbClr>
                  </a:outerShdw>
                </a:effectLst>
                <a:latin typeface="Bell MT" panose="02020503060305020303" pitchFamily="18" charset="0"/>
              </a:rPr>
            </a:br>
            <a:endParaRPr lang="en-US" dirty="0">
              <a:effectLst>
                <a:outerShdw blurRad="38100" dist="38100" dir="2700000" algn="tl">
                  <a:srgbClr val="000000">
                    <a:alpha val="43137"/>
                  </a:srgbClr>
                </a:outerShdw>
              </a:effectLst>
              <a:latin typeface="Bell MT" panose="02020503060305020303" pitchFamily="18" charset="0"/>
            </a:endParaRPr>
          </a:p>
        </p:txBody>
      </p:sp>
      <p:sp>
        <p:nvSpPr>
          <p:cNvPr id="4" name="TextBox 3">
            <a:extLst>
              <a:ext uri="{FF2B5EF4-FFF2-40B4-BE49-F238E27FC236}">
                <a16:creationId xmlns:a16="http://schemas.microsoft.com/office/drawing/2014/main" id="{33923392-4A65-AAE9-26B3-3E25DC88FD03}"/>
              </a:ext>
            </a:extLst>
          </p:cNvPr>
          <p:cNvSpPr txBox="1"/>
          <p:nvPr/>
        </p:nvSpPr>
        <p:spPr>
          <a:xfrm>
            <a:off x="4702629" y="1058322"/>
            <a:ext cx="2955471" cy="707886"/>
          </a:xfrm>
          <a:prstGeom prst="rect">
            <a:avLst/>
          </a:prstGeom>
          <a:noFill/>
        </p:spPr>
        <p:txBody>
          <a:bodyPr wrap="square" rtlCol="0">
            <a:spAutoFit/>
          </a:bodyPr>
          <a:lstStyle/>
          <a:p>
            <a:pPr algn="ctr"/>
            <a:r>
              <a:rPr lang="en-US" sz="4000" b="1" u="sng" dirty="0">
                <a:solidFill>
                  <a:schemeClr val="accent6">
                    <a:lumMod val="75000"/>
                  </a:schemeClr>
                </a:solidFill>
                <a:effectLst>
                  <a:outerShdw blurRad="38100" dist="38100" dir="2700000" algn="tl">
                    <a:srgbClr val="000000">
                      <a:alpha val="43137"/>
                    </a:srgbClr>
                  </a:outerShdw>
                </a:effectLst>
              </a:rPr>
              <a:t>Project</a:t>
            </a:r>
          </a:p>
        </p:txBody>
      </p:sp>
      <p:pic>
        <p:nvPicPr>
          <p:cNvPr id="1026" name="Picture 2">
            <a:extLst>
              <a:ext uri="{FF2B5EF4-FFF2-40B4-BE49-F238E27FC236}">
                <a16:creationId xmlns:a16="http://schemas.microsoft.com/office/drawing/2014/main" id="{16C494D4-F630-7B13-E038-3C9128651C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7871" y="184657"/>
            <a:ext cx="1197429" cy="448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8F63A3B-78C7-47BE-AE5E-E10140E04643}" type="slidenum">
              <a:rPr lang="en-US" smtClean="0"/>
              <a:t>10</a:t>
            </a:fld>
            <a:endParaRPr lang="en-US" dirty="0"/>
          </a:p>
        </p:txBody>
      </p:sp>
      <p:pic>
        <p:nvPicPr>
          <p:cNvPr id="4" name="Picture 3">
            <a:extLst>
              <a:ext uri="{FF2B5EF4-FFF2-40B4-BE49-F238E27FC236}">
                <a16:creationId xmlns:a16="http://schemas.microsoft.com/office/drawing/2014/main" id="{996527C8-FA7B-4D80-D500-5400C18F7F8B}"/>
              </a:ext>
            </a:extLst>
          </p:cNvPr>
          <p:cNvPicPr>
            <a:picLocks noChangeAspect="1"/>
          </p:cNvPicPr>
          <p:nvPr/>
        </p:nvPicPr>
        <p:blipFill>
          <a:blip r:embed="rId2"/>
          <a:stretch>
            <a:fillRect/>
          </a:stretch>
        </p:blipFill>
        <p:spPr>
          <a:xfrm>
            <a:off x="6913408" y="2187301"/>
            <a:ext cx="5100703" cy="3528073"/>
          </a:xfrm>
          <a:prstGeom prst="rect">
            <a:avLst/>
          </a:prstGeom>
        </p:spPr>
      </p:pic>
      <p:sp>
        <p:nvSpPr>
          <p:cNvPr id="5" name="Rectangle 4"/>
          <p:cNvSpPr/>
          <p:nvPr/>
        </p:nvSpPr>
        <p:spPr>
          <a:xfrm>
            <a:off x="1032093" y="1115489"/>
            <a:ext cx="10648371" cy="923330"/>
          </a:xfrm>
          <a:prstGeom prst="rect">
            <a:avLst/>
          </a:prstGeom>
        </p:spPr>
        <p:txBody>
          <a:bodyPr wrap="square">
            <a:spAutoFit/>
          </a:bodyPr>
          <a:lstStyle/>
          <a:p>
            <a:r>
              <a:rPr lang="en-US" b="1" dirty="0">
                <a:solidFill>
                  <a:schemeClr val="accent6">
                    <a:lumMod val="75000"/>
                  </a:schemeClr>
                </a:solidFill>
                <a:latin typeface="Bell MT" panose="02020503060305020303" pitchFamily="18" charset="0"/>
              </a:rPr>
              <a:t>As for</a:t>
            </a:r>
            <a:r>
              <a:rPr lang="en-US" b="1" dirty="0">
                <a:solidFill>
                  <a:srgbClr val="002060"/>
                </a:solidFill>
                <a:latin typeface="Bell MT" panose="02020503060305020303" pitchFamily="18" charset="0"/>
              </a:rPr>
              <a:t> the </a:t>
            </a:r>
            <a:r>
              <a:rPr lang="en-US" b="1" dirty="0">
                <a:solidFill>
                  <a:schemeClr val="accent6">
                    <a:lumMod val="75000"/>
                  </a:schemeClr>
                </a:solidFill>
                <a:latin typeface="Bell MT" panose="02020503060305020303" pitchFamily="18" charset="0"/>
              </a:rPr>
              <a:t>distribution all the data is distributed among 3 values which are 0 for low magnitude, 0.5 for medium magnitude, and 1 for high magnitude for all the independent variables.</a:t>
            </a:r>
          </a:p>
          <a:p>
            <a:endParaRPr lang="en-US" b="1" dirty="0">
              <a:solidFill>
                <a:schemeClr val="accent6">
                  <a:lumMod val="75000"/>
                </a:schemeClr>
              </a:solidFill>
              <a:latin typeface="Bell MT" panose="02020503060305020303" pitchFamily="18" charset="0"/>
            </a:endParaRPr>
          </a:p>
        </p:txBody>
      </p:sp>
      <p:sp>
        <p:nvSpPr>
          <p:cNvPr id="6" name="Rectangle 5"/>
          <p:cNvSpPr/>
          <p:nvPr/>
        </p:nvSpPr>
        <p:spPr>
          <a:xfrm>
            <a:off x="964758" y="2474009"/>
            <a:ext cx="5833607" cy="2585323"/>
          </a:xfrm>
          <a:prstGeom prst="rect">
            <a:avLst/>
          </a:prstGeom>
        </p:spPr>
        <p:txBody>
          <a:bodyPr wrap="square">
            <a:spAutoFit/>
          </a:bodyPr>
          <a:lstStyle/>
          <a:p>
            <a:pPr fontAlgn="base"/>
            <a:r>
              <a:rPr lang="en-US" sz="1600" b="1" dirty="0">
                <a:solidFill>
                  <a:srgbClr val="002060"/>
                </a:solidFill>
                <a:latin typeface="Bell MT" panose="02020503060305020303" pitchFamily="18" charset="0"/>
              </a:rPr>
              <a:t>Following are the observation :</a:t>
            </a:r>
          </a:p>
          <a:p>
            <a:pPr fontAlgn="base"/>
            <a:endParaRPr lang="en-US" sz="1600" b="1" dirty="0">
              <a:solidFill>
                <a:srgbClr val="002060"/>
              </a:solidFill>
              <a:latin typeface="Bell MT" panose="02020503060305020303" pitchFamily="18" charset="0"/>
            </a:endParaRPr>
          </a:p>
          <a:p>
            <a:pPr marL="285750" indent="-285750" fontAlgn="base">
              <a:buFont typeface="Arial" panose="020B0604020202020204" pitchFamily="34" charset="0"/>
              <a:buChar char="•"/>
            </a:pPr>
            <a:r>
              <a:rPr lang="en-US" sz="1600" b="1" dirty="0">
                <a:solidFill>
                  <a:srgbClr val="002060"/>
                </a:solidFill>
                <a:latin typeface="Bell MT" panose="02020503060305020303" pitchFamily="18" charset="0"/>
              </a:rPr>
              <a:t>The data distribution for industrial risk and credibility is almost same for all the three magnitude.</a:t>
            </a:r>
          </a:p>
          <a:p>
            <a:pPr marL="285750" indent="-285750" fontAlgn="base">
              <a:buFont typeface="Arial" panose="020B0604020202020204" pitchFamily="34" charset="0"/>
              <a:buChar char="•"/>
            </a:pPr>
            <a:r>
              <a:rPr lang="en-US" sz="1600" b="1" dirty="0">
                <a:solidFill>
                  <a:srgbClr val="002060"/>
                </a:solidFill>
                <a:latin typeface="Bell MT" panose="02020503060305020303" pitchFamily="18" charset="0"/>
              </a:rPr>
              <a:t>The high risk data for the management risk is more compare to low and medium risk.</a:t>
            </a:r>
          </a:p>
          <a:p>
            <a:pPr marL="285750" indent="-285750" fontAlgn="base">
              <a:buFont typeface="Arial" panose="020B0604020202020204" pitchFamily="34" charset="0"/>
              <a:buChar char="•"/>
            </a:pPr>
            <a:r>
              <a:rPr lang="en-US" sz="1600" b="1" dirty="0">
                <a:solidFill>
                  <a:srgbClr val="002060"/>
                </a:solidFill>
                <a:latin typeface="Bell MT" panose="02020503060305020303" pitchFamily="18" charset="0"/>
              </a:rPr>
              <a:t>The data of low risk is more in financial flexibility.</a:t>
            </a:r>
          </a:p>
          <a:p>
            <a:pPr marL="285750" indent="-285750" fontAlgn="base">
              <a:buFont typeface="Arial" panose="020B0604020202020204" pitchFamily="34" charset="0"/>
              <a:buChar char="•"/>
            </a:pPr>
            <a:r>
              <a:rPr lang="en-US" sz="1600" b="1" dirty="0">
                <a:solidFill>
                  <a:srgbClr val="002060"/>
                </a:solidFill>
                <a:latin typeface="Bell MT" panose="02020503060305020303" pitchFamily="18" charset="0"/>
              </a:rPr>
              <a:t>The low and high data in competitiveness is almost same.</a:t>
            </a:r>
          </a:p>
          <a:p>
            <a:pPr marL="285750" indent="-285750" fontAlgn="base">
              <a:buFont typeface="Arial" panose="020B0604020202020204" pitchFamily="34" charset="0"/>
              <a:buChar char="•"/>
            </a:pPr>
            <a:r>
              <a:rPr lang="en-US" sz="1600" b="1" dirty="0">
                <a:solidFill>
                  <a:srgbClr val="002060"/>
                </a:solidFill>
                <a:latin typeface="Bell MT" panose="02020503060305020303" pitchFamily="18" charset="0"/>
              </a:rPr>
              <a:t>For operating risk high risk data is more.</a:t>
            </a:r>
          </a:p>
          <a:p>
            <a:pPr fontAlgn="base"/>
            <a:endParaRPr lang="en-US" b="1" dirty="0">
              <a:solidFill>
                <a:srgbClr val="002060"/>
              </a:solidFill>
              <a:latin typeface="Bell MT" panose="02020503060305020303" pitchFamily="18" charset="0"/>
            </a:endParaRPr>
          </a:p>
        </p:txBody>
      </p:sp>
      <p:pic>
        <p:nvPicPr>
          <p:cNvPr id="2" name="Picture 1">
            <a:extLst>
              <a:ext uri="{FF2B5EF4-FFF2-40B4-BE49-F238E27FC236}">
                <a16:creationId xmlns:a16="http://schemas.microsoft.com/office/drawing/2014/main" id="{B76DE070-EF16-B558-757B-718E09D5B70C}"/>
              </a:ext>
            </a:extLst>
          </p:cNvPr>
          <p:cNvPicPr>
            <a:picLocks noChangeAspect="1"/>
          </p:cNvPicPr>
          <p:nvPr/>
        </p:nvPicPr>
        <p:blipFill>
          <a:blip r:embed="rId3"/>
          <a:stretch>
            <a:fillRect/>
          </a:stretch>
        </p:blipFill>
        <p:spPr>
          <a:xfrm>
            <a:off x="10819191" y="157388"/>
            <a:ext cx="1194920" cy="451143"/>
          </a:xfrm>
          <a:prstGeom prst="rect">
            <a:avLst/>
          </a:prstGeom>
        </p:spPr>
      </p:pic>
    </p:spTree>
    <p:extLst>
      <p:ext uri="{BB962C8B-B14F-4D97-AF65-F5344CB8AC3E}">
        <p14:creationId xmlns:p14="http://schemas.microsoft.com/office/powerpoint/2010/main" val="1095701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28927CA-9F9E-5E8A-4946-D3A2C054E2B9}"/>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4" name="TextBox 3">
            <a:extLst>
              <a:ext uri="{FF2B5EF4-FFF2-40B4-BE49-F238E27FC236}">
                <a16:creationId xmlns:a16="http://schemas.microsoft.com/office/drawing/2014/main" id="{81155FE8-BCA6-FD15-35E7-98A8E8409075}"/>
              </a:ext>
            </a:extLst>
          </p:cNvPr>
          <p:cNvSpPr txBox="1"/>
          <p:nvPr/>
        </p:nvSpPr>
        <p:spPr>
          <a:xfrm>
            <a:off x="1235529" y="703108"/>
            <a:ext cx="8539843" cy="461665"/>
          </a:xfrm>
          <a:prstGeom prst="rect">
            <a:avLst/>
          </a:prstGeom>
          <a:noFill/>
        </p:spPr>
        <p:txBody>
          <a:bodyPr wrap="square" rtlCol="0">
            <a:spAutoFit/>
          </a:bodyPr>
          <a:lstStyle/>
          <a:p>
            <a:r>
              <a:rPr lang="en-US" sz="2400" b="1" u="sng" dirty="0">
                <a:solidFill>
                  <a:schemeClr val="accent6">
                    <a:lumMod val="75000"/>
                  </a:schemeClr>
                </a:solidFill>
                <a:effectLst>
                  <a:outerShdw blurRad="38100" dist="38100" dir="2700000" algn="tl">
                    <a:srgbClr val="000000">
                      <a:alpha val="43137"/>
                    </a:srgbClr>
                  </a:outerShdw>
                </a:effectLst>
                <a:latin typeface="Bell MT" panose="02020503060305020303" pitchFamily="18" charset="0"/>
              </a:rPr>
              <a:t>Correlation Heatmap</a:t>
            </a:r>
          </a:p>
        </p:txBody>
      </p:sp>
      <p:pic>
        <p:nvPicPr>
          <p:cNvPr id="7" name="Picture 6">
            <a:extLst>
              <a:ext uri="{FF2B5EF4-FFF2-40B4-BE49-F238E27FC236}">
                <a16:creationId xmlns:a16="http://schemas.microsoft.com/office/drawing/2014/main" id="{6A4A12F3-3A3E-822C-F415-C143CFAB9905}"/>
              </a:ext>
            </a:extLst>
          </p:cNvPr>
          <p:cNvPicPr>
            <a:picLocks noChangeAspect="1"/>
          </p:cNvPicPr>
          <p:nvPr/>
        </p:nvPicPr>
        <p:blipFill>
          <a:blip r:embed="rId2"/>
          <a:stretch>
            <a:fillRect/>
          </a:stretch>
        </p:blipFill>
        <p:spPr>
          <a:xfrm>
            <a:off x="1362244" y="1468685"/>
            <a:ext cx="5675372" cy="5073630"/>
          </a:xfrm>
          <a:prstGeom prst="rect">
            <a:avLst/>
          </a:prstGeom>
        </p:spPr>
      </p:pic>
      <p:sp>
        <p:nvSpPr>
          <p:cNvPr id="9" name="TextBox 8">
            <a:extLst>
              <a:ext uri="{FF2B5EF4-FFF2-40B4-BE49-F238E27FC236}">
                <a16:creationId xmlns:a16="http://schemas.microsoft.com/office/drawing/2014/main" id="{1EB74128-D1FD-16E3-9066-2D6C51E03A38}"/>
              </a:ext>
            </a:extLst>
          </p:cNvPr>
          <p:cNvSpPr txBox="1"/>
          <p:nvPr/>
        </p:nvSpPr>
        <p:spPr>
          <a:xfrm>
            <a:off x="7761514" y="1665514"/>
            <a:ext cx="3516086" cy="2031325"/>
          </a:xfrm>
          <a:prstGeom prst="rect">
            <a:avLst/>
          </a:prstGeom>
          <a:noFill/>
        </p:spPr>
        <p:txBody>
          <a:bodyPr wrap="square" rtlCol="0">
            <a:spAutoFit/>
          </a:bodyPr>
          <a:lstStyle/>
          <a:p>
            <a:pPr marL="285750" indent="-285750">
              <a:buFont typeface="Wingdings" panose="05000000000000000000" pitchFamily="2" charset="2"/>
              <a:buChar char="§"/>
            </a:pPr>
            <a:r>
              <a:rPr lang="en-US" sz="1400" b="1" dirty="0">
                <a:solidFill>
                  <a:schemeClr val="accent6">
                    <a:lumMod val="75000"/>
                  </a:schemeClr>
                </a:solidFill>
                <a:latin typeface="Bell MT" panose="02020503060305020303" pitchFamily="18" charset="0"/>
              </a:rPr>
              <a:t>From the heat map , We can understand that class has a positive correlation with financial flexibility , credibility &amp; competitiveness .</a:t>
            </a:r>
          </a:p>
          <a:p>
            <a:pPr marL="285750" indent="-285750">
              <a:buFont typeface="Wingdings" panose="05000000000000000000" pitchFamily="2" charset="2"/>
              <a:buChar char="§"/>
            </a:pPr>
            <a:endParaRPr lang="en-US" sz="1400" b="1" dirty="0">
              <a:solidFill>
                <a:schemeClr val="accent6">
                  <a:lumMod val="75000"/>
                </a:schemeClr>
              </a:solidFill>
              <a:latin typeface="Bell MT" panose="02020503060305020303" pitchFamily="18" charset="0"/>
            </a:endParaRPr>
          </a:p>
          <a:p>
            <a:pPr marL="285750" indent="-285750">
              <a:buFont typeface="Wingdings" panose="05000000000000000000" pitchFamily="2" charset="2"/>
              <a:buChar char="§"/>
            </a:pPr>
            <a:r>
              <a:rPr lang="en-US" sz="1400" b="1" dirty="0">
                <a:solidFill>
                  <a:schemeClr val="accent6">
                    <a:lumMod val="75000"/>
                  </a:schemeClr>
                </a:solidFill>
                <a:latin typeface="Bell MT" panose="02020503060305020303" pitchFamily="18" charset="0"/>
              </a:rPr>
              <a:t>And also financial flexibility , credibility &amp; Competitiveness also exhibit moderate positive correlation among each other .</a:t>
            </a:r>
          </a:p>
        </p:txBody>
      </p:sp>
      <p:pic>
        <p:nvPicPr>
          <p:cNvPr id="2" name="Picture 1">
            <a:extLst>
              <a:ext uri="{FF2B5EF4-FFF2-40B4-BE49-F238E27FC236}">
                <a16:creationId xmlns:a16="http://schemas.microsoft.com/office/drawing/2014/main" id="{4331EAA4-ABDA-5587-8F9D-E2F709605FAE}"/>
              </a:ext>
            </a:extLst>
          </p:cNvPr>
          <p:cNvPicPr>
            <a:picLocks noChangeAspect="1"/>
          </p:cNvPicPr>
          <p:nvPr/>
        </p:nvPicPr>
        <p:blipFill>
          <a:blip r:embed="rId3"/>
          <a:stretch>
            <a:fillRect/>
          </a:stretch>
        </p:blipFill>
        <p:spPr>
          <a:xfrm>
            <a:off x="10841684" y="143217"/>
            <a:ext cx="1194920" cy="451143"/>
          </a:xfrm>
          <a:prstGeom prst="rect">
            <a:avLst/>
          </a:prstGeom>
        </p:spPr>
      </p:pic>
    </p:spTree>
    <p:extLst>
      <p:ext uri="{BB962C8B-B14F-4D97-AF65-F5344CB8AC3E}">
        <p14:creationId xmlns:p14="http://schemas.microsoft.com/office/powerpoint/2010/main" val="3632395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8F63A3B-78C7-47BE-AE5E-E10140E04643}" type="slidenum">
              <a:rPr lang="en-US" smtClean="0"/>
              <a:t>12</a:t>
            </a:fld>
            <a:endParaRPr lang="en-US" dirty="0"/>
          </a:p>
        </p:txBody>
      </p:sp>
      <p:sp>
        <p:nvSpPr>
          <p:cNvPr id="9" name="Content Placeholder 8"/>
          <p:cNvSpPr>
            <a:spLocks noGrp="1"/>
          </p:cNvSpPr>
          <p:nvPr>
            <p:ph idx="4294967295"/>
          </p:nvPr>
        </p:nvSpPr>
        <p:spPr>
          <a:xfrm>
            <a:off x="397565" y="882595"/>
            <a:ext cx="4929809" cy="5701085"/>
          </a:xfrm>
        </p:spPr>
        <p:txBody>
          <a:bodyPr>
            <a:normAutofit/>
          </a:bodyPr>
          <a:lstStyle/>
          <a:p>
            <a:pPr marL="285750" indent="-285750">
              <a:buFont typeface="Arial" panose="020B0604020202020204" pitchFamily="34" charset="0"/>
              <a:buChar char="•"/>
            </a:pPr>
            <a:r>
              <a:rPr lang="en-US" sz="1600" b="1" dirty="0">
                <a:latin typeface="Bell MT" panose="02020503060305020303" pitchFamily="18" charset="0"/>
              </a:rPr>
              <a:t> </a:t>
            </a:r>
            <a:r>
              <a:rPr lang="en-US" sz="1600" b="1" dirty="0">
                <a:solidFill>
                  <a:schemeClr val="accent6">
                    <a:lumMod val="75000"/>
                  </a:schemeClr>
                </a:solidFill>
                <a:latin typeface="Bell MT" panose="02020503060305020303" pitchFamily="18" charset="0"/>
              </a:rPr>
              <a:t>If there is ‘low &amp; medium’ industrial risk (</a:t>
            </a:r>
            <a:r>
              <a:rPr lang="en-US" sz="1600" b="1" dirty="0" err="1">
                <a:solidFill>
                  <a:schemeClr val="accent6">
                    <a:lumMod val="75000"/>
                  </a:schemeClr>
                </a:solidFill>
                <a:latin typeface="Bell MT" panose="02020503060305020303" pitchFamily="18" charset="0"/>
              </a:rPr>
              <a:t>i.e</a:t>
            </a:r>
            <a:r>
              <a:rPr lang="en-US" sz="1600" b="1" dirty="0">
                <a:solidFill>
                  <a:schemeClr val="accent6">
                    <a:lumMod val="75000"/>
                  </a:schemeClr>
                </a:solidFill>
                <a:latin typeface="Bell MT" panose="02020503060305020303" pitchFamily="18" charset="0"/>
              </a:rPr>
              <a:t> 0 &amp; 0.5) then the company goes with class ‘non-bankruptcy’ .</a:t>
            </a:r>
            <a:endParaRPr lang="en-IN" sz="1600" b="1" dirty="0">
              <a:solidFill>
                <a:schemeClr val="accent6">
                  <a:lumMod val="75000"/>
                </a:schemeClr>
              </a:solidFill>
              <a:latin typeface="Bell MT" panose="02020503060305020303" pitchFamily="18" charset="0"/>
            </a:endParaRPr>
          </a:p>
          <a:p>
            <a:pPr marL="285750" indent="-285750">
              <a:buFont typeface="Arial" panose="020B0604020202020204" pitchFamily="34" charset="0"/>
              <a:buChar char="•"/>
            </a:pPr>
            <a:r>
              <a:rPr lang="en-US" sz="1600" b="1" dirty="0">
                <a:solidFill>
                  <a:schemeClr val="accent6">
                    <a:lumMod val="75000"/>
                  </a:schemeClr>
                </a:solidFill>
                <a:latin typeface="Bell MT" panose="02020503060305020303" pitchFamily="18" charset="0"/>
              </a:rPr>
              <a:t>If there is ‘high’ industrial risk (</a:t>
            </a:r>
            <a:r>
              <a:rPr lang="en-US" sz="1600" b="1" dirty="0" err="1">
                <a:solidFill>
                  <a:schemeClr val="accent6">
                    <a:lumMod val="75000"/>
                  </a:schemeClr>
                </a:solidFill>
                <a:latin typeface="Bell MT" panose="02020503060305020303" pitchFamily="18" charset="0"/>
              </a:rPr>
              <a:t>i.e</a:t>
            </a:r>
            <a:r>
              <a:rPr lang="en-US" sz="1600" b="1" dirty="0">
                <a:solidFill>
                  <a:schemeClr val="accent6">
                    <a:lumMod val="75000"/>
                  </a:schemeClr>
                </a:solidFill>
                <a:latin typeface="Bell MT" panose="02020503060305020303" pitchFamily="18" charset="0"/>
              </a:rPr>
              <a:t> 1) then the company goes with class ‘bankruptcy’. </a:t>
            </a:r>
            <a:endParaRPr lang="en-IN" sz="1600" b="1" dirty="0">
              <a:solidFill>
                <a:schemeClr val="accent6">
                  <a:lumMod val="75000"/>
                </a:schemeClr>
              </a:solidFill>
              <a:latin typeface="Bell MT" panose="02020503060305020303" pitchFamily="18" charset="0"/>
            </a:endParaRPr>
          </a:p>
          <a:p>
            <a:pPr marL="285750" indent="-285750">
              <a:buFont typeface="Arial" panose="020B0604020202020204" pitchFamily="34" charset="0"/>
              <a:buChar char="•"/>
            </a:pPr>
            <a:endParaRPr lang="en-US" sz="1600" b="1" dirty="0">
              <a:solidFill>
                <a:schemeClr val="accent6">
                  <a:lumMod val="75000"/>
                </a:schemeClr>
              </a:solidFill>
              <a:latin typeface="Bell MT" panose="02020503060305020303" pitchFamily="18" charset="0"/>
            </a:endParaRPr>
          </a:p>
          <a:p>
            <a:pPr marL="285750" indent="-285750">
              <a:buFont typeface="Arial" panose="020B0604020202020204" pitchFamily="34" charset="0"/>
              <a:buChar char="•"/>
            </a:pPr>
            <a:endParaRPr lang="en-US" sz="1600" b="1" dirty="0">
              <a:solidFill>
                <a:schemeClr val="accent6">
                  <a:lumMod val="75000"/>
                </a:schemeClr>
              </a:solidFill>
              <a:latin typeface="Bell MT" panose="02020503060305020303" pitchFamily="18" charset="0"/>
            </a:endParaRPr>
          </a:p>
          <a:p>
            <a:pPr marL="285750" indent="-285750">
              <a:buFont typeface="Arial" panose="020B0604020202020204" pitchFamily="34" charset="0"/>
              <a:buChar char="•"/>
            </a:pPr>
            <a:endParaRPr lang="en-US" sz="1600" b="1" dirty="0">
              <a:solidFill>
                <a:schemeClr val="accent6">
                  <a:lumMod val="75000"/>
                </a:schemeClr>
              </a:solidFill>
              <a:latin typeface="Bell MT" panose="02020503060305020303" pitchFamily="18" charset="0"/>
            </a:endParaRPr>
          </a:p>
          <a:p>
            <a:pPr marL="0" indent="0">
              <a:buNone/>
            </a:pPr>
            <a:endParaRPr lang="en-US" sz="1600" b="1" dirty="0">
              <a:solidFill>
                <a:schemeClr val="accent6">
                  <a:lumMod val="75000"/>
                </a:schemeClr>
              </a:solidFill>
              <a:latin typeface="Bell MT" panose="02020503060305020303" pitchFamily="18" charset="0"/>
            </a:endParaRPr>
          </a:p>
          <a:p>
            <a:pPr marL="0" indent="0">
              <a:buNone/>
            </a:pPr>
            <a:endParaRPr lang="en-US" sz="1600" b="1" dirty="0">
              <a:solidFill>
                <a:schemeClr val="accent6">
                  <a:lumMod val="75000"/>
                </a:schemeClr>
              </a:solidFill>
              <a:latin typeface="Bell MT" panose="02020503060305020303" pitchFamily="18" charset="0"/>
            </a:endParaRPr>
          </a:p>
          <a:p>
            <a:pPr marL="285750" indent="-285750">
              <a:buFont typeface="Arial" panose="020B0604020202020204" pitchFamily="34" charset="0"/>
              <a:buChar char="•"/>
            </a:pPr>
            <a:r>
              <a:rPr lang="en-US" sz="1600" b="1" dirty="0">
                <a:solidFill>
                  <a:schemeClr val="accent6">
                    <a:lumMod val="75000"/>
                  </a:schemeClr>
                </a:solidFill>
                <a:latin typeface="Bell MT" panose="02020503060305020303" pitchFamily="18" charset="0"/>
              </a:rPr>
              <a:t>For ‘low &amp; medium’ management risk (0) the company goes ‘non-bankruptcy’.</a:t>
            </a:r>
          </a:p>
          <a:p>
            <a:pPr marL="285750" indent="-285750">
              <a:buFont typeface="Arial" panose="020B0604020202020204" pitchFamily="34" charset="0"/>
              <a:buChar char="•"/>
            </a:pPr>
            <a:r>
              <a:rPr lang="en-US" sz="1600" b="1" dirty="0">
                <a:solidFill>
                  <a:schemeClr val="accent6">
                    <a:lumMod val="75000"/>
                  </a:schemeClr>
                </a:solidFill>
                <a:latin typeface="Bell MT" panose="02020503060305020303" pitchFamily="18" charset="0"/>
              </a:rPr>
              <a:t>For ‘high’ management risk(1) the company goes ‘bankruptcy</a:t>
            </a:r>
            <a:r>
              <a:rPr lang="en-US" sz="1600" dirty="0">
                <a:solidFill>
                  <a:schemeClr val="accent6">
                    <a:lumMod val="75000"/>
                  </a:schemeClr>
                </a:solidFill>
              </a:rPr>
              <a:t>.</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0010" y="882595"/>
            <a:ext cx="3348668" cy="2751875"/>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0010" y="3831804"/>
            <a:ext cx="3398065" cy="2751875"/>
          </a:xfrm>
          <a:prstGeom prst="rect">
            <a:avLst/>
          </a:prstGeom>
        </p:spPr>
      </p:pic>
      <p:pic>
        <p:nvPicPr>
          <p:cNvPr id="2" name="Picture 1">
            <a:extLst>
              <a:ext uri="{FF2B5EF4-FFF2-40B4-BE49-F238E27FC236}">
                <a16:creationId xmlns:a16="http://schemas.microsoft.com/office/drawing/2014/main" id="{A72D7084-AF13-BE2D-AF52-C6F2BB9DB51B}"/>
              </a:ext>
            </a:extLst>
          </p:cNvPr>
          <p:cNvPicPr>
            <a:picLocks noChangeAspect="1"/>
          </p:cNvPicPr>
          <p:nvPr/>
        </p:nvPicPr>
        <p:blipFill>
          <a:blip r:embed="rId4"/>
          <a:stretch>
            <a:fillRect/>
          </a:stretch>
        </p:blipFill>
        <p:spPr>
          <a:xfrm>
            <a:off x="10841684" y="182642"/>
            <a:ext cx="1194920" cy="451143"/>
          </a:xfrm>
          <a:prstGeom prst="rect">
            <a:avLst/>
          </a:prstGeom>
        </p:spPr>
      </p:pic>
    </p:spTree>
    <p:extLst>
      <p:ext uri="{BB962C8B-B14F-4D97-AF65-F5344CB8AC3E}">
        <p14:creationId xmlns:p14="http://schemas.microsoft.com/office/powerpoint/2010/main" val="560780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8F63A3B-78C7-47BE-AE5E-E10140E04643}" type="slidenum">
              <a:rPr lang="en-US" smtClean="0"/>
              <a:t>13</a:t>
            </a:fld>
            <a:endParaRPr lang="en-US" dirty="0"/>
          </a:p>
        </p:txBody>
      </p:sp>
      <p:sp>
        <p:nvSpPr>
          <p:cNvPr id="6" name="Rectangle 5"/>
          <p:cNvSpPr/>
          <p:nvPr/>
        </p:nvSpPr>
        <p:spPr>
          <a:xfrm>
            <a:off x="590264" y="1100104"/>
            <a:ext cx="4823790" cy="4031873"/>
          </a:xfrm>
          <a:prstGeom prst="rect">
            <a:avLst/>
          </a:prstGeom>
        </p:spPr>
        <p:txBody>
          <a:bodyPr wrap="square">
            <a:spAutoFit/>
          </a:bodyPr>
          <a:lstStyle/>
          <a:p>
            <a:pPr marL="285750" indent="-285750">
              <a:buFont typeface="Arial" panose="020B0604020202020204" pitchFamily="34" charset="0"/>
              <a:buChar char="•"/>
            </a:pPr>
            <a:r>
              <a:rPr lang="en-US" sz="1600" b="1" dirty="0">
                <a:solidFill>
                  <a:schemeClr val="accent6">
                    <a:lumMod val="75000"/>
                  </a:schemeClr>
                </a:solidFill>
                <a:latin typeface="Bell MT" panose="02020503060305020303" pitchFamily="18" charset="0"/>
              </a:rPr>
              <a:t>If there is ‘low’ financial flexibility (0) then the company goes with class ‘bankruptcy’ .</a:t>
            </a:r>
            <a:endParaRPr lang="en-IN" sz="1600" b="1" dirty="0">
              <a:solidFill>
                <a:schemeClr val="accent6">
                  <a:lumMod val="75000"/>
                </a:schemeClr>
              </a:solidFill>
              <a:latin typeface="Bell MT" panose="02020503060305020303" pitchFamily="18" charset="0"/>
            </a:endParaRPr>
          </a:p>
          <a:p>
            <a:pPr marL="285750" indent="-285750">
              <a:buFont typeface="Arial" panose="020B0604020202020204" pitchFamily="34" charset="0"/>
              <a:buChar char="•"/>
            </a:pPr>
            <a:r>
              <a:rPr lang="en-US" sz="1600" b="1" dirty="0">
                <a:solidFill>
                  <a:schemeClr val="accent6">
                    <a:lumMod val="75000"/>
                  </a:schemeClr>
                </a:solidFill>
                <a:latin typeface="Bell MT" panose="02020503060305020303" pitchFamily="18" charset="0"/>
              </a:rPr>
              <a:t>If there is ‘medium &amp; high’ financial flexibility (0.5 &amp; 1) then the company goes with class ‘non- bankruptcy’. </a:t>
            </a:r>
            <a:endParaRPr lang="en-IN" sz="1600" b="1" dirty="0">
              <a:solidFill>
                <a:schemeClr val="accent6">
                  <a:lumMod val="75000"/>
                </a:schemeClr>
              </a:solidFill>
              <a:latin typeface="Bell MT" panose="02020503060305020303" pitchFamily="18" charset="0"/>
            </a:endParaRPr>
          </a:p>
          <a:p>
            <a:endParaRPr lang="en-US" sz="1600" b="1" dirty="0">
              <a:solidFill>
                <a:schemeClr val="accent6">
                  <a:lumMod val="75000"/>
                </a:schemeClr>
              </a:solidFill>
              <a:latin typeface="Bell MT" panose="02020503060305020303" pitchFamily="18" charset="0"/>
            </a:endParaRPr>
          </a:p>
          <a:p>
            <a:endParaRPr lang="en-US" sz="1600" b="1" dirty="0">
              <a:solidFill>
                <a:schemeClr val="accent6">
                  <a:lumMod val="75000"/>
                </a:schemeClr>
              </a:solidFill>
              <a:latin typeface="Bell MT" panose="02020503060305020303" pitchFamily="18" charset="0"/>
            </a:endParaRPr>
          </a:p>
          <a:p>
            <a:endParaRPr lang="en-US" sz="1600" b="1" dirty="0">
              <a:solidFill>
                <a:schemeClr val="accent6">
                  <a:lumMod val="75000"/>
                </a:schemeClr>
              </a:solidFill>
              <a:latin typeface="Bell MT" panose="02020503060305020303" pitchFamily="18" charset="0"/>
            </a:endParaRPr>
          </a:p>
          <a:p>
            <a:endParaRPr lang="en-US" sz="1600" b="1" dirty="0">
              <a:solidFill>
                <a:schemeClr val="accent6">
                  <a:lumMod val="75000"/>
                </a:schemeClr>
              </a:solidFill>
              <a:latin typeface="Bell MT" panose="02020503060305020303" pitchFamily="18" charset="0"/>
            </a:endParaRPr>
          </a:p>
          <a:p>
            <a:endParaRPr lang="en-US" sz="1600" b="1" dirty="0">
              <a:solidFill>
                <a:schemeClr val="accent6">
                  <a:lumMod val="75000"/>
                </a:schemeClr>
              </a:solidFill>
              <a:latin typeface="Bell MT" panose="02020503060305020303" pitchFamily="18" charset="0"/>
            </a:endParaRPr>
          </a:p>
          <a:p>
            <a:endParaRPr lang="en-US" sz="1600" b="1" dirty="0">
              <a:solidFill>
                <a:schemeClr val="accent6">
                  <a:lumMod val="75000"/>
                </a:schemeClr>
              </a:solidFill>
              <a:latin typeface="Bell MT" panose="02020503060305020303" pitchFamily="18" charset="0"/>
            </a:endParaRPr>
          </a:p>
          <a:p>
            <a:endParaRPr lang="en-US" sz="1600" b="1" dirty="0">
              <a:solidFill>
                <a:schemeClr val="accent6">
                  <a:lumMod val="75000"/>
                </a:schemeClr>
              </a:solidFill>
              <a:latin typeface="Bell MT" panose="02020503060305020303" pitchFamily="18" charset="0"/>
            </a:endParaRPr>
          </a:p>
          <a:p>
            <a:pPr marL="285750" indent="-285750">
              <a:buFont typeface="Arial" panose="020B0604020202020204" pitchFamily="34" charset="0"/>
              <a:buChar char="•"/>
            </a:pPr>
            <a:r>
              <a:rPr lang="en-US" sz="1600" b="1" dirty="0">
                <a:solidFill>
                  <a:schemeClr val="accent6">
                    <a:lumMod val="75000"/>
                  </a:schemeClr>
                </a:solidFill>
                <a:latin typeface="Bell MT" panose="02020503060305020303" pitchFamily="18" charset="0"/>
              </a:rPr>
              <a:t>For ‘low’ credibility(0) the company goes ‘bankruptcy’.</a:t>
            </a:r>
          </a:p>
          <a:p>
            <a:pPr marL="285750" indent="-285750">
              <a:buFont typeface="Arial" panose="020B0604020202020204" pitchFamily="34" charset="0"/>
              <a:buChar char="•"/>
            </a:pPr>
            <a:r>
              <a:rPr lang="en-US" sz="1600" b="1" dirty="0">
                <a:solidFill>
                  <a:schemeClr val="accent6">
                    <a:lumMod val="75000"/>
                  </a:schemeClr>
                </a:solidFill>
                <a:latin typeface="Bell MT" panose="02020503060305020303" pitchFamily="18" charset="0"/>
              </a:rPr>
              <a:t>For ‘medium &amp; high’ credibility (0.5 &amp; 1) the company goes ‘non-bankruptcy’</a:t>
            </a:r>
            <a:r>
              <a:rPr lang="en-US" sz="1600" dirty="0">
                <a:solidFill>
                  <a:schemeClr val="accent6">
                    <a:lumMod val="75000"/>
                  </a:schemeClr>
                </a:solidFill>
              </a:rPr>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14054" y="1003742"/>
            <a:ext cx="3158782" cy="2533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14054" y="3750817"/>
            <a:ext cx="3137298" cy="2527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extLst>
              <a:ext uri="{FF2B5EF4-FFF2-40B4-BE49-F238E27FC236}">
                <a16:creationId xmlns:a16="http://schemas.microsoft.com/office/drawing/2014/main" id="{AC64FCC6-BC34-C40F-837B-E3C6575D8F90}"/>
              </a:ext>
            </a:extLst>
          </p:cNvPr>
          <p:cNvPicPr>
            <a:picLocks noChangeAspect="1"/>
          </p:cNvPicPr>
          <p:nvPr/>
        </p:nvPicPr>
        <p:blipFill>
          <a:blip r:embed="rId4"/>
          <a:stretch>
            <a:fillRect/>
          </a:stretch>
        </p:blipFill>
        <p:spPr>
          <a:xfrm>
            <a:off x="10841684" y="143217"/>
            <a:ext cx="1194920" cy="451143"/>
          </a:xfrm>
          <a:prstGeom prst="rect">
            <a:avLst/>
          </a:prstGeom>
        </p:spPr>
      </p:pic>
    </p:spTree>
    <p:extLst>
      <p:ext uri="{BB962C8B-B14F-4D97-AF65-F5344CB8AC3E}">
        <p14:creationId xmlns:p14="http://schemas.microsoft.com/office/powerpoint/2010/main" val="2000020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8F63A3B-78C7-47BE-AE5E-E10140E04643}" type="slidenum">
              <a:rPr lang="en-US" smtClean="0"/>
              <a:t>14</a:t>
            </a:fld>
            <a:endParaRPr lang="en-US" dirty="0"/>
          </a:p>
        </p:txBody>
      </p:sp>
      <p:sp>
        <p:nvSpPr>
          <p:cNvPr id="6" name="Rectangle 5"/>
          <p:cNvSpPr/>
          <p:nvPr/>
        </p:nvSpPr>
        <p:spPr>
          <a:xfrm>
            <a:off x="479729" y="1150741"/>
            <a:ext cx="4951012" cy="3785652"/>
          </a:xfrm>
          <a:prstGeom prst="rect">
            <a:avLst/>
          </a:prstGeom>
        </p:spPr>
        <p:txBody>
          <a:bodyPr wrap="square">
            <a:spAutoFit/>
          </a:bodyPr>
          <a:lstStyle/>
          <a:p>
            <a:pPr marL="285750" indent="-285750">
              <a:buFont typeface="Arial" panose="020B0604020202020204" pitchFamily="34" charset="0"/>
              <a:buChar char="•"/>
            </a:pPr>
            <a:r>
              <a:rPr lang="en-US" sz="1600" b="1" dirty="0">
                <a:solidFill>
                  <a:schemeClr val="accent6">
                    <a:lumMod val="75000"/>
                  </a:schemeClr>
                </a:solidFill>
                <a:latin typeface="Bell MT" panose="02020503060305020303" pitchFamily="18" charset="0"/>
              </a:rPr>
              <a:t>If there is ‘low’’ competitiveness(0) then the company goes with class ‘bankruptcy’ .</a:t>
            </a:r>
            <a:endParaRPr lang="en-IN" sz="1600" b="1" dirty="0">
              <a:solidFill>
                <a:schemeClr val="accent6">
                  <a:lumMod val="75000"/>
                </a:schemeClr>
              </a:solidFill>
              <a:latin typeface="Bell MT" panose="02020503060305020303" pitchFamily="18" charset="0"/>
            </a:endParaRPr>
          </a:p>
          <a:p>
            <a:pPr marL="285750" indent="-285750">
              <a:buFont typeface="Arial" panose="020B0604020202020204" pitchFamily="34" charset="0"/>
              <a:buChar char="•"/>
            </a:pPr>
            <a:r>
              <a:rPr lang="en-US" sz="1600" b="1" dirty="0">
                <a:solidFill>
                  <a:schemeClr val="accent6">
                    <a:lumMod val="75000"/>
                  </a:schemeClr>
                </a:solidFill>
                <a:latin typeface="Bell MT" panose="02020503060305020303" pitchFamily="18" charset="0"/>
              </a:rPr>
              <a:t>If there is ‘medium &amp; high’ competitiveness (0.5 &amp; 1) then the company goes with class ‘non-bankruptcy’. </a:t>
            </a:r>
          </a:p>
          <a:p>
            <a:pPr marL="285750" indent="-285750">
              <a:buFont typeface="Arial" panose="020B0604020202020204" pitchFamily="34" charset="0"/>
              <a:buChar char="•"/>
            </a:pPr>
            <a:endParaRPr lang="en-US" sz="1600" b="1" dirty="0">
              <a:solidFill>
                <a:schemeClr val="accent6">
                  <a:lumMod val="75000"/>
                </a:schemeClr>
              </a:solidFill>
              <a:latin typeface="Bell MT" panose="02020503060305020303" pitchFamily="18" charset="0"/>
            </a:endParaRPr>
          </a:p>
          <a:p>
            <a:pPr marL="285750" indent="-285750">
              <a:buFont typeface="Arial" panose="020B0604020202020204" pitchFamily="34" charset="0"/>
              <a:buChar char="•"/>
            </a:pPr>
            <a:endParaRPr lang="en-US" sz="1600" b="1" dirty="0">
              <a:solidFill>
                <a:schemeClr val="accent6">
                  <a:lumMod val="75000"/>
                </a:schemeClr>
              </a:solidFill>
              <a:latin typeface="Bell MT" panose="02020503060305020303" pitchFamily="18" charset="0"/>
            </a:endParaRPr>
          </a:p>
          <a:p>
            <a:endParaRPr lang="en-US" sz="1600" b="1" dirty="0">
              <a:solidFill>
                <a:schemeClr val="accent6">
                  <a:lumMod val="75000"/>
                </a:schemeClr>
              </a:solidFill>
              <a:latin typeface="Bell MT" panose="02020503060305020303" pitchFamily="18" charset="0"/>
            </a:endParaRPr>
          </a:p>
          <a:p>
            <a:pPr marL="285750" indent="-285750">
              <a:buFont typeface="Arial" panose="020B0604020202020204" pitchFamily="34" charset="0"/>
              <a:buChar char="•"/>
            </a:pPr>
            <a:endParaRPr lang="en-US" sz="1600" b="1" dirty="0">
              <a:solidFill>
                <a:schemeClr val="accent6">
                  <a:lumMod val="75000"/>
                </a:schemeClr>
              </a:solidFill>
              <a:latin typeface="Bell MT" panose="02020503060305020303" pitchFamily="18" charset="0"/>
            </a:endParaRPr>
          </a:p>
          <a:p>
            <a:endParaRPr lang="en-IN" sz="1600" b="1" dirty="0">
              <a:solidFill>
                <a:schemeClr val="accent6">
                  <a:lumMod val="75000"/>
                </a:schemeClr>
              </a:solidFill>
              <a:latin typeface="Bell MT" panose="02020503060305020303" pitchFamily="18" charset="0"/>
            </a:endParaRPr>
          </a:p>
          <a:p>
            <a:endParaRPr lang="en-US" sz="1600" b="1" dirty="0">
              <a:solidFill>
                <a:schemeClr val="accent6">
                  <a:lumMod val="75000"/>
                </a:schemeClr>
              </a:solidFill>
              <a:latin typeface="Bell MT" panose="02020503060305020303" pitchFamily="18" charset="0"/>
            </a:endParaRPr>
          </a:p>
          <a:p>
            <a:pPr marL="285750" indent="-285750">
              <a:buFont typeface="Arial" panose="020B0604020202020204" pitchFamily="34" charset="0"/>
              <a:buChar char="•"/>
            </a:pPr>
            <a:r>
              <a:rPr lang="en-US" sz="1600" b="1" dirty="0">
                <a:solidFill>
                  <a:schemeClr val="accent6">
                    <a:lumMod val="75000"/>
                  </a:schemeClr>
                </a:solidFill>
                <a:latin typeface="Bell MT" panose="02020503060305020303" pitchFamily="18" charset="0"/>
              </a:rPr>
              <a:t>For ‘low &amp; medium’ operating risk(0 &amp; 0.5) the company goes ‘non-bankruptcy’.</a:t>
            </a:r>
          </a:p>
          <a:p>
            <a:pPr marL="285750" indent="-285750">
              <a:buFont typeface="Arial" panose="020B0604020202020204" pitchFamily="34" charset="0"/>
              <a:buChar char="•"/>
            </a:pPr>
            <a:r>
              <a:rPr lang="en-US" sz="1600" b="1" dirty="0">
                <a:solidFill>
                  <a:schemeClr val="accent6">
                    <a:lumMod val="75000"/>
                  </a:schemeClr>
                </a:solidFill>
                <a:latin typeface="Bell MT" panose="02020503060305020303" pitchFamily="18" charset="0"/>
              </a:rPr>
              <a:t>For ‘high’ operating risk (1) the company goes ‘bankruptcy</a:t>
            </a:r>
            <a:r>
              <a:rPr lang="en-US" sz="1600" dirty="0">
                <a:solidFill>
                  <a:schemeClr val="accent6">
                    <a:lumMod val="75000"/>
                  </a:schemeClr>
                </a:solidFill>
              </a:rPr>
              <a:t>.</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37084" y="912202"/>
            <a:ext cx="3158782" cy="2524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61328" y="3661851"/>
            <a:ext cx="3110294" cy="2533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extLst>
              <a:ext uri="{FF2B5EF4-FFF2-40B4-BE49-F238E27FC236}">
                <a16:creationId xmlns:a16="http://schemas.microsoft.com/office/drawing/2014/main" id="{AC689E32-1CC4-5BD0-7C9E-BF68024A06EA}"/>
              </a:ext>
            </a:extLst>
          </p:cNvPr>
          <p:cNvPicPr>
            <a:picLocks noChangeAspect="1"/>
          </p:cNvPicPr>
          <p:nvPr/>
        </p:nvPicPr>
        <p:blipFill>
          <a:blip r:embed="rId4"/>
          <a:stretch>
            <a:fillRect/>
          </a:stretch>
        </p:blipFill>
        <p:spPr>
          <a:xfrm>
            <a:off x="10841684" y="159546"/>
            <a:ext cx="1194920" cy="451143"/>
          </a:xfrm>
          <a:prstGeom prst="rect">
            <a:avLst/>
          </a:prstGeom>
        </p:spPr>
      </p:pic>
    </p:spTree>
    <p:extLst>
      <p:ext uri="{BB962C8B-B14F-4D97-AF65-F5344CB8AC3E}">
        <p14:creationId xmlns:p14="http://schemas.microsoft.com/office/powerpoint/2010/main" val="3940118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78EA331-8533-2388-7D25-BB7F7DFF6F31}"/>
              </a:ext>
            </a:extLst>
          </p:cNvPr>
          <p:cNvSpPr txBox="1"/>
          <p:nvPr/>
        </p:nvSpPr>
        <p:spPr>
          <a:xfrm>
            <a:off x="1796143" y="1583871"/>
            <a:ext cx="4746171" cy="1200329"/>
          </a:xfrm>
          <a:prstGeom prst="rect">
            <a:avLst/>
          </a:prstGeom>
          <a:noFill/>
        </p:spPr>
        <p:txBody>
          <a:bodyPr wrap="square" rtlCol="0">
            <a:spAutoFit/>
          </a:bodyPr>
          <a:lstStyle/>
          <a:p>
            <a:r>
              <a:rPr lang="en-US" sz="3600" b="1" dirty="0">
                <a:solidFill>
                  <a:schemeClr val="accent6">
                    <a:lumMod val="75000"/>
                  </a:schemeClr>
                </a:solidFill>
                <a:effectLst>
                  <a:outerShdw blurRad="38100" dist="38100" dir="2700000" algn="tl">
                    <a:srgbClr val="000000">
                      <a:alpha val="43137"/>
                    </a:srgbClr>
                  </a:outerShdw>
                </a:effectLst>
                <a:latin typeface="Bell MT" panose="02020503060305020303" pitchFamily="18" charset="0"/>
              </a:rPr>
              <a:t>“ </a:t>
            </a:r>
            <a:r>
              <a:rPr lang="en-US" sz="3600" b="1" u="sng" dirty="0">
                <a:solidFill>
                  <a:schemeClr val="accent6">
                    <a:lumMod val="75000"/>
                  </a:schemeClr>
                </a:solidFill>
                <a:effectLst>
                  <a:outerShdw blurRad="38100" dist="38100" dir="2700000" algn="tl">
                    <a:srgbClr val="000000">
                      <a:alpha val="43137"/>
                    </a:srgbClr>
                  </a:outerShdw>
                </a:effectLst>
                <a:latin typeface="Bell MT" panose="02020503060305020303" pitchFamily="18" charset="0"/>
              </a:rPr>
              <a:t>Decision Tree      Bankruptcy Model </a:t>
            </a:r>
            <a:r>
              <a:rPr lang="en-US" sz="3600" b="1" dirty="0">
                <a:solidFill>
                  <a:schemeClr val="accent6">
                    <a:lumMod val="75000"/>
                  </a:schemeClr>
                </a:solidFill>
                <a:effectLst>
                  <a:outerShdw blurRad="38100" dist="38100" dir="2700000" algn="tl">
                    <a:srgbClr val="000000">
                      <a:alpha val="43137"/>
                    </a:srgbClr>
                  </a:outerShdw>
                </a:effectLst>
                <a:latin typeface="Bell MT" panose="02020503060305020303" pitchFamily="18" charset="0"/>
              </a:rPr>
              <a:t>” </a:t>
            </a:r>
          </a:p>
        </p:txBody>
      </p:sp>
      <p:pic>
        <p:nvPicPr>
          <p:cNvPr id="8" name="Picture 7">
            <a:extLst>
              <a:ext uri="{FF2B5EF4-FFF2-40B4-BE49-F238E27FC236}">
                <a16:creationId xmlns:a16="http://schemas.microsoft.com/office/drawing/2014/main" id="{FB07FF97-4490-8354-6F6D-E4A8A0F59FF4}"/>
              </a:ext>
            </a:extLst>
          </p:cNvPr>
          <p:cNvPicPr>
            <a:picLocks noChangeAspect="1"/>
          </p:cNvPicPr>
          <p:nvPr/>
        </p:nvPicPr>
        <p:blipFill>
          <a:blip r:embed="rId2"/>
          <a:stretch>
            <a:fillRect/>
          </a:stretch>
        </p:blipFill>
        <p:spPr>
          <a:xfrm>
            <a:off x="10843425" y="171757"/>
            <a:ext cx="1194920" cy="451143"/>
          </a:xfrm>
          <a:prstGeom prst="rect">
            <a:avLst/>
          </a:prstGeom>
        </p:spPr>
      </p:pic>
    </p:spTree>
    <p:extLst>
      <p:ext uri="{BB962C8B-B14F-4D97-AF65-F5344CB8AC3E}">
        <p14:creationId xmlns:p14="http://schemas.microsoft.com/office/powerpoint/2010/main" val="2027576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1F8456-A3BE-93FF-7E4E-0494AA769F4A}"/>
              </a:ext>
            </a:extLst>
          </p:cNvPr>
          <p:cNvSpPr txBox="1"/>
          <p:nvPr/>
        </p:nvSpPr>
        <p:spPr>
          <a:xfrm>
            <a:off x="996043" y="1170214"/>
            <a:ext cx="6074228" cy="646331"/>
          </a:xfrm>
          <a:prstGeom prst="rect">
            <a:avLst/>
          </a:prstGeom>
          <a:noFill/>
        </p:spPr>
        <p:txBody>
          <a:bodyPr wrap="square" rtlCol="0">
            <a:spAutoFit/>
          </a:bodyPr>
          <a:lstStyle/>
          <a:p>
            <a:r>
              <a:rPr lang="en-US" sz="3600" b="1" dirty="0">
                <a:solidFill>
                  <a:schemeClr val="accent6">
                    <a:lumMod val="75000"/>
                  </a:schemeClr>
                </a:solidFill>
                <a:effectLst>
                  <a:outerShdw blurRad="38100" dist="38100" dir="2700000" algn="tl">
                    <a:srgbClr val="000000">
                      <a:alpha val="43137"/>
                    </a:srgbClr>
                  </a:outerShdw>
                </a:effectLst>
                <a:latin typeface="Bell MT" panose="02020503060305020303" pitchFamily="18" charset="0"/>
              </a:rPr>
              <a:t>Model Selection Significance</a:t>
            </a:r>
          </a:p>
        </p:txBody>
      </p:sp>
      <p:pic>
        <p:nvPicPr>
          <p:cNvPr id="6" name="Picture 5">
            <a:extLst>
              <a:ext uri="{FF2B5EF4-FFF2-40B4-BE49-F238E27FC236}">
                <a16:creationId xmlns:a16="http://schemas.microsoft.com/office/drawing/2014/main" id="{09623B95-F48C-6E02-6F96-6F57484D7E12}"/>
              </a:ext>
            </a:extLst>
          </p:cNvPr>
          <p:cNvPicPr>
            <a:picLocks noChangeAspect="1"/>
          </p:cNvPicPr>
          <p:nvPr/>
        </p:nvPicPr>
        <p:blipFill>
          <a:blip r:embed="rId2"/>
          <a:stretch>
            <a:fillRect/>
          </a:stretch>
        </p:blipFill>
        <p:spPr>
          <a:xfrm>
            <a:off x="6095999" y="2596846"/>
            <a:ext cx="5712447" cy="3090940"/>
          </a:xfrm>
          <a:prstGeom prst="rect">
            <a:avLst/>
          </a:prstGeom>
        </p:spPr>
      </p:pic>
      <p:sp>
        <p:nvSpPr>
          <p:cNvPr id="7" name="TextBox 6">
            <a:extLst>
              <a:ext uri="{FF2B5EF4-FFF2-40B4-BE49-F238E27FC236}">
                <a16:creationId xmlns:a16="http://schemas.microsoft.com/office/drawing/2014/main" id="{CDDA6772-C572-F557-0A2F-BBBB60BEBBEA}"/>
              </a:ext>
            </a:extLst>
          </p:cNvPr>
          <p:cNvSpPr txBox="1"/>
          <p:nvPr/>
        </p:nvSpPr>
        <p:spPr>
          <a:xfrm>
            <a:off x="1393371" y="2422071"/>
            <a:ext cx="4152900" cy="2739211"/>
          </a:xfrm>
          <a:prstGeom prst="rect">
            <a:avLst/>
          </a:prstGeom>
          <a:noFill/>
        </p:spPr>
        <p:txBody>
          <a:bodyPr wrap="square" rtlCol="0">
            <a:spAutoFit/>
          </a:bodyPr>
          <a:lstStyle/>
          <a:p>
            <a:pPr marL="285750" indent="-285750">
              <a:buFont typeface="Arial" panose="020B0604020202020204" pitchFamily="34" charset="0"/>
              <a:buChar char="•"/>
            </a:pPr>
            <a:r>
              <a:rPr lang="en-US" sz="1400" b="1" dirty="0">
                <a:solidFill>
                  <a:schemeClr val="accent6">
                    <a:lumMod val="75000"/>
                  </a:schemeClr>
                </a:solidFill>
                <a:latin typeface="Bell MT" panose="02020503060305020303" pitchFamily="18" charset="0"/>
              </a:rPr>
              <a:t>Risk Prediction: Effectively forecasts bankruptcy using financial data.</a:t>
            </a:r>
          </a:p>
          <a:p>
            <a:pPr marL="285750" indent="-285750">
              <a:buFont typeface="Arial" panose="020B0604020202020204" pitchFamily="34" charset="0"/>
              <a:buChar char="•"/>
            </a:pPr>
            <a:endParaRPr lang="en-US" sz="1400" b="1" dirty="0">
              <a:solidFill>
                <a:schemeClr val="accent6">
                  <a:lumMod val="75000"/>
                </a:schemeClr>
              </a:solidFill>
              <a:latin typeface="Bell MT" panose="02020503060305020303" pitchFamily="18" charset="0"/>
            </a:endParaRPr>
          </a:p>
          <a:p>
            <a:pPr marL="285750" indent="-285750">
              <a:buFont typeface="Arial" panose="020B0604020202020204" pitchFamily="34" charset="0"/>
              <a:buChar char="•"/>
            </a:pPr>
            <a:r>
              <a:rPr lang="en-US" sz="1400" b="1" dirty="0">
                <a:solidFill>
                  <a:schemeClr val="accent6">
                    <a:lumMod val="75000"/>
                  </a:schemeClr>
                </a:solidFill>
                <a:latin typeface="Bell MT" panose="02020503060305020303" pitchFamily="18" charset="0"/>
              </a:rPr>
              <a:t>Critical Metrics: Pinpoints key financial factors that determine bankruptcy risk.</a:t>
            </a:r>
          </a:p>
          <a:p>
            <a:pPr marL="285750" indent="-285750">
              <a:buFont typeface="Arial" panose="020B0604020202020204" pitchFamily="34" charset="0"/>
              <a:buChar char="•"/>
            </a:pPr>
            <a:endParaRPr lang="en-US" sz="1400" b="1" dirty="0">
              <a:solidFill>
                <a:schemeClr val="accent6">
                  <a:lumMod val="75000"/>
                </a:schemeClr>
              </a:solidFill>
              <a:latin typeface="Bell MT" panose="02020503060305020303" pitchFamily="18" charset="0"/>
            </a:endParaRPr>
          </a:p>
          <a:p>
            <a:pPr marL="285750" indent="-285750">
              <a:buFont typeface="Arial" panose="020B0604020202020204" pitchFamily="34" charset="0"/>
              <a:buChar char="•"/>
            </a:pPr>
            <a:r>
              <a:rPr lang="en-US" sz="1400" b="1" dirty="0">
                <a:solidFill>
                  <a:schemeClr val="accent6">
                    <a:lumMod val="75000"/>
                  </a:schemeClr>
                </a:solidFill>
                <a:latin typeface="Bell MT" panose="02020503060305020303" pitchFamily="18" charset="0"/>
              </a:rPr>
              <a:t>Simple Interpretation: Provides an easily understandable model for everyone.</a:t>
            </a:r>
          </a:p>
          <a:p>
            <a:pPr marL="285750" indent="-285750">
              <a:buFont typeface="Arial" panose="020B0604020202020204" pitchFamily="34" charset="0"/>
              <a:buChar char="•"/>
            </a:pPr>
            <a:endParaRPr lang="en-US" sz="1400" b="1" dirty="0">
              <a:solidFill>
                <a:schemeClr val="accent6">
                  <a:lumMod val="75000"/>
                </a:schemeClr>
              </a:solidFill>
              <a:latin typeface="Bell MT" panose="02020503060305020303" pitchFamily="18" charset="0"/>
            </a:endParaRPr>
          </a:p>
          <a:p>
            <a:pPr marL="285750" indent="-285750">
              <a:buFont typeface="Arial" panose="020B0604020202020204" pitchFamily="34" charset="0"/>
              <a:buChar char="•"/>
            </a:pPr>
            <a:r>
              <a:rPr lang="en-US" sz="1400" b="1" dirty="0">
                <a:solidFill>
                  <a:schemeClr val="accent6">
                    <a:lumMod val="75000"/>
                  </a:schemeClr>
                </a:solidFill>
                <a:latin typeface="Bell MT" panose="02020503060305020303" pitchFamily="18" charset="0"/>
              </a:rPr>
              <a:t>Strategic Decisions: Aids in making smarter choices to avoid financial crises.</a:t>
            </a:r>
          </a:p>
          <a:p>
            <a:endParaRPr lang="en-US" dirty="0"/>
          </a:p>
        </p:txBody>
      </p:sp>
      <p:pic>
        <p:nvPicPr>
          <p:cNvPr id="8" name="Picture 7">
            <a:extLst>
              <a:ext uri="{FF2B5EF4-FFF2-40B4-BE49-F238E27FC236}">
                <a16:creationId xmlns:a16="http://schemas.microsoft.com/office/drawing/2014/main" id="{F8833CD9-FF48-6D76-FB09-D1DA88909821}"/>
              </a:ext>
            </a:extLst>
          </p:cNvPr>
          <p:cNvPicPr>
            <a:picLocks noChangeAspect="1"/>
          </p:cNvPicPr>
          <p:nvPr/>
        </p:nvPicPr>
        <p:blipFill>
          <a:blip r:embed="rId3"/>
          <a:stretch>
            <a:fillRect/>
          </a:stretch>
        </p:blipFill>
        <p:spPr>
          <a:xfrm>
            <a:off x="10756339" y="267928"/>
            <a:ext cx="1194920" cy="451143"/>
          </a:xfrm>
          <a:prstGeom prst="rect">
            <a:avLst/>
          </a:prstGeom>
        </p:spPr>
      </p:pic>
    </p:spTree>
    <p:extLst>
      <p:ext uri="{BB962C8B-B14F-4D97-AF65-F5344CB8AC3E}">
        <p14:creationId xmlns:p14="http://schemas.microsoft.com/office/powerpoint/2010/main" val="587539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4170-C950-4BD8-EB4C-3F11AFBD9CB2}"/>
              </a:ext>
            </a:extLst>
          </p:cNvPr>
          <p:cNvSpPr>
            <a:spLocks noGrp="1"/>
          </p:cNvSpPr>
          <p:nvPr>
            <p:ph type="title"/>
          </p:nvPr>
        </p:nvSpPr>
        <p:spPr/>
        <p:txBody>
          <a:bodyPr/>
          <a:lstStyle/>
          <a:p>
            <a:r>
              <a:rPr lang="en-US" sz="3600" u="sng" dirty="0">
                <a:effectLst>
                  <a:outerShdw blurRad="38100" dist="38100" dir="2700000" algn="tl">
                    <a:srgbClr val="000000">
                      <a:alpha val="43137"/>
                    </a:srgbClr>
                  </a:outerShdw>
                </a:effectLst>
                <a:latin typeface="Bell MT" panose="02020503060305020303" pitchFamily="18" charset="0"/>
              </a:rPr>
              <a:t>“Model building”</a:t>
            </a:r>
          </a:p>
        </p:txBody>
      </p:sp>
      <p:sp>
        <p:nvSpPr>
          <p:cNvPr id="6" name="Slide Number Placeholder 5">
            <a:extLst>
              <a:ext uri="{FF2B5EF4-FFF2-40B4-BE49-F238E27FC236}">
                <a16:creationId xmlns:a16="http://schemas.microsoft.com/office/drawing/2014/main" id="{D8529BF8-79FE-D1EA-AA51-3B7C378003D2}"/>
              </a:ext>
            </a:extLst>
          </p:cNvPr>
          <p:cNvSpPr>
            <a:spLocks noGrp="1"/>
          </p:cNvSpPr>
          <p:nvPr>
            <p:ph type="sldNum" sz="quarter" idx="12"/>
          </p:nvPr>
        </p:nvSpPr>
        <p:spPr/>
        <p:txBody>
          <a:bodyPr/>
          <a:lstStyle/>
          <a:p>
            <a:fld id="{48F63A3B-78C7-47BE-AE5E-E10140E04643}" type="slidenum">
              <a:rPr lang="en-US" smtClean="0"/>
              <a:t>17</a:t>
            </a:fld>
            <a:endParaRPr lang="en-US" dirty="0"/>
          </a:p>
        </p:txBody>
      </p:sp>
      <p:pic>
        <p:nvPicPr>
          <p:cNvPr id="7" name="Picture 6">
            <a:extLst>
              <a:ext uri="{FF2B5EF4-FFF2-40B4-BE49-F238E27FC236}">
                <a16:creationId xmlns:a16="http://schemas.microsoft.com/office/drawing/2014/main" id="{DE86F48C-233D-00B2-11C3-62812DFE589C}"/>
              </a:ext>
            </a:extLst>
          </p:cNvPr>
          <p:cNvPicPr>
            <a:picLocks noChangeAspect="1"/>
          </p:cNvPicPr>
          <p:nvPr/>
        </p:nvPicPr>
        <p:blipFill>
          <a:blip r:embed="rId2"/>
          <a:stretch>
            <a:fillRect/>
          </a:stretch>
        </p:blipFill>
        <p:spPr>
          <a:xfrm>
            <a:off x="10756339" y="267928"/>
            <a:ext cx="1194920" cy="451143"/>
          </a:xfrm>
          <a:prstGeom prst="rect">
            <a:avLst/>
          </a:prstGeom>
        </p:spPr>
      </p:pic>
    </p:spTree>
    <p:extLst>
      <p:ext uri="{BB962C8B-B14F-4D97-AF65-F5344CB8AC3E}">
        <p14:creationId xmlns:p14="http://schemas.microsoft.com/office/powerpoint/2010/main" val="547571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905F6C-3033-42AC-2004-5FEEFAA398B4}"/>
              </a:ext>
            </a:extLst>
          </p:cNvPr>
          <p:cNvSpPr>
            <a:spLocks noGrp="1"/>
          </p:cNvSpPr>
          <p:nvPr>
            <p:ph type="ftr" sz="quarter" idx="11"/>
          </p:nvPr>
        </p:nvSpPr>
        <p:spPr>
          <a:xfrm>
            <a:off x="1307592" y="952500"/>
            <a:ext cx="3200400" cy="524691"/>
          </a:xfrm>
        </p:spPr>
        <p:txBody>
          <a:bodyPr/>
          <a:lstStyle/>
          <a:p>
            <a:r>
              <a:rPr lang="en-US" sz="3200" b="1" u="sng" dirty="0">
                <a:effectLst>
                  <a:outerShdw blurRad="38100" dist="38100" dir="2700000" algn="tl">
                    <a:srgbClr val="000000">
                      <a:alpha val="43137"/>
                    </a:srgbClr>
                  </a:outerShdw>
                </a:effectLst>
                <a:latin typeface="Bell MT" panose="02020503060305020303" pitchFamily="18" charset="0"/>
              </a:rPr>
              <a:t>Different Models Trained</a:t>
            </a:r>
          </a:p>
        </p:txBody>
      </p:sp>
      <p:sp>
        <p:nvSpPr>
          <p:cNvPr id="3" name="Slide Number Placeholder 2">
            <a:extLst>
              <a:ext uri="{FF2B5EF4-FFF2-40B4-BE49-F238E27FC236}">
                <a16:creationId xmlns:a16="http://schemas.microsoft.com/office/drawing/2014/main" id="{CEF987F5-47BC-9D60-881F-7B620EEFDDAB}"/>
              </a:ext>
            </a:extLst>
          </p:cNvPr>
          <p:cNvSpPr>
            <a:spLocks noGrp="1"/>
          </p:cNvSpPr>
          <p:nvPr>
            <p:ph type="sldNum" sz="quarter" idx="12"/>
          </p:nvPr>
        </p:nvSpPr>
        <p:spPr/>
        <p:txBody>
          <a:bodyPr/>
          <a:lstStyle/>
          <a:p>
            <a:fld id="{48F63A3B-78C7-47BE-AE5E-E10140E04643}" type="slidenum">
              <a:rPr lang="en-US" smtClean="0"/>
              <a:t>18</a:t>
            </a:fld>
            <a:endParaRPr lang="en-US" dirty="0"/>
          </a:p>
        </p:txBody>
      </p:sp>
      <p:sp>
        <p:nvSpPr>
          <p:cNvPr id="4" name="TextBox 3">
            <a:extLst>
              <a:ext uri="{FF2B5EF4-FFF2-40B4-BE49-F238E27FC236}">
                <a16:creationId xmlns:a16="http://schemas.microsoft.com/office/drawing/2014/main" id="{632DAF56-3C14-B6AE-FBA1-123442A4648C}"/>
              </a:ext>
            </a:extLst>
          </p:cNvPr>
          <p:cNvSpPr txBox="1"/>
          <p:nvPr/>
        </p:nvSpPr>
        <p:spPr>
          <a:xfrm>
            <a:off x="2113135" y="2125291"/>
            <a:ext cx="8153400" cy="3785652"/>
          </a:xfrm>
          <a:prstGeom prst="rect">
            <a:avLst/>
          </a:prstGeom>
          <a:noFill/>
        </p:spPr>
        <p:txBody>
          <a:bodyPr wrap="square" rtlCol="0">
            <a:spAutoFit/>
          </a:bodyPr>
          <a:lstStyle/>
          <a:p>
            <a:pPr marL="285750" indent="-285750">
              <a:buFont typeface="Wingdings" panose="05000000000000000000" pitchFamily="2" charset="2"/>
              <a:buChar char="q"/>
            </a:pPr>
            <a:r>
              <a:rPr lang="en-US" sz="1600" b="1" dirty="0">
                <a:solidFill>
                  <a:schemeClr val="accent6">
                    <a:lumMod val="75000"/>
                  </a:schemeClr>
                </a:solidFill>
                <a:latin typeface="Bell MT" panose="02020503060305020303" pitchFamily="18" charset="0"/>
              </a:rPr>
              <a:t>These are the different models that are trained for making predictions.</a:t>
            </a:r>
          </a:p>
          <a:p>
            <a:endParaRPr lang="en-US" sz="1600" b="1" dirty="0">
              <a:solidFill>
                <a:schemeClr val="accent6">
                  <a:lumMod val="75000"/>
                </a:schemeClr>
              </a:solidFill>
              <a:latin typeface="Bell MT" panose="02020503060305020303" pitchFamily="18" charset="0"/>
            </a:endParaRPr>
          </a:p>
          <a:p>
            <a:pPr marL="285750" indent="-285750">
              <a:buFont typeface="Wingdings" panose="05000000000000000000" pitchFamily="2" charset="2"/>
              <a:buChar char="q"/>
            </a:pPr>
            <a:r>
              <a:rPr lang="en-US" sz="1600" b="1" dirty="0">
                <a:solidFill>
                  <a:schemeClr val="accent6">
                    <a:lumMod val="75000"/>
                  </a:schemeClr>
                </a:solidFill>
                <a:latin typeface="Bell MT" panose="02020503060305020303" pitchFamily="18" charset="0"/>
              </a:rPr>
              <a:t>Equation or Parameter based models</a:t>
            </a:r>
          </a:p>
          <a:p>
            <a:pPr marL="285750" indent="-285750">
              <a:buFont typeface="Arial" panose="020B0604020202020204" pitchFamily="34" charset="0"/>
              <a:buChar char="•"/>
            </a:pPr>
            <a:r>
              <a:rPr lang="en-US" sz="1600" b="1" dirty="0">
                <a:solidFill>
                  <a:schemeClr val="accent6">
                    <a:lumMod val="75000"/>
                  </a:schemeClr>
                </a:solidFill>
                <a:latin typeface="Bell MT" panose="02020503060305020303" pitchFamily="18" charset="0"/>
              </a:rPr>
              <a:t>           Logistic Regression </a:t>
            </a:r>
          </a:p>
          <a:p>
            <a:endParaRPr lang="en-US" sz="1600" b="1" dirty="0">
              <a:solidFill>
                <a:schemeClr val="accent6">
                  <a:lumMod val="75000"/>
                </a:schemeClr>
              </a:solidFill>
              <a:latin typeface="Bell MT" panose="02020503060305020303" pitchFamily="18" charset="0"/>
            </a:endParaRPr>
          </a:p>
          <a:p>
            <a:pPr marL="285750" indent="-285750">
              <a:buFont typeface="Wingdings" panose="05000000000000000000" pitchFamily="2" charset="2"/>
              <a:buChar char="q"/>
            </a:pPr>
            <a:r>
              <a:rPr lang="en-US" sz="1600" b="1" dirty="0">
                <a:solidFill>
                  <a:schemeClr val="accent6">
                    <a:lumMod val="75000"/>
                  </a:schemeClr>
                </a:solidFill>
                <a:latin typeface="Bell MT" panose="02020503060305020303" pitchFamily="18" charset="0"/>
              </a:rPr>
              <a:t>Non – Parametric models</a:t>
            </a:r>
          </a:p>
          <a:p>
            <a:pPr marL="285750" indent="-285750">
              <a:buFont typeface="Arial" panose="020B0604020202020204" pitchFamily="34" charset="0"/>
              <a:buChar char="•"/>
            </a:pPr>
            <a:r>
              <a:rPr lang="en-US" sz="1600" b="1" dirty="0">
                <a:solidFill>
                  <a:schemeClr val="accent6">
                    <a:lumMod val="75000"/>
                  </a:schemeClr>
                </a:solidFill>
                <a:latin typeface="Bell MT" panose="02020503060305020303" pitchFamily="18" charset="0"/>
              </a:rPr>
              <a:t>           Decision tree Classification</a:t>
            </a:r>
          </a:p>
          <a:p>
            <a:pPr marL="285750" indent="-285750">
              <a:buFont typeface="Arial" panose="020B0604020202020204" pitchFamily="34" charset="0"/>
              <a:buChar char="•"/>
            </a:pPr>
            <a:r>
              <a:rPr lang="en-US" sz="1600" b="1" dirty="0">
                <a:solidFill>
                  <a:schemeClr val="accent6">
                    <a:lumMod val="75000"/>
                  </a:schemeClr>
                </a:solidFill>
                <a:latin typeface="Bell MT" panose="02020503060305020303" pitchFamily="18" charset="0"/>
              </a:rPr>
              <a:t>           Random forest Classification</a:t>
            </a:r>
          </a:p>
          <a:p>
            <a:pPr marL="285750" indent="-285750">
              <a:buFont typeface="Arial" panose="020B0604020202020204" pitchFamily="34" charset="0"/>
              <a:buChar char="•"/>
            </a:pPr>
            <a:r>
              <a:rPr lang="en-US" sz="1600" b="1" dirty="0">
                <a:solidFill>
                  <a:schemeClr val="accent6">
                    <a:lumMod val="75000"/>
                  </a:schemeClr>
                </a:solidFill>
                <a:latin typeface="Bell MT" panose="02020503060305020303" pitchFamily="18" charset="0"/>
              </a:rPr>
              <a:t>           K Nearest Neighbors Classification</a:t>
            </a:r>
          </a:p>
          <a:p>
            <a:pPr marL="285750" indent="-285750">
              <a:buFont typeface="Arial" panose="020B0604020202020204" pitchFamily="34" charset="0"/>
              <a:buChar char="•"/>
            </a:pPr>
            <a:r>
              <a:rPr lang="en-US" sz="1600" b="1" dirty="0">
                <a:solidFill>
                  <a:schemeClr val="accent6">
                    <a:lumMod val="75000"/>
                  </a:schemeClr>
                </a:solidFill>
                <a:latin typeface="Bell MT" panose="02020503060305020303" pitchFamily="18" charset="0"/>
              </a:rPr>
              <a:t>           Support Vector Classification – with linear, poly and </a:t>
            </a:r>
            <a:r>
              <a:rPr lang="en-US" sz="1600" b="1" dirty="0" err="1">
                <a:solidFill>
                  <a:schemeClr val="accent6">
                    <a:lumMod val="75000"/>
                  </a:schemeClr>
                </a:solidFill>
                <a:latin typeface="Bell MT" panose="02020503060305020303" pitchFamily="18" charset="0"/>
              </a:rPr>
              <a:t>rbf</a:t>
            </a:r>
            <a:r>
              <a:rPr lang="en-US" sz="1600" b="1" dirty="0">
                <a:solidFill>
                  <a:schemeClr val="accent6">
                    <a:lumMod val="75000"/>
                  </a:schemeClr>
                </a:solidFill>
                <a:latin typeface="Bell MT" panose="02020503060305020303" pitchFamily="18" charset="0"/>
              </a:rPr>
              <a:t> kernels</a:t>
            </a:r>
          </a:p>
          <a:p>
            <a:pPr marL="285750" indent="-285750">
              <a:buFont typeface="Arial" panose="020B0604020202020204" pitchFamily="34" charset="0"/>
              <a:buChar char="•"/>
            </a:pPr>
            <a:r>
              <a:rPr lang="en-US" sz="1600" b="1" dirty="0">
                <a:solidFill>
                  <a:schemeClr val="accent6">
                    <a:lumMod val="75000"/>
                  </a:schemeClr>
                </a:solidFill>
                <a:latin typeface="Bell MT" panose="02020503060305020303" pitchFamily="18" charset="0"/>
              </a:rPr>
              <a:t>           Bagging ensemble Classification</a:t>
            </a:r>
          </a:p>
          <a:p>
            <a:pPr marL="285750" indent="-285750">
              <a:buFont typeface="Arial" panose="020B0604020202020204" pitchFamily="34" charset="0"/>
              <a:buChar char="•"/>
            </a:pPr>
            <a:r>
              <a:rPr lang="en-US" sz="1600" b="1" dirty="0">
                <a:solidFill>
                  <a:schemeClr val="accent6">
                    <a:lumMod val="75000"/>
                  </a:schemeClr>
                </a:solidFill>
                <a:latin typeface="Bell MT" panose="02020503060305020303" pitchFamily="18" charset="0"/>
              </a:rPr>
              <a:t>           AdaBoost ensemble Classification</a:t>
            </a:r>
          </a:p>
          <a:p>
            <a:pPr marL="285750" indent="-285750">
              <a:buFont typeface="Arial" panose="020B0604020202020204" pitchFamily="34" charset="0"/>
              <a:buChar char="•"/>
            </a:pPr>
            <a:r>
              <a:rPr lang="en-US" sz="1600" b="1" dirty="0">
                <a:solidFill>
                  <a:schemeClr val="accent6">
                    <a:lumMod val="75000"/>
                  </a:schemeClr>
                </a:solidFill>
                <a:latin typeface="Bell MT" panose="02020503060305020303" pitchFamily="18" charset="0"/>
              </a:rPr>
              <a:t>           Gradient Boost Classification</a:t>
            </a:r>
          </a:p>
          <a:p>
            <a:pPr marL="285750" indent="-285750">
              <a:buFont typeface="Arial" panose="020B0604020202020204" pitchFamily="34" charset="0"/>
              <a:buChar char="•"/>
            </a:pPr>
            <a:r>
              <a:rPr lang="en-US" sz="1600" b="1" dirty="0">
                <a:solidFill>
                  <a:schemeClr val="accent6">
                    <a:lumMod val="75000"/>
                  </a:schemeClr>
                </a:solidFill>
                <a:latin typeface="Bell MT" panose="02020503060305020303" pitchFamily="18" charset="0"/>
              </a:rPr>
              <a:t>           Stacking ensemble Classification</a:t>
            </a:r>
          </a:p>
          <a:p>
            <a:pPr marL="285750" indent="-285750">
              <a:buFont typeface="Wingdings" panose="05000000000000000000" pitchFamily="2" charset="2"/>
              <a:buChar char="q"/>
            </a:pPr>
            <a:r>
              <a:rPr lang="en-US" sz="1600" b="1" dirty="0">
                <a:solidFill>
                  <a:schemeClr val="accent6">
                    <a:lumMod val="75000"/>
                  </a:schemeClr>
                </a:solidFill>
                <a:latin typeface="Bell MT" panose="02020503060305020303" pitchFamily="18" charset="0"/>
              </a:rPr>
              <a:t>Artificial Neural Networks</a:t>
            </a:r>
          </a:p>
        </p:txBody>
      </p:sp>
      <p:pic>
        <p:nvPicPr>
          <p:cNvPr id="5" name="Picture 4">
            <a:extLst>
              <a:ext uri="{FF2B5EF4-FFF2-40B4-BE49-F238E27FC236}">
                <a16:creationId xmlns:a16="http://schemas.microsoft.com/office/drawing/2014/main" id="{7622E997-B8FC-664C-6538-E371C92C05E8}"/>
              </a:ext>
            </a:extLst>
          </p:cNvPr>
          <p:cNvPicPr>
            <a:picLocks noChangeAspect="1"/>
          </p:cNvPicPr>
          <p:nvPr/>
        </p:nvPicPr>
        <p:blipFill>
          <a:blip r:embed="rId2"/>
          <a:stretch>
            <a:fillRect/>
          </a:stretch>
        </p:blipFill>
        <p:spPr>
          <a:xfrm>
            <a:off x="10756339" y="267928"/>
            <a:ext cx="1194920" cy="451143"/>
          </a:xfrm>
          <a:prstGeom prst="rect">
            <a:avLst/>
          </a:prstGeom>
        </p:spPr>
      </p:pic>
    </p:spTree>
    <p:extLst>
      <p:ext uri="{BB962C8B-B14F-4D97-AF65-F5344CB8AC3E}">
        <p14:creationId xmlns:p14="http://schemas.microsoft.com/office/powerpoint/2010/main" val="719312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345FA61-053A-5EB8-517C-8A940B6692EB}"/>
              </a:ext>
            </a:extLst>
          </p:cNvPr>
          <p:cNvSpPr>
            <a:spLocks noGrp="1"/>
          </p:cNvSpPr>
          <p:nvPr>
            <p:ph type="ftr" sz="quarter" idx="11"/>
          </p:nvPr>
        </p:nvSpPr>
        <p:spPr>
          <a:xfrm>
            <a:off x="208134" y="805543"/>
            <a:ext cx="4695879" cy="5388427"/>
          </a:xfrm>
        </p:spPr>
        <p:txBody>
          <a:bodyPr/>
          <a:lstStyle/>
          <a:p>
            <a:r>
              <a:rPr lang="en-US" sz="1600" b="1" dirty="0">
                <a:latin typeface="Bell MT" panose="02020503060305020303" pitchFamily="18" charset="0"/>
              </a:rPr>
              <a:t>The different evaluation metrics that are used in a </a:t>
            </a:r>
          </a:p>
          <a:p>
            <a:r>
              <a:rPr lang="en-US" sz="1600" b="1" dirty="0">
                <a:latin typeface="Bell MT" panose="02020503060305020303" pitchFamily="18" charset="0"/>
              </a:rPr>
              <a:t>  classification problem are accuracy, f1-score, </a:t>
            </a:r>
          </a:p>
          <a:p>
            <a:r>
              <a:rPr lang="en-US" sz="1600" b="1" dirty="0">
                <a:latin typeface="Bell MT" panose="02020503060305020303" pitchFamily="18" charset="0"/>
              </a:rPr>
              <a:t>  precision, recall, confusion matric, roc-</a:t>
            </a:r>
            <a:r>
              <a:rPr lang="en-US" sz="1600" b="1" dirty="0" err="1">
                <a:latin typeface="Bell MT" panose="02020503060305020303" pitchFamily="18" charset="0"/>
              </a:rPr>
              <a:t>auc</a:t>
            </a:r>
            <a:r>
              <a:rPr lang="en-US" sz="1600" b="1" dirty="0">
                <a:latin typeface="Bell MT" panose="02020503060305020303" pitchFamily="18" charset="0"/>
              </a:rPr>
              <a:t> score.</a:t>
            </a:r>
          </a:p>
          <a:p>
            <a:endParaRPr lang="en-US" sz="1600" b="1" dirty="0">
              <a:latin typeface="Bell MT" panose="02020503060305020303" pitchFamily="18" charset="0"/>
            </a:endParaRPr>
          </a:p>
          <a:p>
            <a:r>
              <a:rPr lang="en-US" sz="1600" b="1" dirty="0">
                <a:latin typeface="Bell MT" panose="02020503060305020303" pitchFamily="18" charset="0"/>
              </a:rPr>
              <a:t>Among these the accuracy and the f1-score</a:t>
            </a:r>
          </a:p>
          <a:p>
            <a:r>
              <a:rPr lang="en-US" sz="1600" b="1" dirty="0">
                <a:latin typeface="Bell MT" panose="02020503060305020303" pitchFamily="18" charset="0"/>
              </a:rPr>
              <a:t>   are very important ones. So, the performance</a:t>
            </a:r>
          </a:p>
          <a:p>
            <a:r>
              <a:rPr lang="en-US" sz="1600" b="1" dirty="0">
                <a:latin typeface="Bell MT" panose="02020503060305020303" pitchFamily="18" charset="0"/>
              </a:rPr>
              <a:t>   of the model can be evaluated using                     these 2 metrics.</a:t>
            </a:r>
          </a:p>
          <a:p>
            <a:endParaRPr lang="en-US" sz="1600" b="1" dirty="0">
              <a:latin typeface="Bell MT" panose="02020503060305020303" pitchFamily="18" charset="0"/>
            </a:endParaRPr>
          </a:p>
          <a:p>
            <a:r>
              <a:rPr lang="en-US" sz="1600" b="1" dirty="0">
                <a:latin typeface="Bell MT" panose="02020503060305020303" pitchFamily="18" charset="0"/>
              </a:rPr>
              <a:t>Here we can see all the trained models and </a:t>
            </a:r>
          </a:p>
          <a:p>
            <a:r>
              <a:rPr lang="en-US" sz="1600" b="1" dirty="0">
                <a:latin typeface="Bell MT" panose="02020503060305020303" pitchFamily="18" charset="0"/>
              </a:rPr>
              <a:t>their corresponding accuracies and f1 – scores </a:t>
            </a:r>
          </a:p>
          <a:p>
            <a:r>
              <a:rPr lang="en-US" sz="1600" b="1" dirty="0">
                <a:latin typeface="Bell MT" panose="02020503060305020303" pitchFamily="18" charset="0"/>
              </a:rPr>
              <a:t>arranged in the descending order.</a:t>
            </a:r>
          </a:p>
          <a:p>
            <a:r>
              <a:rPr lang="en-US" sz="1600" b="1" dirty="0">
                <a:latin typeface="Bell MT" panose="02020503060305020303" pitchFamily="18" charset="0"/>
              </a:rPr>
              <a:t>Almost all models gave a 100% accuracy and f1 - score.</a:t>
            </a:r>
          </a:p>
          <a:p>
            <a:endParaRPr lang="en-US" dirty="0"/>
          </a:p>
        </p:txBody>
      </p:sp>
      <p:sp>
        <p:nvSpPr>
          <p:cNvPr id="3" name="Slide Number Placeholder 2">
            <a:extLst>
              <a:ext uri="{FF2B5EF4-FFF2-40B4-BE49-F238E27FC236}">
                <a16:creationId xmlns:a16="http://schemas.microsoft.com/office/drawing/2014/main" id="{5DBC471B-48FA-3783-A8BD-1401D1B33418}"/>
              </a:ext>
            </a:extLst>
          </p:cNvPr>
          <p:cNvSpPr>
            <a:spLocks noGrp="1"/>
          </p:cNvSpPr>
          <p:nvPr>
            <p:ph type="sldNum" sz="quarter" idx="12"/>
          </p:nvPr>
        </p:nvSpPr>
        <p:spPr/>
        <p:txBody>
          <a:bodyPr/>
          <a:lstStyle/>
          <a:p>
            <a:fld id="{48F63A3B-78C7-47BE-AE5E-E10140E04643}" type="slidenum">
              <a:rPr lang="en-US" smtClean="0"/>
              <a:t>19</a:t>
            </a:fld>
            <a:endParaRPr lang="en-US" dirty="0"/>
          </a:p>
        </p:txBody>
      </p:sp>
      <p:pic>
        <p:nvPicPr>
          <p:cNvPr id="5" name="Picture 4">
            <a:extLst>
              <a:ext uri="{FF2B5EF4-FFF2-40B4-BE49-F238E27FC236}">
                <a16:creationId xmlns:a16="http://schemas.microsoft.com/office/drawing/2014/main" id="{124F60EE-4C87-FAB2-2D9A-E6828B4C7090}"/>
              </a:ext>
            </a:extLst>
          </p:cNvPr>
          <p:cNvPicPr>
            <a:picLocks noChangeAspect="1"/>
          </p:cNvPicPr>
          <p:nvPr/>
        </p:nvPicPr>
        <p:blipFill>
          <a:blip r:embed="rId2"/>
          <a:stretch>
            <a:fillRect/>
          </a:stretch>
        </p:blipFill>
        <p:spPr>
          <a:xfrm>
            <a:off x="4994366" y="1320556"/>
            <a:ext cx="6938554" cy="4824429"/>
          </a:xfrm>
          <a:prstGeom prst="rect">
            <a:avLst/>
          </a:prstGeom>
        </p:spPr>
      </p:pic>
      <p:pic>
        <p:nvPicPr>
          <p:cNvPr id="6" name="Picture 5">
            <a:extLst>
              <a:ext uri="{FF2B5EF4-FFF2-40B4-BE49-F238E27FC236}">
                <a16:creationId xmlns:a16="http://schemas.microsoft.com/office/drawing/2014/main" id="{363F65BE-C9C4-9297-04A3-F1D3C94B6E28}"/>
              </a:ext>
            </a:extLst>
          </p:cNvPr>
          <p:cNvPicPr>
            <a:picLocks noChangeAspect="1"/>
          </p:cNvPicPr>
          <p:nvPr/>
        </p:nvPicPr>
        <p:blipFill>
          <a:blip r:embed="rId3"/>
          <a:stretch>
            <a:fillRect/>
          </a:stretch>
        </p:blipFill>
        <p:spPr>
          <a:xfrm>
            <a:off x="10756339" y="267928"/>
            <a:ext cx="1194920" cy="451143"/>
          </a:xfrm>
          <a:prstGeom prst="rect">
            <a:avLst/>
          </a:prstGeom>
        </p:spPr>
      </p:pic>
    </p:spTree>
    <p:extLst>
      <p:ext uri="{BB962C8B-B14F-4D97-AF65-F5344CB8AC3E}">
        <p14:creationId xmlns:p14="http://schemas.microsoft.com/office/powerpoint/2010/main" val="245810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pPr algn="ctr"/>
            <a:r>
              <a:rPr lang="en-US" sz="2800" b="1" dirty="0">
                <a:solidFill>
                  <a:schemeClr val="accent6">
                    <a:lumMod val="75000"/>
                  </a:schemeClr>
                </a:solidFill>
                <a:latin typeface="Arial Black" panose="020B0604020202020204" pitchFamily="34" charset="0"/>
                <a:cs typeface="Arial Black" panose="020B0604020202020204" pitchFamily="34" charset="0"/>
              </a:rPr>
              <a:t>P 308 – (Group 4)</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b="1" dirty="0"/>
              <a:t>   Team Member                     </a:t>
            </a:r>
          </a:p>
        </p:txBody>
      </p:sp>
      <p:sp>
        <p:nvSpPr>
          <p:cNvPr id="5" name="TextBox 4">
            <a:extLst>
              <a:ext uri="{FF2B5EF4-FFF2-40B4-BE49-F238E27FC236}">
                <a16:creationId xmlns:a16="http://schemas.microsoft.com/office/drawing/2014/main" id="{6ADEAC11-34B3-934C-191D-43E6C39063D4}"/>
              </a:ext>
            </a:extLst>
          </p:cNvPr>
          <p:cNvSpPr txBox="1"/>
          <p:nvPr/>
        </p:nvSpPr>
        <p:spPr>
          <a:xfrm>
            <a:off x="1728582" y="3403854"/>
            <a:ext cx="4542064" cy="3000821"/>
          </a:xfrm>
          <a:prstGeom prst="rect">
            <a:avLst/>
          </a:prstGeom>
          <a:noFill/>
        </p:spPr>
        <p:txBody>
          <a:bodyPr wrap="square">
            <a:spAutoFit/>
          </a:bodyPr>
          <a:lstStyle/>
          <a:p>
            <a:pPr>
              <a:lnSpc>
                <a:spcPct val="150000"/>
              </a:lnSpc>
            </a:pPr>
            <a:r>
              <a:rPr lang="en-US" b="1" dirty="0">
                <a:solidFill>
                  <a:schemeClr val="accent6">
                    <a:lumMod val="75000"/>
                  </a:schemeClr>
                </a:solidFill>
              </a:rPr>
              <a:t>1.Mansi </a:t>
            </a:r>
            <a:r>
              <a:rPr lang="en-US" b="1" dirty="0" err="1">
                <a:solidFill>
                  <a:schemeClr val="accent6">
                    <a:lumMod val="75000"/>
                  </a:schemeClr>
                </a:solidFill>
              </a:rPr>
              <a:t>Mahanubhav</a:t>
            </a:r>
            <a:r>
              <a:rPr lang="en-US" b="1" dirty="0">
                <a:solidFill>
                  <a:schemeClr val="accent6">
                    <a:lumMod val="75000"/>
                  </a:schemeClr>
                </a:solidFill>
              </a:rPr>
              <a:t> </a:t>
            </a:r>
          </a:p>
          <a:p>
            <a:pPr>
              <a:lnSpc>
                <a:spcPct val="150000"/>
              </a:lnSpc>
            </a:pPr>
            <a:r>
              <a:rPr lang="en-US" b="1" dirty="0">
                <a:solidFill>
                  <a:schemeClr val="accent6">
                    <a:lumMod val="75000"/>
                  </a:schemeClr>
                </a:solidFill>
              </a:rPr>
              <a:t>2. Komal Deshmukh </a:t>
            </a:r>
          </a:p>
          <a:p>
            <a:pPr>
              <a:lnSpc>
                <a:spcPct val="150000"/>
              </a:lnSpc>
            </a:pPr>
            <a:r>
              <a:rPr lang="en-US" b="1" dirty="0">
                <a:solidFill>
                  <a:schemeClr val="accent6">
                    <a:lumMod val="75000"/>
                  </a:schemeClr>
                </a:solidFill>
              </a:rPr>
              <a:t>3. Ankita </a:t>
            </a:r>
            <a:r>
              <a:rPr lang="en-US" b="1" dirty="0" err="1">
                <a:solidFill>
                  <a:schemeClr val="accent6">
                    <a:lumMod val="75000"/>
                  </a:schemeClr>
                </a:solidFill>
              </a:rPr>
              <a:t>Khandait</a:t>
            </a:r>
            <a:endParaRPr lang="en-US" b="1" dirty="0">
              <a:solidFill>
                <a:schemeClr val="accent6">
                  <a:lumMod val="75000"/>
                </a:schemeClr>
              </a:solidFill>
            </a:endParaRPr>
          </a:p>
          <a:p>
            <a:pPr>
              <a:lnSpc>
                <a:spcPct val="150000"/>
              </a:lnSpc>
            </a:pPr>
            <a:r>
              <a:rPr lang="en-US" b="1" dirty="0">
                <a:solidFill>
                  <a:schemeClr val="accent6">
                    <a:lumMod val="75000"/>
                  </a:schemeClr>
                </a:solidFill>
              </a:rPr>
              <a:t>4. Akanksha  Khamkar </a:t>
            </a:r>
          </a:p>
          <a:p>
            <a:pPr>
              <a:lnSpc>
                <a:spcPct val="150000"/>
              </a:lnSpc>
            </a:pPr>
            <a:r>
              <a:rPr lang="en-US" b="1" dirty="0">
                <a:solidFill>
                  <a:schemeClr val="accent6">
                    <a:lumMod val="75000"/>
                  </a:schemeClr>
                </a:solidFill>
              </a:rPr>
              <a:t>5. Kajal Soni</a:t>
            </a:r>
          </a:p>
          <a:p>
            <a:pPr>
              <a:lnSpc>
                <a:spcPct val="150000"/>
              </a:lnSpc>
            </a:pPr>
            <a:r>
              <a:rPr lang="en-US" b="1" dirty="0">
                <a:solidFill>
                  <a:schemeClr val="accent6">
                    <a:lumMod val="75000"/>
                  </a:schemeClr>
                </a:solidFill>
              </a:rPr>
              <a:t>6. Atharva Gujar</a:t>
            </a:r>
          </a:p>
          <a:p>
            <a:pPr>
              <a:lnSpc>
                <a:spcPct val="150000"/>
              </a:lnSpc>
            </a:pPr>
            <a:r>
              <a:rPr lang="en-US" b="1" dirty="0">
                <a:solidFill>
                  <a:schemeClr val="accent6">
                    <a:lumMod val="75000"/>
                  </a:schemeClr>
                </a:solidFill>
              </a:rPr>
              <a:t>7. Rohit </a:t>
            </a:r>
            <a:r>
              <a:rPr lang="en-US" b="1" dirty="0" err="1">
                <a:solidFill>
                  <a:schemeClr val="accent6">
                    <a:lumMod val="75000"/>
                  </a:schemeClr>
                </a:solidFill>
              </a:rPr>
              <a:t>Dhomne</a:t>
            </a:r>
            <a:endParaRPr lang="en-US" b="1" dirty="0">
              <a:solidFill>
                <a:schemeClr val="accent6">
                  <a:lumMod val="75000"/>
                </a:schemeClr>
              </a:solidFill>
            </a:endParaRPr>
          </a:p>
        </p:txBody>
      </p:sp>
      <p:sp>
        <p:nvSpPr>
          <p:cNvPr id="7" name="TextBox 6">
            <a:extLst>
              <a:ext uri="{FF2B5EF4-FFF2-40B4-BE49-F238E27FC236}">
                <a16:creationId xmlns:a16="http://schemas.microsoft.com/office/drawing/2014/main" id="{BBB68585-BAD7-B019-B4B8-FBA12091F7FB}"/>
              </a:ext>
            </a:extLst>
          </p:cNvPr>
          <p:cNvSpPr txBox="1"/>
          <p:nvPr/>
        </p:nvSpPr>
        <p:spPr>
          <a:xfrm>
            <a:off x="5494457" y="2909170"/>
            <a:ext cx="2672443" cy="461665"/>
          </a:xfrm>
          <a:prstGeom prst="rect">
            <a:avLst/>
          </a:prstGeom>
          <a:noFill/>
        </p:spPr>
        <p:txBody>
          <a:bodyPr wrap="square" rtlCol="0">
            <a:spAutoFit/>
          </a:bodyPr>
          <a:lstStyle/>
          <a:p>
            <a:r>
              <a:rPr lang="en-US" sz="2400" b="1" dirty="0">
                <a:solidFill>
                  <a:srgbClr val="202C8F"/>
                </a:solidFill>
              </a:rPr>
              <a:t>Mentor</a:t>
            </a:r>
          </a:p>
        </p:txBody>
      </p:sp>
      <p:sp>
        <p:nvSpPr>
          <p:cNvPr id="8" name="TextBox 7">
            <a:extLst>
              <a:ext uri="{FF2B5EF4-FFF2-40B4-BE49-F238E27FC236}">
                <a16:creationId xmlns:a16="http://schemas.microsoft.com/office/drawing/2014/main" id="{0DE4B021-842B-F323-1024-6DEB9DA1A925}"/>
              </a:ext>
            </a:extLst>
          </p:cNvPr>
          <p:cNvSpPr txBox="1"/>
          <p:nvPr/>
        </p:nvSpPr>
        <p:spPr>
          <a:xfrm>
            <a:off x="5494457" y="3482100"/>
            <a:ext cx="2487386" cy="369332"/>
          </a:xfrm>
          <a:prstGeom prst="rect">
            <a:avLst/>
          </a:prstGeom>
          <a:noFill/>
        </p:spPr>
        <p:txBody>
          <a:bodyPr wrap="square" rtlCol="0">
            <a:spAutoFit/>
          </a:bodyPr>
          <a:lstStyle/>
          <a:p>
            <a:r>
              <a:rPr lang="en-US" b="1" dirty="0">
                <a:solidFill>
                  <a:schemeClr val="accent6">
                    <a:lumMod val="75000"/>
                  </a:schemeClr>
                </a:solidFill>
              </a:rPr>
              <a:t>Mr. Kartik </a:t>
            </a:r>
            <a:r>
              <a:rPr lang="en-US" b="1" dirty="0" err="1">
                <a:solidFill>
                  <a:schemeClr val="accent6">
                    <a:lumMod val="75000"/>
                  </a:schemeClr>
                </a:solidFill>
              </a:rPr>
              <a:t>Muskula</a:t>
            </a:r>
            <a:endParaRPr lang="en-US" b="1" dirty="0">
              <a:solidFill>
                <a:schemeClr val="accent6">
                  <a:lumMod val="75000"/>
                </a:schemeClr>
              </a:solidFill>
            </a:endParaRPr>
          </a:p>
        </p:txBody>
      </p:sp>
      <p:pic>
        <p:nvPicPr>
          <p:cNvPr id="9" name="Picture 8">
            <a:extLst>
              <a:ext uri="{FF2B5EF4-FFF2-40B4-BE49-F238E27FC236}">
                <a16:creationId xmlns:a16="http://schemas.microsoft.com/office/drawing/2014/main" id="{BE0667AB-07DA-437B-36F1-71FB3141E954}"/>
              </a:ext>
            </a:extLst>
          </p:cNvPr>
          <p:cNvPicPr>
            <a:picLocks noChangeAspect="1"/>
          </p:cNvPicPr>
          <p:nvPr/>
        </p:nvPicPr>
        <p:blipFill>
          <a:blip r:embed="rId2"/>
          <a:stretch>
            <a:fillRect/>
          </a:stretch>
        </p:blipFill>
        <p:spPr>
          <a:xfrm>
            <a:off x="10783554" y="242514"/>
            <a:ext cx="1194920" cy="451143"/>
          </a:xfrm>
          <a:prstGeom prst="rect">
            <a:avLst/>
          </a:prstGeom>
        </p:spPr>
      </p:pic>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57AD64-ECB2-FE0E-D5C7-D1D325C5FDE8}"/>
              </a:ext>
            </a:extLst>
          </p:cNvPr>
          <p:cNvSpPr txBox="1"/>
          <p:nvPr/>
        </p:nvSpPr>
        <p:spPr>
          <a:xfrm>
            <a:off x="3205843" y="1915886"/>
            <a:ext cx="5165271" cy="1200329"/>
          </a:xfrm>
          <a:prstGeom prst="rect">
            <a:avLst/>
          </a:prstGeom>
          <a:noFill/>
        </p:spPr>
        <p:txBody>
          <a:bodyPr wrap="square" rtlCol="0">
            <a:spAutoFit/>
          </a:bodyPr>
          <a:lstStyle/>
          <a:p>
            <a:r>
              <a:rPr lang="en-US" sz="3600" b="1" u="sng" dirty="0">
                <a:solidFill>
                  <a:schemeClr val="accent6">
                    <a:lumMod val="75000"/>
                  </a:schemeClr>
                </a:solidFill>
                <a:effectLst>
                  <a:outerShdw blurRad="38100" dist="38100" dir="2700000" algn="tl">
                    <a:srgbClr val="000000">
                      <a:alpha val="43137"/>
                    </a:srgbClr>
                  </a:outerShdw>
                </a:effectLst>
                <a:latin typeface="Bell MT" panose="02020503060305020303" pitchFamily="18" charset="0"/>
              </a:rPr>
              <a:t>“Model </a:t>
            </a:r>
          </a:p>
          <a:p>
            <a:r>
              <a:rPr lang="en-US" sz="3600" b="1" u="sng" dirty="0">
                <a:solidFill>
                  <a:schemeClr val="accent6">
                    <a:lumMod val="75000"/>
                  </a:schemeClr>
                </a:solidFill>
                <a:effectLst>
                  <a:outerShdw blurRad="38100" dist="38100" dir="2700000" algn="tl">
                    <a:srgbClr val="000000">
                      <a:alpha val="43137"/>
                    </a:srgbClr>
                  </a:outerShdw>
                </a:effectLst>
                <a:latin typeface="Bell MT" panose="02020503060305020303" pitchFamily="18" charset="0"/>
              </a:rPr>
              <a:t>Deployment” </a:t>
            </a:r>
          </a:p>
        </p:txBody>
      </p:sp>
      <p:pic>
        <p:nvPicPr>
          <p:cNvPr id="5" name="Picture 4">
            <a:extLst>
              <a:ext uri="{FF2B5EF4-FFF2-40B4-BE49-F238E27FC236}">
                <a16:creationId xmlns:a16="http://schemas.microsoft.com/office/drawing/2014/main" id="{78571704-6D9E-DB90-B056-210263C8F385}"/>
              </a:ext>
            </a:extLst>
          </p:cNvPr>
          <p:cNvPicPr>
            <a:picLocks noChangeAspect="1"/>
          </p:cNvPicPr>
          <p:nvPr/>
        </p:nvPicPr>
        <p:blipFill>
          <a:blip r:embed="rId2"/>
          <a:stretch>
            <a:fillRect/>
          </a:stretch>
        </p:blipFill>
        <p:spPr>
          <a:xfrm>
            <a:off x="10756339" y="267928"/>
            <a:ext cx="1194920" cy="451143"/>
          </a:xfrm>
          <a:prstGeom prst="rect">
            <a:avLst/>
          </a:prstGeom>
        </p:spPr>
      </p:pic>
    </p:spTree>
    <p:extLst>
      <p:ext uri="{BB962C8B-B14F-4D97-AF65-F5344CB8AC3E}">
        <p14:creationId xmlns:p14="http://schemas.microsoft.com/office/powerpoint/2010/main" val="1125107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1DFC26-0F8B-EBB5-FC1D-7CF02039E39B}"/>
              </a:ext>
            </a:extLst>
          </p:cNvPr>
          <p:cNvSpPr>
            <a:spLocks noGrp="1"/>
          </p:cNvSpPr>
          <p:nvPr>
            <p:ph type="sldNum" sz="quarter" idx="12"/>
          </p:nvPr>
        </p:nvSpPr>
        <p:spPr/>
        <p:txBody>
          <a:bodyPr/>
          <a:lstStyle/>
          <a:p>
            <a:fld id="{48F63A3B-78C7-47BE-AE5E-E10140E04643}" type="slidenum">
              <a:rPr lang="en-US" smtClean="0"/>
              <a:t>21</a:t>
            </a:fld>
            <a:endParaRPr lang="en-US" dirty="0"/>
          </a:p>
        </p:txBody>
      </p:sp>
      <p:sp>
        <p:nvSpPr>
          <p:cNvPr id="6" name="Content Placeholder 2">
            <a:extLst>
              <a:ext uri="{FF2B5EF4-FFF2-40B4-BE49-F238E27FC236}">
                <a16:creationId xmlns:a16="http://schemas.microsoft.com/office/drawing/2014/main" id="{582F256D-4CDA-04BE-06C7-ACE8A88D9023}"/>
              </a:ext>
            </a:extLst>
          </p:cNvPr>
          <p:cNvSpPr>
            <a:spLocks noGrp="1"/>
          </p:cNvSpPr>
          <p:nvPr/>
        </p:nvSpPr>
        <p:spPr>
          <a:xfrm>
            <a:off x="6351814" y="594360"/>
            <a:ext cx="4593554" cy="5759375"/>
          </a:xfrm>
          <a:prstGeom prst="rect">
            <a:avLst/>
          </a:prstGeom>
        </p:spPr>
        <p:txBody>
          <a:bodyPr lIns="109728" tIns="109728" rIns="109728" bIns="9144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spc="14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spc="14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14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14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14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solidFill>
                  <a:schemeClr val="accent6">
                    <a:lumMod val="75000"/>
                  </a:schemeClr>
                </a:solidFill>
                <a:latin typeface="Bell MT" panose="02020503060305020303" pitchFamily="18" charset="0"/>
                <a:cs typeface="Calibri" panose="020F0502020204030204"/>
              </a:rPr>
              <a:t>The final step is the deployment of the trained models for making live predictions.</a:t>
            </a:r>
          </a:p>
          <a:p>
            <a:r>
              <a:rPr lang="en-US" sz="1600" b="1" dirty="0">
                <a:solidFill>
                  <a:schemeClr val="accent6">
                    <a:lumMod val="75000"/>
                  </a:schemeClr>
                </a:solidFill>
                <a:latin typeface="Bell MT" panose="02020503060305020303" pitchFamily="18" charset="0"/>
                <a:cs typeface="Calibri" panose="020F0502020204030204"/>
              </a:rPr>
              <a:t>The live prediction site has the options to make a prediction for a single observation and also for the entire dataset. The user can choose one.</a:t>
            </a:r>
          </a:p>
          <a:p>
            <a:r>
              <a:rPr lang="en-US" sz="1600" b="1" dirty="0">
                <a:solidFill>
                  <a:schemeClr val="accent6">
                    <a:lumMod val="75000"/>
                  </a:schemeClr>
                </a:solidFill>
                <a:latin typeface="Bell MT" panose="02020503060305020303" pitchFamily="18" charset="0"/>
                <a:cs typeface="Calibri" panose="020F0502020204030204"/>
              </a:rPr>
              <a:t>The user can also choose between the different classifiers mentioned previously. The accuracies of all the models can be seen there.</a:t>
            </a:r>
          </a:p>
          <a:p>
            <a:r>
              <a:rPr lang="en-US" sz="1600" b="1" dirty="0">
                <a:solidFill>
                  <a:schemeClr val="accent6">
                    <a:lumMod val="75000"/>
                  </a:schemeClr>
                </a:solidFill>
                <a:latin typeface="Bell MT" panose="02020503060305020303" pitchFamily="18" charset="0"/>
                <a:cs typeface="Calibri" panose="020F0502020204030204"/>
              </a:rPr>
              <a:t>For the single predictions the user can select the values of the variables and make the prediction with the selected classifier.</a:t>
            </a:r>
          </a:p>
          <a:p>
            <a:r>
              <a:rPr lang="en-US" sz="1600" b="1" dirty="0">
                <a:solidFill>
                  <a:schemeClr val="accent6">
                    <a:lumMod val="75000"/>
                  </a:schemeClr>
                </a:solidFill>
                <a:latin typeface="Bell MT" panose="02020503060305020303" pitchFamily="18" charset="0"/>
                <a:cs typeface="Calibri" panose="020F0502020204030204"/>
              </a:rPr>
              <a:t>For a dataset prediction, the user shall upload the dataset and make the predictions for the entire dataset and download the predictions.</a:t>
            </a:r>
          </a:p>
          <a:p>
            <a:r>
              <a:rPr lang="en-US" sz="1600" b="1" dirty="0">
                <a:solidFill>
                  <a:schemeClr val="accent6">
                    <a:lumMod val="75000"/>
                  </a:schemeClr>
                </a:solidFill>
                <a:latin typeface="Bell MT" panose="02020503060305020303" pitchFamily="18" charset="0"/>
                <a:cs typeface="Calibri" panose="020F0502020204030204"/>
              </a:rPr>
              <a:t>The overall functioning of the deployed site can be seen in the video.</a:t>
            </a:r>
          </a:p>
          <a:p>
            <a:endParaRPr lang="en-US" dirty="0"/>
          </a:p>
        </p:txBody>
      </p:sp>
      <p:pic>
        <p:nvPicPr>
          <p:cNvPr id="8" name="Picture 7">
            <a:extLst>
              <a:ext uri="{FF2B5EF4-FFF2-40B4-BE49-F238E27FC236}">
                <a16:creationId xmlns:a16="http://schemas.microsoft.com/office/drawing/2014/main" id="{19684A6D-4207-EEE6-F828-960525CCFF1B}"/>
              </a:ext>
            </a:extLst>
          </p:cNvPr>
          <p:cNvPicPr>
            <a:picLocks noChangeAspect="1"/>
          </p:cNvPicPr>
          <p:nvPr/>
        </p:nvPicPr>
        <p:blipFill>
          <a:blip r:embed="rId2"/>
          <a:stretch>
            <a:fillRect/>
          </a:stretch>
        </p:blipFill>
        <p:spPr>
          <a:xfrm>
            <a:off x="1079712" y="644433"/>
            <a:ext cx="4593553" cy="5648629"/>
          </a:xfrm>
          <a:prstGeom prst="rect">
            <a:avLst/>
          </a:prstGeom>
        </p:spPr>
      </p:pic>
      <p:pic>
        <p:nvPicPr>
          <p:cNvPr id="9" name="Picture 8">
            <a:extLst>
              <a:ext uri="{FF2B5EF4-FFF2-40B4-BE49-F238E27FC236}">
                <a16:creationId xmlns:a16="http://schemas.microsoft.com/office/drawing/2014/main" id="{97F564F6-6BDD-FF42-645E-EB76F24186DE}"/>
              </a:ext>
            </a:extLst>
          </p:cNvPr>
          <p:cNvPicPr>
            <a:picLocks noChangeAspect="1"/>
          </p:cNvPicPr>
          <p:nvPr/>
        </p:nvPicPr>
        <p:blipFill>
          <a:blip r:embed="rId3"/>
          <a:stretch>
            <a:fillRect/>
          </a:stretch>
        </p:blipFill>
        <p:spPr>
          <a:xfrm>
            <a:off x="10756339" y="267928"/>
            <a:ext cx="1194920" cy="451143"/>
          </a:xfrm>
          <a:prstGeom prst="rect">
            <a:avLst/>
          </a:prstGeom>
        </p:spPr>
      </p:pic>
    </p:spTree>
    <p:extLst>
      <p:ext uri="{BB962C8B-B14F-4D97-AF65-F5344CB8AC3E}">
        <p14:creationId xmlns:p14="http://schemas.microsoft.com/office/powerpoint/2010/main" val="2073212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6697B1-D684-7ADB-D4F7-BFE12F9D12B5}"/>
              </a:ext>
            </a:extLst>
          </p:cNvPr>
          <p:cNvSpPr txBox="1"/>
          <p:nvPr/>
        </p:nvSpPr>
        <p:spPr>
          <a:xfrm>
            <a:off x="1420586" y="957943"/>
            <a:ext cx="5772694" cy="646331"/>
          </a:xfrm>
          <a:prstGeom prst="rect">
            <a:avLst/>
          </a:prstGeom>
          <a:noFill/>
        </p:spPr>
        <p:txBody>
          <a:bodyPr wrap="square" rtlCol="0">
            <a:spAutoFit/>
          </a:bodyPr>
          <a:lstStyle/>
          <a:p>
            <a:r>
              <a:rPr lang="en-US" sz="3600" b="1" u="sng" dirty="0">
                <a:solidFill>
                  <a:schemeClr val="accent6">
                    <a:lumMod val="75000"/>
                  </a:schemeClr>
                </a:solidFill>
                <a:effectLst>
                  <a:outerShdw blurRad="38100" dist="38100" dir="2700000" algn="tl">
                    <a:srgbClr val="000000">
                      <a:alpha val="43137"/>
                    </a:srgbClr>
                  </a:outerShdw>
                </a:effectLst>
                <a:latin typeface="Bell MT" panose="02020503060305020303" pitchFamily="18" charset="0"/>
              </a:rPr>
              <a:t>Challenges -</a:t>
            </a:r>
          </a:p>
        </p:txBody>
      </p:sp>
      <p:sp>
        <p:nvSpPr>
          <p:cNvPr id="5" name="Google Shape;219;p22">
            <a:extLst>
              <a:ext uri="{FF2B5EF4-FFF2-40B4-BE49-F238E27FC236}">
                <a16:creationId xmlns:a16="http://schemas.microsoft.com/office/drawing/2014/main" id="{60C65C3D-C914-3974-30A8-EFF12718FA5D}"/>
              </a:ext>
            </a:extLst>
          </p:cNvPr>
          <p:cNvSpPr txBox="1">
            <a:spLocks noGrp="1"/>
          </p:cNvSpPr>
          <p:nvPr>
            <p:ph idx="1"/>
          </p:nvPr>
        </p:nvSpPr>
        <p:spPr>
          <a:xfrm>
            <a:off x="2071688" y="2106613"/>
            <a:ext cx="5692775" cy="43540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panose="020F0502020204030203"/>
              <a:buChar char="●"/>
              <a:defRPr sz="13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914400" marR="0" lvl="1"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1371600" marR="0" lvl="2"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1828800" marR="0" lvl="3"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2286000" marR="0" lvl="4"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2743200" marR="0" lvl="5"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3200400" marR="0" lvl="6"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3657600" marR="0" lvl="7"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4114800" marR="0" lvl="8" indent="-298450" algn="l" rtl="0">
              <a:lnSpc>
                <a:spcPct val="115000"/>
              </a:lnSpc>
              <a:spcBef>
                <a:spcPts val="1600"/>
              </a:spcBef>
              <a:spcAft>
                <a:spcPts val="160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285750" indent="-285750">
              <a:spcBef>
                <a:spcPts val="1600"/>
              </a:spcBef>
              <a:buFont typeface="Arial" panose="020B0604020202020204" pitchFamily="34" charset="0"/>
              <a:buChar char="•"/>
            </a:pPr>
            <a:r>
              <a:rPr lang="en-US" sz="1400" b="1" dirty="0">
                <a:solidFill>
                  <a:schemeClr val="accent6">
                    <a:lumMod val="75000"/>
                  </a:schemeClr>
                </a:solidFill>
                <a:latin typeface="Bell MT" panose="02020503060305020303" pitchFamily="18" charset="0"/>
                <a:ea typeface="NSimSun" panose="02010609030101010101" pitchFamily="49" charset="-122"/>
              </a:rPr>
              <a:t>Model Balance: Avoiding overfitting or underfitting by adjusting model complexity.</a:t>
            </a:r>
          </a:p>
          <a:p>
            <a:pPr marL="285750" indent="-285750">
              <a:spcBef>
                <a:spcPts val="1600"/>
              </a:spcBef>
              <a:buFont typeface="Arial" panose="020B0604020202020204" pitchFamily="34" charset="0"/>
              <a:buChar char="•"/>
            </a:pPr>
            <a:r>
              <a:rPr lang="en-US" sz="1400" b="1" dirty="0">
                <a:solidFill>
                  <a:schemeClr val="accent6">
                    <a:lumMod val="75000"/>
                  </a:schemeClr>
                </a:solidFill>
                <a:latin typeface="Bell MT" panose="02020503060305020303" pitchFamily="18" charset="0"/>
                <a:ea typeface="NSimSun" panose="02010609030101010101" pitchFamily="49" charset="-122"/>
              </a:rPr>
              <a:t>Algorithm Choice: Selecting the appropriate algorithm for the problem.</a:t>
            </a:r>
          </a:p>
          <a:p>
            <a:pPr marL="285750" indent="-285750">
              <a:spcBef>
                <a:spcPts val="1600"/>
              </a:spcBef>
              <a:buFont typeface="Arial" panose="020B0604020202020204" pitchFamily="34" charset="0"/>
              <a:buChar char="•"/>
            </a:pPr>
            <a:r>
              <a:rPr lang="en-US" sz="1400" b="1" dirty="0">
                <a:solidFill>
                  <a:schemeClr val="accent6">
                    <a:lumMod val="75000"/>
                  </a:schemeClr>
                </a:solidFill>
                <a:latin typeface="Bell MT" panose="02020503060305020303" pitchFamily="18" charset="0"/>
                <a:ea typeface="NSimSun" panose="02010609030101010101" pitchFamily="49" charset="-122"/>
              </a:rPr>
              <a:t>Model Deployment: Overcoming challenges in moving models to production.</a:t>
            </a:r>
          </a:p>
          <a:p>
            <a:pPr marL="285750" indent="-285750">
              <a:spcBef>
                <a:spcPts val="1600"/>
              </a:spcBef>
              <a:buFont typeface="Arial" panose="020B0604020202020204" pitchFamily="34" charset="0"/>
              <a:buChar char="•"/>
            </a:pPr>
            <a:r>
              <a:rPr lang="en-US" sz="1400" b="1" dirty="0">
                <a:solidFill>
                  <a:schemeClr val="accent6">
                    <a:lumMod val="75000"/>
                  </a:schemeClr>
                </a:solidFill>
                <a:latin typeface="Bell MT" panose="02020503060305020303" pitchFamily="18" charset="0"/>
                <a:ea typeface="NSimSun" panose="02010609030101010101" pitchFamily="49" charset="-122"/>
              </a:rPr>
              <a:t>Resource Management: Balancing time and resources within project constraints.</a:t>
            </a:r>
          </a:p>
          <a:p>
            <a:pPr marL="285750" indent="-285750">
              <a:spcBef>
                <a:spcPts val="1600"/>
              </a:spcBef>
              <a:buFont typeface="Arial" panose="020B0604020202020204" pitchFamily="34" charset="0"/>
              <a:buChar char="•"/>
            </a:pPr>
            <a:r>
              <a:rPr lang="en-US" sz="1400" b="1" dirty="0">
                <a:solidFill>
                  <a:schemeClr val="accent6">
                    <a:lumMod val="75000"/>
                  </a:schemeClr>
                </a:solidFill>
                <a:latin typeface="Bell MT" panose="02020503060305020303" pitchFamily="18" charset="0"/>
                <a:ea typeface="NSimSun" panose="02010609030101010101" pitchFamily="49" charset="-122"/>
              </a:rPr>
              <a:t>Data Integrity: Ensuring data quality to maintain model performance.</a:t>
            </a:r>
          </a:p>
          <a:p>
            <a:pPr marL="285750" indent="-285750">
              <a:spcBef>
                <a:spcPts val="1600"/>
              </a:spcBef>
              <a:buFont typeface="Arial" panose="020B0604020202020204" pitchFamily="34" charset="0"/>
              <a:buChar char="•"/>
            </a:pPr>
            <a:r>
              <a:rPr lang="en-US" sz="1400" b="1" dirty="0">
                <a:solidFill>
                  <a:schemeClr val="accent6">
                    <a:lumMod val="75000"/>
                  </a:schemeClr>
                </a:solidFill>
                <a:latin typeface="Bell MT" panose="02020503060305020303" pitchFamily="18" charset="0"/>
                <a:ea typeface="NSimSun" panose="02010609030101010101" pitchFamily="49" charset="-122"/>
              </a:rPr>
              <a:t>Model Scaling: Addressing challenges in scaling models for larger datasets.</a:t>
            </a:r>
          </a:p>
          <a:p>
            <a:pPr marL="0" indent="0">
              <a:spcAft>
                <a:spcPts val="1600"/>
              </a:spcAft>
              <a:buFont typeface="Lato" panose="020F0502020204030203"/>
              <a:buNone/>
            </a:pPr>
            <a:endParaRPr lang="en-US" sz="1400" b="1" dirty="0">
              <a:solidFill>
                <a:schemeClr val="accent6">
                  <a:lumMod val="75000"/>
                </a:schemeClr>
              </a:solidFill>
              <a:latin typeface="Bell MT" panose="02020503060305020303" pitchFamily="18" charset="0"/>
              <a:ea typeface="NSimSun" panose="02010609030101010101" pitchFamily="49" charset="-122"/>
            </a:endParaRPr>
          </a:p>
        </p:txBody>
      </p:sp>
      <p:pic>
        <p:nvPicPr>
          <p:cNvPr id="6" name="Picture 5">
            <a:extLst>
              <a:ext uri="{FF2B5EF4-FFF2-40B4-BE49-F238E27FC236}">
                <a16:creationId xmlns:a16="http://schemas.microsoft.com/office/drawing/2014/main" id="{1CA76BF7-2027-37A3-C56F-ABF9951C1425}"/>
              </a:ext>
            </a:extLst>
          </p:cNvPr>
          <p:cNvPicPr>
            <a:picLocks noChangeAspect="1"/>
          </p:cNvPicPr>
          <p:nvPr/>
        </p:nvPicPr>
        <p:blipFill>
          <a:blip r:embed="rId2"/>
          <a:stretch>
            <a:fillRect/>
          </a:stretch>
        </p:blipFill>
        <p:spPr>
          <a:xfrm>
            <a:off x="10840377" y="214308"/>
            <a:ext cx="1201016" cy="451143"/>
          </a:xfrm>
          <a:prstGeom prst="rect">
            <a:avLst/>
          </a:prstGeom>
        </p:spPr>
      </p:pic>
    </p:spTree>
    <p:extLst>
      <p:ext uri="{BB962C8B-B14F-4D97-AF65-F5344CB8AC3E}">
        <p14:creationId xmlns:p14="http://schemas.microsoft.com/office/powerpoint/2010/main" val="1636959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26F8923-7BBB-753E-FAE7-81B65A8FAE0A}"/>
              </a:ext>
            </a:extLst>
          </p:cNvPr>
          <p:cNvSpPr>
            <a:spLocks noGrp="1"/>
          </p:cNvSpPr>
          <p:nvPr>
            <p:ph type="sldNum" sz="quarter" idx="12"/>
          </p:nvPr>
        </p:nvSpPr>
        <p:spPr/>
        <p:txBody>
          <a:bodyPr/>
          <a:lstStyle/>
          <a:p>
            <a:fld id="{48F63A3B-78C7-47BE-AE5E-E10140E04643}" type="slidenum">
              <a:rPr lang="en-US" smtClean="0"/>
              <a:t>23</a:t>
            </a:fld>
            <a:endParaRPr lang="en-US" dirty="0"/>
          </a:p>
        </p:txBody>
      </p:sp>
      <p:sp>
        <p:nvSpPr>
          <p:cNvPr id="7" name="TextBox 6">
            <a:extLst>
              <a:ext uri="{FF2B5EF4-FFF2-40B4-BE49-F238E27FC236}">
                <a16:creationId xmlns:a16="http://schemas.microsoft.com/office/drawing/2014/main" id="{25C0B00D-12C8-D7B9-6C22-F53575FA48DC}"/>
              </a:ext>
            </a:extLst>
          </p:cNvPr>
          <p:cNvSpPr txBox="1"/>
          <p:nvPr/>
        </p:nvSpPr>
        <p:spPr>
          <a:xfrm>
            <a:off x="1866900" y="990600"/>
            <a:ext cx="4947557" cy="646331"/>
          </a:xfrm>
          <a:prstGeom prst="rect">
            <a:avLst/>
          </a:prstGeom>
          <a:noFill/>
        </p:spPr>
        <p:txBody>
          <a:bodyPr wrap="square" rtlCol="0">
            <a:spAutoFit/>
          </a:bodyPr>
          <a:lstStyle/>
          <a:p>
            <a:r>
              <a:rPr lang="en-US" sz="3600" b="1" u="sng" dirty="0">
                <a:solidFill>
                  <a:schemeClr val="accent6">
                    <a:lumMod val="75000"/>
                  </a:schemeClr>
                </a:solidFill>
                <a:effectLst>
                  <a:outerShdw blurRad="38100" dist="38100" dir="2700000" algn="tl">
                    <a:srgbClr val="000000">
                      <a:alpha val="43137"/>
                    </a:srgbClr>
                  </a:outerShdw>
                </a:effectLst>
                <a:latin typeface="Bell MT" panose="02020503060305020303" pitchFamily="18" charset="0"/>
              </a:rPr>
              <a:t>Challenges Mitigation -</a:t>
            </a:r>
          </a:p>
        </p:txBody>
      </p:sp>
      <p:sp>
        <p:nvSpPr>
          <p:cNvPr id="8" name="Google Shape;219;p22">
            <a:extLst>
              <a:ext uri="{FF2B5EF4-FFF2-40B4-BE49-F238E27FC236}">
                <a16:creationId xmlns:a16="http://schemas.microsoft.com/office/drawing/2014/main" id="{1B795B45-2CE1-DE2B-E41A-D74C5E5F278C}"/>
              </a:ext>
            </a:extLst>
          </p:cNvPr>
          <p:cNvSpPr txBox="1">
            <a:spLocks noGrp="1"/>
          </p:cNvSpPr>
          <p:nvPr>
            <p:ph idx="1"/>
          </p:nvPr>
        </p:nvSpPr>
        <p:spPr>
          <a:xfrm>
            <a:off x="3184525" y="2333625"/>
            <a:ext cx="6767513" cy="40671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panose="020F0502020204030203"/>
              <a:buChar char="●"/>
              <a:defRPr sz="1300" b="0" i="0" u="none" strike="noStrike" cap="none">
                <a:solidFill>
                  <a:schemeClr val="accent1"/>
                </a:solidFill>
                <a:latin typeface="Lato" panose="020F0502020204030203"/>
                <a:ea typeface="Lato" panose="020F0502020204030203"/>
                <a:cs typeface="Lato" panose="020F0502020204030203"/>
                <a:sym typeface="Lato" panose="020F0502020204030203"/>
              </a:defRPr>
            </a:lvl1pPr>
            <a:lvl2pPr marL="914400" marR="0" lvl="1"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2pPr>
            <a:lvl3pPr marL="1371600" marR="0" lvl="2"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3pPr>
            <a:lvl4pPr marL="1828800" marR="0" lvl="3"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4pPr>
            <a:lvl5pPr marL="2286000" marR="0" lvl="4"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5pPr>
            <a:lvl6pPr marL="2743200" marR="0" lvl="5"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6pPr>
            <a:lvl7pPr marL="3200400" marR="0" lvl="6"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7pPr>
            <a:lvl8pPr marL="3657600" marR="0" lvl="7" indent="-298450" algn="l" rtl="0">
              <a:lnSpc>
                <a:spcPct val="115000"/>
              </a:lnSpc>
              <a:spcBef>
                <a:spcPts val="1600"/>
              </a:spcBef>
              <a:spcAft>
                <a:spcPts val="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8pPr>
            <a:lvl9pPr marL="4114800" marR="0" lvl="8" indent="-298450" algn="l" rtl="0">
              <a:lnSpc>
                <a:spcPct val="115000"/>
              </a:lnSpc>
              <a:spcBef>
                <a:spcPts val="1600"/>
              </a:spcBef>
              <a:spcAft>
                <a:spcPts val="1600"/>
              </a:spcAft>
              <a:buClr>
                <a:schemeClr val="accent1"/>
              </a:buClr>
              <a:buSzPts val="1100"/>
              <a:buFont typeface="Lato" panose="020F0502020204030203"/>
              <a:buChar char="■"/>
              <a:defRPr sz="1100" b="0" i="0" u="none" strike="noStrike" cap="none">
                <a:solidFill>
                  <a:schemeClr val="accent1"/>
                </a:solidFill>
                <a:latin typeface="Lato" panose="020F0502020204030203"/>
                <a:ea typeface="Lato" panose="020F0502020204030203"/>
                <a:cs typeface="Lato" panose="020F0502020204030203"/>
                <a:sym typeface="Lato" panose="020F0502020204030203"/>
              </a:defRPr>
            </a:lvl9pPr>
          </a:lstStyle>
          <a:p>
            <a:pPr marL="285750" indent="-285750">
              <a:spcBef>
                <a:spcPts val="1600"/>
              </a:spcBef>
              <a:buFont typeface="Arial" panose="020B0604020202020204" pitchFamily="34" charset="0"/>
              <a:buChar char="•"/>
            </a:pPr>
            <a:r>
              <a:rPr lang="en-US" sz="1400" b="1" dirty="0">
                <a:solidFill>
                  <a:schemeClr val="accent6">
                    <a:lumMod val="75000"/>
                  </a:schemeClr>
                </a:solidFill>
                <a:latin typeface="Bell MT" panose="02020503060305020303" pitchFamily="18" charset="0"/>
              </a:rPr>
              <a:t>Model Accuracy: Apply techniques to prevent overfitting and ensure model reliability.</a:t>
            </a:r>
          </a:p>
          <a:p>
            <a:pPr marL="285750" indent="-285750">
              <a:spcBef>
                <a:spcPts val="1600"/>
              </a:spcBef>
              <a:buFont typeface="Arial" panose="020B0604020202020204" pitchFamily="34" charset="0"/>
              <a:buChar char="•"/>
            </a:pPr>
            <a:r>
              <a:rPr lang="en-US" sz="1400" b="1" dirty="0">
                <a:solidFill>
                  <a:schemeClr val="accent6">
                    <a:lumMod val="75000"/>
                  </a:schemeClr>
                </a:solidFill>
                <a:latin typeface="Bell MT" panose="02020503060305020303" pitchFamily="18" charset="0"/>
              </a:rPr>
              <a:t>Best Algorithm: Experiment with different models to find the most suitable one.</a:t>
            </a:r>
          </a:p>
          <a:p>
            <a:pPr marL="285750" indent="-285750">
              <a:spcBef>
                <a:spcPts val="1600"/>
              </a:spcBef>
              <a:buFont typeface="Arial" panose="020B0604020202020204" pitchFamily="34" charset="0"/>
              <a:buChar char="•"/>
            </a:pPr>
            <a:r>
              <a:rPr lang="en-US" sz="1400" b="1" dirty="0">
                <a:solidFill>
                  <a:schemeClr val="accent6">
                    <a:lumMod val="75000"/>
                  </a:schemeClr>
                </a:solidFill>
                <a:latin typeface="Bell MT" panose="02020503060305020303" pitchFamily="18" charset="0"/>
              </a:rPr>
              <a:t>Streamlined Deployment: Use tools for consistent, automated model updates.</a:t>
            </a:r>
          </a:p>
          <a:p>
            <a:pPr marL="285750" indent="-285750">
              <a:spcBef>
                <a:spcPts val="1600"/>
              </a:spcBef>
              <a:buFont typeface="Arial" panose="020B0604020202020204" pitchFamily="34" charset="0"/>
              <a:buChar char="•"/>
            </a:pPr>
            <a:r>
              <a:rPr lang="en-US" sz="1400" b="1" dirty="0">
                <a:solidFill>
                  <a:schemeClr val="accent6">
                    <a:lumMod val="75000"/>
                  </a:schemeClr>
                </a:solidFill>
                <a:latin typeface="Bell MT" panose="02020503060305020303" pitchFamily="18" charset="0"/>
              </a:rPr>
              <a:t>Resource Efficiency: Prioritize key tasks and use resources wisely.</a:t>
            </a:r>
          </a:p>
          <a:p>
            <a:pPr marL="285750" indent="-285750">
              <a:spcBef>
                <a:spcPts val="1600"/>
              </a:spcBef>
              <a:buFont typeface="Arial" panose="020B0604020202020204" pitchFamily="34" charset="0"/>
              <a:buChar char="•"/>
            </a:pPr>
            <a:r>
              <a:rPr lang="en-US" sz="1400" b="1" dirty="0">
                <a:solidFill>
                  <a:schemeClr val="accent6">
                    <a:lumMod val="75000"/>
                  </a:schemeClr>
                </a:solidFill>
                <a:latin typeface="Bell MT" panose="02020503060305020303" pitchFamily="18" charset="0"/>
              </a:rPr>
              <a:t>Clean Data: Keep data accurate and consistent through regular </a:t>
            </a:r>
            <a:r>
              <a:rPr lang="en-US" sz="1400" b="1">
                <a:solidFill>
                  <a:schemeClr val="accent6">
                    <a:lumMod val="75000"/>
                  </a:schemeClr>
                </a:solidFill>
                <a:latin typeface="Bell MT" panose="02020503060305020303" pitchFamily="18" charset="0"/>
              </a:rPr>
              <a:t>checks.</a:t>
            </a:r>
            <a:endParaRPr lang="en-US" sz="1400" b="1" dirty="0">
              <a:solidFill>
                <a:schemeClr val="accent6">
                  <a:lumMod val="75000"/>
                </a:schemeClr>
              </a:solidFill>
              <a:latin typeface="Bell MT" panose="02020503060305020303" pitchFamily="18" charset="0"/>
            </a:endParaRPr>
          </a:p>
        </p:txBody>
      </p:sp>
      <p:pic>
        <p:nvPicPr>
          <p:cNvPr id="9" name="Picture 8">
            <a:extLst>
              <a:ext uri="{FF2B5EF4-FFF2-40B4-BE49-F238E27FC236}">
                <a16:creationId xmlns:a16="http://schemas.microsoft.com/office/drawing/2014/main" id="{F4056AFF-6C4B-7A4B-1D54-1F65691F2A36}"/>
              </a:ext>
            </a:extLst>
          </p:cNvPr>
          <p:cNvPicPr>
            <a:picLocks noChangeAspect="1"/>
          </p:cNvPicPr>
          <p:nvPr/>
        </p:nvPicPr>
        <p:blipFill>
          <a:blip r:embed="rId2"/>
          <a:stretch>
            <a:fillRect/>
          </a:stretch>
        </p:blipFill>
        <p:spPr>
          <a:xfrm>
            <a:off x="10756339" y="267928"/>
            <a:ext cx="1194920" cy="451143"/>
          </a:xfrm>
          <a:prstGeom prst="rect">
            <a:avLst/>
          </a:prstGeom>
        </p:spPr>
      </p:pic>
    </p:spTree>
    <p:extLst>
      <p:ext uri="{BB962C8B-B14F-4D97-AF65-F5344CB8AC3E}">
        <p14:creationId xmlns:p14="http://schemas.microsoft.com/office/powerpoint/2010/main" val="3182498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pic>
        <p:nvPicPr>
          <p:cNvPr id="3" name="Picture 2">
            <a:extLst>
              <a:ext uri="{FF2B5EF4-FFF2-40B4-BE49-F238E27FC236}">
                <a16:creationId xmlns:a16="http://schemas.microsoft.com/office/drawing/2014/main" id="{AD640D57-ED2E-36D7-EB46-910409B510AE}"/>
              </a:ext>
            </a:extLst>
          </p:cNvPr>
          <p:cNvPicPr>
            <a:picLocks noChangeAspect="1"/>
          </p:cNvPicPr>
          <p:nvPr/>
        </p:nvPicPr>
        <p:blipFill>
          <a:blip r:embed="rId2"/>
          <a:stretch>
            <a:fillRect/>
          </a:stretch>
        </p:blipFill>
        <p:spPr>
          <a:xfrm>
            <a:off x="10794440" y="226186"/>
            <a:ext cx="1194920" cy="451143"/>
          </a:xfrm>
          <a:prstGeom prst="rect">
            <a:avLst/>
          </a:prstGeom>
        </p:spPr>
      </p:pic>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AD7BC9-211C-46B9-D50E-EF8FD94B7B47}"/>
              </a:ext>
            </a:extLst>
          </p:cNvPr>
          <p:cNvSpPr>
            <a:spLocks noGrp="1"/>
          </p:cNvSpPr>
          <p:nvPr>
            <p:ph type="ftr" sz="quarter" idx="11"/>
          </p:nvPr>
        </p:nvSpPr>
        <p:spPr>
          <a:xfrm>
            <a:off x="1351135" y="1556657"/>
            <a:ext cx="3200400" cy="274320"/>
          </a:xfrm>
        </p:spPr>
        <p:txBody>
          <a:bodyPr/>
          <a:lstStyle/>
          <a:p>
            <a:r>
              <a:rPr lang="en-US" sz="2800" b="1" u="sng" dirty="0">
                <a:effectLst>
                  <a:outerShdw blurRad="38100" dist="38100" dir="2700000" algn="tl">
                    <a:srgbClr val="000000">
                      <a:alpha val="43137"/>
                    </a:srgbClr>
                  </a:outerShdw>
                </a:effectLst>
                <a:latin typeface="Bell MT" panose="02020503060305020303" pitchFamily="18" charset="0"/>
              </a:rPr>
              <a:t>Business Objective</a:t>
            </a:r>
          </a:p>
        </p:txBody>
      </p:sp>
      <p:sp>
        <p:nvSpPr>
          <p:cNvPr id="3" name="Slide Number Placeholder 2">
            <a:extLst>
              <a:ext uri="{FF2B5EF4-FFF2-40B4-BE49-F238E27FC236}">
                <a16:creationId xmlns:a16="http://schemas.microsoft.com/office/drawing/2014/main" id="{9ED625A7-A735-A3B9-6F18-F2C1FFA589CD}"/>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4" name="TextBox 3">
            <a:extLst>
              <a:ext uri="{FF2B5EF4-FFF2-40B4-BE49-F238E27FC236}">
                <a16:creationId xmlns:a16="http://schemas.microsoft.com/office/drawing/2014/main" id="{A9B9364A-6043-8164-FA8E-7EC0AD9A49FA}"/>
              </a:ext>
            </a:extLst>
          </p:cNvPr>
          <p:cNvSpPr txBox="1"/>
          <p:nvPr/>
        </p:nvSpPr>
        <p:spPr>
          <a:xfrm>
            <a:off x="1518557" y="2628781"/>
            <a:ext cx="8284028" cy="1754326"/>
          </a:xfrm>
          <a:prstGeom prst="rect">
            <a:avLst/>
          </a:prstGeom>
          <a:noFill/>
        </p:spPr>
        <p:txBody>
          <a:bodyPr wrap="square" rtlCol="0">
            <a:spAutoFit/>
          </a:bodyPr>
          <a:lstStyle/>
          <a:p>
            <a:pPr marL="342900" indent="-342900">
              <a:buFont typeface="Arial" panose="020B0604020202020204" pitchFamily="34" charset="0"/>
              <a:buChar char="•"/>
            </a:pPr>
            <a:r>
              <a:rPr lang="en-US" b="1" dirty="0">
                <a:solidFill>
                  <a:schemeClr val="accent6">
                    <a:lumMod val="75000"/>
                  </a:schemeClr>
                </a:solidFill>
                <a:latin typeface="Bell MT" panose="02020503060305020303" pitchFamily="18" charset="0"/>
              </a:rPr>
              <a:t>This is a classification project, since the variable to predict is binary (bankruptcy or non-bankruptcy). </a:t>
            </a:r>
          </a:p>
          <a:p>
            <a:pPr marL="342900" indent="-342900">
              <a:buFont typeface="Arial" panose="020B0604020202020204" pitchFamily="34" charset="0"/>
              <a:buChar char="•"/>
            </a:pPr>
            <a:endParaRPr lang="en-US" b="1" dirty="0">
              <a:solidFill>
                <a:schemeClr val="accent6">
                  <a:lumMod val="75000"/>
                </a:schemeClr>
              </a:solidFill>
              <a:latin typeface="Bell MT" panose="02020503060305020303" pitchFamily="18" charset="0"/>
            </a:endParaRPr>
          </a:p>
          <a:p>
            <a:pPr marL="342900" indent="-342900">
              <a:buFont typeface="Arial" panose="020B0604020202020204" pitchFamily="34" charset="0"/>
              <a:buChar char="•"/>
            </a:pPr>
            <a:r>
              <a:rPr lang="en-US" b="1" dirty="0">
                <a:solidFill>
                  <a:schemeClr val="accent6">
                    <a:lumMod val="75000"/>
                  </a:schemeClr>
                </a:solidFill>
                <a:latin typeface="Bell MT" panose="02020503060305020303" pitchFamily="18" charset="0"/>
              </a:rPr>
              <a:t>The goal here is to model the probability that a business goes bankrupt or  not from different features.</a:t>
            </a:r>
          </a:p>
          <a:p>
            <a:endParaRPr lang="en-US" dirty="0"/>
          </a:p>
        </p:txBody>
      </p:sp>
      <p:pic>
        <p:nvPicPr>
          <p:cNvPr id="5" name="Picture 4">
            <a:extLst>
              <a:ext uri="{FF2B5EF4-FFF2-40B4-BE49-F238E27FC236}">
                <a16:creationId xmlns:a16="http://schemas.microsoft.com/office/drawing/2014/main" id="{06255009-699E-C7FE-5953-AD8BE980D9F4}"/>
              </a:ext>
            </a:extLst>
          </p:cNvPr>
          <p:cNvPicPr>
            <a:picLocks noChangeAspect="1"/>
          </p:cNvPicPr>
          <p:nvPr/>
        </p:nvPicPr>
        <p:blipFill>
          <a:blip r:embed="rId2"/>
          <a:stretch>
            <a:fillRect/>
          </a:stretch>
        </p:blipFill>
        <p:spPr>
          <a:xfrm>
            <a:off x="10696468" y="193528"/>
            <a:ext cx="1194920" cy="451143"/>
          </a:xfrm>
          <a:prstGeom prst="rect">
            <a:avLst/>
          </a:prstGeom>
        </p:spPr>
      </p:pic>
    </p:spTree>
    <p:extLst>
      <p:ext uri="{BB962C8B-B14F-4D97-AF65-F5344CB8AC3E}">
        <p14:creationId xmlns:p14="http://schemas.microsoft.com/office/powerpoint/2010/main" val="3128939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2AE1F1-1439-ECB7-6685-12EF689A9BF6}"/>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4" name="TextBox 3">
            <a:extLst>
              <a:ext uri="{FF2B5EF4-FFF2-40B4-BE49-F238E27FC236}">
                <a16:creationId xmlns:a16="http://schemas.microsoft.com/office/drawing/2014/main" id="{FD49736E-C97F-E000-CB25-9F1ADF323706}"/>
              </a:ext>
            </a:extLst>
          </p:cNvPr>
          <p:cNvSpPr txBox="1"/>
          <p:nvPr/>
        </p:nvSpPr>
        <p:spPr>
          <a:xfrm>
            <a:off x="1088572" y="619780"/>
            <a:ext cx="5268686" cy="461665"/>
          </a:xfrm>
          <a:prstGeom prst="rect">
            <a:avLst/>
          </a:prstGeom>
          <a:noFill/>
        </p:spPr>
        <p:txBody>
          <a:bodyPr wrap="square" rtlCol="0">
            <a:spAutoFit/>
          </a:bodyPr>
          <a:lstStyle/>
          <a:p>
            <a:r>
              <a:rPr lang="en-US" sz="2400" b="1" u="sng" dirty="0">
                <a:solidFill>
                  <a:srgbClr val="202C8F"/>
                </a:solidFill>
                <a:effectLst>
                  <a:outerShdw blurRad="38100" dist="38100" dir="2700000" algn="tl">
                    <a:srgbClr val="000000">
                      <a:alpha val="43137"/>
                    </a:srgbClr>
                  </a:outerShdw>
                </a:effectLst>
                <a:latin typeface="Bell MT" panose="02020503060305020303" pitchFamily="18" charset="0"/>
              </a:rPr>
              <a:t>Details of datasets </a:t>
            </a:r>
            <a:r>
              <a:rPr lang="en-US" sz="2400" u="sng" dirty="0">
                <a:solidFill>
                  <a:srgbClr val="202C8F"/>
                </a:solidFill>
                <a:effectLst>
                  <a:outerShdw blurRad="38100" dist="38100" dir="2700000" algn="tl">
                    <a:srgbClr val="000000">
                      <a:alpha val="43137"/>
                    </a:srgbClr>
                  </a:outerShdw>
                </a:effectLst>
              </a:rPr>
              <a:t>:</a:t>
            </a:r>
          </a:p>
        </p:txBody>
      </p:sp>
      <p:sp>
        <p:nvSpPr>
          <p:cNvPr id="6" name="TextBox 5">
            <a:extLst>
              <a:ext uri="{FF2B5EF4-FFF2-40B4-BE49-F238E27FC236}">
                <a16:creationId xmlns:a16="http://schemas.microsoft.com/office/drawing/2014/main" id="{EC87C42F-1F57-46E2-20AD-C9FAAE54233E}"/>
              </a:ext>
            </a:extLst>
          </p:cNvPr>
          <p:cNvSpPr txBox="1"/>
          <p:nvPr/>
        </p:nvSpPr>
        <p:spPr>
          <a:xfrm>
            <a:off x="1681841" y="1343594"/>
            <a:ext cx="8511731" cy="5016758"/>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1600" b="1" dirty="0">
                <a:solidFill>
                  <a:schemeClr val="accent6">
                    <a:lumMod val="75000"/>
                  </a:schemeClr>
                </a:solidFill>
                <a:latin typeface="Bell MT" panose="02020503060305020303" pitchFamily="18" charset="0"/>
              </a:rPr>
              <a:t>This is a classification project, since the variable to predict is binary (bankruptcy or non-bankruptcy). The goal here is to model the probability that a business goes bankrupt from different features.</a:t>
            </a:r>
          </a:p>
          <a:p>
            <a:pPr marL="285750" indent="-285750">
              <a:lnSpc>
                <a:spcPct val="150000"/>
              </a:lnSpc>
              <a:buFont typeface="Wingdings" panose="05000000000000000000" pitchFamily="2" charset="2"/>
              <a:buChar char="§"/>
            </a:pPr>
            <a:r>
              <a:rPr lang="en-US" sz="1600" b="1" dirty="0">
                <a:solidFill>
                  <a:schemeClr val="accent6">
                    <a:lumMod val="75000"/>
                  </a:schemeClr>
                </a:solidFill>
                <a:latin typeface="Bell MT" panose="02020503060305020303" pitchFamily="18" charset="0"/>
              </a:rPr>
              <a:t>The data file contains 7 features about 250 companies.</a:t>
            </a:r>
          </a:p>
          <a:p>
            <a:r>
              <a:rPr lang="en-US" sz="1600" b="1" dirty="0">
                <a:solidFill>
                  <a:schemeClr val="accent6">
                    <a:lumMod val="75000"/>
                  </a:schemeClr>
                </a:solidFill>
                <a:latin typeface="Bell MT" panose="02020503060305020303" pitchFamily="18" charset="0"/>
              </a:rPr>
              <a:t>     </a:t>
            </a:r>
          </a:p>
          <a:p>
            <a:r>
              <a:rPr lang="en-US" sz="1600" b="1" dirty="0">
                <a:solidFill>
                  <a:schemeClr val="accent6">
                    <a:lumMod val="75000"/>
                  </a:schemeClr>
                </a:solidFill>
                <a:latin typeface="Bell MT" panose="02020503060305020303" pitchFamily="18" charset="0"/>
              </a:rPr>
              <a:t>     The data set includes the following  features:</a:t>
            </a:r>
          </a:p>
          <a:p>
            <a:pPr marL="342900" indent="-342900">
              <a:lnSpc>
                <a:spcPct val="150000"/>
              </a:lnSpc>
              <a:buFont typeface="+mj-lt"/>
              <a:buAutoNum type="arabicPeriod"/>
            </a:pPr>
            <a:r>
              <a:rPr lang="en-US" sz="1600" b="1" u="sng" dirty="0">
                <a:solidFill>
                  <a:schemeClr val="accent6">
                    <a:lumMod val="75000"/>
                  </a:schemeClr>
                </a:solidFill>
                <a:latin typeface="Bell MT" panose="02020503060305020303" pitchFamily="18" charset="0"/>
              </a:rPr>
              <a:t>Industrial Risk</a:t>
            </a:r>
            <a:r>
              <a:rPr lang="en-US" sz="1600" b="1" dirty="0">
                <a:solidFill>
                  <a:schemeClr val="accent6">
                    <a:lumMod val="75000"/>
                  </a:schemeClr>
                </a:solidFill>
                <a:latin typeface="Bell MT" panose="02020503060305020303" pitchFamily="18" charset="0"/>
              </a:rPr>
              <a:t>: 0=low risk, 0.5=medium risk, 1=high risk.</a:t>
            </a:r>
          </a:p>
          <a:p>
            <a:pPr marL="342900" indent="-342900">
              <a:lnSpc>
                <a:spcPct val="150000"/>
              </a:lnSpc>
              <a:buFont typeface="+mj-lt"/>
              <a:buAutoNum type="arabicPeriod"/>
            </a:pPr>
            <a:r>
              <a:rPr lang="en-US" sz="1600" b="1" u="sng" dirty="0">
                <a:solidFill>
                  <a:schemeClr val="accent6">
                    <a:lumMod val="75000"/>
                  </a:schemeClr>
                </a:solidFill>
                <a:latin typeface="Bell MT" panose="02020503060305020303" pitchFamily="18" charset="0"/>
              </a:rPr>
              <a:t>Management Risk</a:t>
            </a:r>
            <a:r>
              <a:rPr lang="en-US" sz="1600" b="1" dirty="0">
                <a:solidFill>
                  <a:schemeClr val="accent6">
                    <a:lumMod val="75000"/>
                  </a:schemeClr>
                </a:solidFill>
                <a:latin typeface="Bell MT" panose="02020503060305020303" pitchFamily="18" charset="0"/>
              </a:rPr>
              <a:t>: 0=low risk, 0.5=medium risk, 1=high risk.</a:t>
            </a:r>
          </a:p>
          <a:p>
            <a:pPr marL="342900" indent="-342900">
              <a:lnSpc>
                <a:spcPct val="150000"/>
              </a:lnSpc>
              <a:buFont typeface="+mj-lt"/>
              <a:buAutoNum type="arabicPeriod"/>
            </a:pPr>
            <a:r>
              <a:rPr lang="en-US" sz="1600" b="1" u="sng" dirty="0">
                <a:solidFill>
                  <a:schemeClr val="accent6">
                    <a:lumMod val="75000"/>
                  </a:schemeClr>
                </a:solidFill>
                <a:latin typeface="Bell MT" panose="02020503060305020303" pitchFamily="18" charset="0"/>
              </a:rPr>
              <a:t>Financial Flexibility</a:t>
            </a:r>
            <a:r>
              <a:rPr lang="en-US" sz="1600" b="1" dirty="0">
                <a:solidFill>
                  <a:schemeClr val="accent6">
                    <a:lumMod val="75000"/>
                  </a:schemeClr>
                </a:solidFill>
                <a:latin typeface="Bell MT" panose="02020503060305020303" pitchFamily="18" charset="0"/>
              </a:rPr>
              <a:t>: 0=low flexibility, 0.5=medium flexibility, 1=high flexibility.</a:t>
            </a:r>
          </a:p>
          <a:p>
            <a:pPr marL="342900" indent="-342900">
              <a:lnSpc>
                <a:spcPct val="150000"/>
              </a:lnSpc>
              <a:buFont typeface="+mj-lt"/>
              <a:buAutoNum type="arabicPeriod"/>
            </a:pPr>
            <a:r>
              <a:rPr lang="en-US" sz="1600" b="1" u="sng" dirty="0">
                <a:solidFill>
                  <a:schemeClr val="accent6">
                    <a:lumMod val="75000"/>
                  </a:schemeClr>
                </a:solidFill>
                <a:latin typeface="Bell MT" panose="02020503060305020303" pitchFamily="18" charset="0"/>
              </a:rPr>
              <a:t>Credibility</a:t>
            </a:r>
            <a:r>
              <a:rPr lang="en-US" sz="1600" b="1" dirty="0">
                <a:solidFill>
                  <a:schemeClr val="accent6">
                    <a:lumMod val="75000"/>
                  </a:schemeClr>
                </a:solidFill>
                <a:latin typeface="Bell MT" panose="02020503060305020303" pitchFamily="18" charset="0"/>
              </a:rPr>
              <a:t>: 0=low credibility, 0.5=medium credibility, 1=high credibility.</a:t>
            </a:r>
          </a:p>
          <a:p>
            <a:pPr marL="342900" indent="-342900">
              <a:lnSpc>
                <a:spcPct val="150000"/>
              </a:lnSpc>
              <a:buFont typeface="+mj-lt"/>
              <a:buAutoNum type="arabicPeriod"/>
            </a:pPr>
            <a:r>
              <a:rPr lang="en-US" sz="1600" b="1" u="sng" dirty="0">
                <a:solidFill>
                  <a:schemeClr val="accent6">
                    <a:lumMod val="75000"/>
                  </a:schemeClr>
                </a:solidFill>
                <a:latin typeface="Bell MT" panose="02020503060305020303" pitchFamily="18" charset="0"/>
              </a:rPr>
              <a:t>Competitiveness</a:t>
            </a:r>
            <a:r>
              <a:rPr lang="en-US" sz="1600" b="1" dirty="0">
                <a:solidFill>
                  <a:schemeClr val="accent6">
                    <a:lumMod val="75000"/>
                  </a:schemeClr>
                </a:solidFill>
                <a:latin typeface="Bell MT" panose="02020503060305020303" pitchFamily="18" charset="0"/>
              </a:rPr>
              <a:t>: 0=low competitiveness, 0.5=medium competitiveness, 1=high competitiveness.</a:t>
            </a:r>
          </a:p>
          <a:p>
            <a:pPr marL="342900" indent="-342900">
              <a:lnSpc>
                <a:spcPct val="150000"/>
              </a:lnSpc>
              <a:buFont typeface="+mj-lt"/>
              <a:buAutoNum type="arabicPeriod"/>
            </a:pPr>
            <a:r>
              <a:rPr lang="en-US" sz="1600" b="1" u="sng" dirty="0">
                <a:solidFill>
                  <a:schemeClr val="accent6">
                    <a:lumMod val="75000"/>
                  </a:schemeClr>
                </a:solidFill>
                <a:latin typeface="Bell MT" panose="02020503060305020303" pitchFamily="18" charset="0"/>
              </a:rPr>
              <a:t>Operating Risk</a:t>
            </a:r>
            <a:r>
              <a:rPr lang="en-US" sz="1600" b="1" dirty="0">
                <a:solidFill>
                  <a:schemeClr val="accent6">
                    <a:lumMod val="75000"/>
                  </a:schemeClr>
                </a:solidFill>
                <a:latin typeface="Bell MT" panose="02020503060305020303" pitchFamily="18" charset="0"/>
              </a:rPr>
              <a:t>: 0=low risk, 0.5=medium risk, 1=high risk.</a:t>
            </a:r>
          </a:p>
          <a:p>
            <a:pPr marL="342900" indent="-342900">
              <a:lnSpc>
                <a:spcPct val="150000"/>
              </a:lnSpc>
              <a:buFont typeface="+mj-lt"/>
              <a:buAutoNum type="arabicPeriod"/>
            </a:pPr>
            <a:r>
              <a:rPr lang="en-US" sz="1600" b="1" u="sng" dirty="0">
                <a:solidFill>
                  <a:schemeClr val="accent6">
                    <a:lumMod val="75000"/>
                  </a:schemeClr>
                </a:solidFill>
                <a:latin typeface="Bell MT" panose="02020503060305020303" pitchFamily="18" charset="0"/>
              </a:rPr>
              <a:t>Class</a:t>
            </a:r>
            <a:r>
              <a:rPr lang="en-US" sz="1600" b="1" dirty="0">
                <a:solidFill>
                  <a:schemeClr val="accent6">
                    <a:lumMod val="75000"/>
                  </a:schemeClr>
                </a:solidFill>
                <a:latin typeface="Bell MT" panose="02020503060305020303" pitchFamily="18" charset="0"/>
              </a:rPr>
              <a:t>: bankruptcy, non-bankruptcy (target variable).</a:t>
            </a:r>
          </a:p>
        </p:txBody>
      </p:sp>
      <p:pic>
        <p:nvPicPr>
          <p:cNvPr id="5" name="Picture 4">
            <a:extLst>
              <a:ext uri="{FF2B5EF4-FFF2-40B4-BE49-F238E27FC236}">
                <a16:creationId xmlns:a16="http://schemas.microsoft.com/office/drawing/2014/main" id="{39E6E1BB-D79B-3CCC-CBFC-4D414AFA0EA9}"/>
              </a:ext>
            </a:extLst>
          </p:cNvPr>
          <p:cNvPicPr>
            <a:picLocks noChangeAspect="1"/>
          </p:cNvPicPr>
          <p:nvPr/>
        </p:nvPicPr>
        <p:blipFill>
          <a:blip r:embed="rId2"/>
          <a:stretch>
            <a:fillRect/>
          </a:stretch>
        </p:blipFill>
        <p:spPr>
          <a:xfrm>
            <a:off x="7647214" y="2136652"/>
            <a:ext cx="4381501" cy="1967580"/>
          </a:xfrm>
          <a:prstGeom prst="rect">
            <a:avLst/>
          </a:prstGeom>
        </p:spPr>
      </p:pic>
      <p:pic>
        <p:nvPicPr>
          <p:cNvPr id="7" name="Picture 6">
            <a:extLst>
              <a:ext uri="{FF2B5EF4-FFF2-40B4-BE49-F238E27FC236}">
                <a16:creationId xmlns:a16="http://schemas.microsoft.com/office/drawing/2014/main" id="{D7911C08-0F6A-0FB5-515D-D35114E776D2}"/>
              </a:ext>
            </a:extLst>
          </p:cNvPr>
          <p:cNvPicPr>
            <a:picLocks noChangeAspect="1"/>
          </p:cNvPicPr>
          <p:nvPr/>
        </p:nvPicPr>
        <p:blipFill>
          <a:blip r:embed="rId3"/>
          <a:stretch>
            <a:fillRect/>
          </a:stretch>
        </p:blipFill>
        <p:spPr>
          <a:xfrm>
            <a:off x="10738000" y="143217"/>
            <a:ext cx="1194920" cy="451143"/>
          </a:xfrm>
          <a:prstGeom prst="rect">
            <a:avLst/>
          </a:prstGeom>
        </p:spPr>
      </p:pic>
    </p:spTree>
    <p:extLst>
      <p:ext uri="{BB962C8B-B14F-4D97-AF65-F5344CB8AC3E}">
        <p14:creationId xmlns:p14="http://schemas.microsoft.com/office/powerpoint/2010/main" val="4286486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628343-F456-6899-6BB0-72EA5298895E}"/>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6" name="Flowchart: Connector 5">
            <a:extLst>
              <a:ext uri="{FF2B5EF4-FFF2-40B4-BE49-F238E27FC236}">
                <a16:creationId xmlns:a16="http://schemas.microsoft.com/office/drawing/2014/main" id="{A7EC64FA-92E8-F97C-ECC4-C0B7AC33CCD7}"/>
              </a:ext>
            </a:extLst>
          </p:cNvPr>
          <p:cNvSpPr/>
          <p:nvPr/>
        </p:nvSpPr>
        <p:spPr>
          <a:xfrm>
            <a:off x="3295649" y="821726"/>
            <a:ext cx="5763986" cy="5528937"/>
          </a:xfrm>
          <a:prstGeom prst="flowChartConnector">
            <a:avLst/>
          </a:prstGeom>
          <a:solidFill>
            <a:schemeClr val="accent3">
              <a:lumMod val="60000"/>
              <a:lumOff val="40000"/>
            </a:schemeClr>
          </a:solidFill>
          <a:ln w="57150">
            <a:solidFill>
              <a:schemeClr val="accent3">
                <a:lumMod val="40000"/>
                <a:lumOff val="60000"/>
              </a:schemeClr>
            </a:solidFill>
          </a:ln>
          <a:effectLst>
            <a:innerShdw blurRad="114300">
              <a:prstClr val="black"/>
            </a:inn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7" name="Arrow: Striped Right 6">
            <a:extLst>
              <a:ext uri="{FF2B5EF4-FFF2-40B4-BE49-F238E27FC236}">
                <a16:creationId xmlns:a16="http://schemas.microsoft.com/office/drawing/2014/main" id="{0759F3DF-6A9A-57D5-A3C9-DEAADEF312F7}"/>
              </a:ext>
            </a:extLst>
          </p:cNvPr>
          <p:cNvSpPr/>
          <p:nvPr/>
        </p:nvSpPr>
        <p:spPr>
          <a:xfrm>
            <a:off x="5981700" y="594360"/>
            <a:ext cx="533400" cy="390797"/>
          </a:xfrm>
          <a:prstGeom prst="stripedRightArrow">
            <a:avLst/>
          </a:prstGeom>
          <a:effectLst>
            <a:glow rad="63500">
              <a:schemeClr val="accent3">
                <a:satMod val="175000"/>
                <a:alpha val="40000"/>
              </a:schemeClr>
            </a:glow>
          </a:effectLst>
          <a:scene3d>
            <a:camera prst="perspectiveLeft"/>
            <a:lightRig rig="threePt" dir="t"/>
          </a:scene3d>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Arrow: Striped Right 7">
            <a:extLst>
              <a:ext uri="{FF2B5EF4-FFF2-40B4-BE49-F238E27FC236}">
                <a16:creationId xmlns:a16="http://schemas.microsoft.com/office/drawing/2014/main" id="{6D17AF68-2F7F-B1D5-1C99-16CFCB8818F8}"/>
              </a:ext>
            </a:extLst>
          </p:cNvPr>
          <p:cNvSpPr/>
          <p:nvPr/>
        </p:nvSpPr>
        <p:spPr>
          <a:xfrm rot="16200000">
            <a:off x="3031671" y="3341914"/>
            <a:ext cx="527957" cy="391886"/>
          </a:xfrm>
          <a:prstGeom prst="stripedRightArrow">
            <a:avLst/>
          </a:prstGeom>
          <a:effectLst>
            <a:glow rad="63500">
              <a:schemeClr val="accent3">
                <a:satMod val="175000"/>
                <a:alpha val="40000"/>
              </a:schemeClr>
            </a:glow>
          </a:effectLst>
          <a:scene3d>
            <a:camera prst="perspectiveLeft"/>
            <a:lightRig rig="threePt" dir="t"/>
          </a:scene3d>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Arrow: Striped Right 9">
            <a:extLst>
              <a:ext uri="{FF2B5EF4-FFF2-40B4-BE49-F238E27FC236}">
                <a16:creationId xmlns:a16="http://schemas.microsoft.com/office/drawing/2014/main" id="{18CA7021-AF38-3376-E765-BCA8016BCFD7}"/>
              </a:ext>
            </a:extLst>
          </p:cNvPr>
          <p:cNvSpPr/>
          <p:nvPr/>
        </p:nvSpPr>
        <p:spPr>
          <a:xfrm rot="10800000">
            <a:off x="5829300" y="6142030"/>
            <a:ext cx="533400" cy="350289"/>
          </a:xfrm>
          <a:prstGeom prst="stripedRightArrow">
            <a:avLst/>
          </a:prstGeom>
          <a:effectLst>
            <a:glow rad="63500">
              <a:schemeClr val="accent3">
                <a:satMod val="175000"/>
                <a:alpha val="40000"/>
              </a:schemeClr>
            </a:glow>
          </a:effectLst>
          <a:scene3d>
            <a:camera prst="perspectiveLeft"/>
            <a:lightRig rig="threePt" dir="t"/>
          </a:scene3d>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Arrow: Striped Right 10">
            <a:extLst>
              <a:ext uri="{FF2B5EF4-FFF2-40B4-BE49-F238E27FC236}">
                <a16:creationId xmlns:a16="http://schemas.microsoft.com/office/drawing/2014/main" id="{FC7019CA-1CD2-5F2E-50A5-7D35E11219B8}"/>
              </a:ext>
            </a:extLst>
          </p:cNvPr>
          <p:cNvSpPr/>
          <p:nvPr/>
        </p:nvSpPr>
        <p:spPr>
          <a:xfrm rot="5400000">
            <a:off x="8837839" y="3201257"/>
            <a:ext cx="500744" cy="375557"/>
          </a:xfrm>
          <a:prstGeom prst="stripedRightArrow">
            <a:avLst/>
          </a:prstGeom>
          <a:effectLst>
            <a:glow rad="63500">
              <a:schemeClr val="accent3">
                <a:satMod val="175000"/>
                <a:alpha val="40000"/>
              </a:schemeClr>
            </a:glow>
          </a:effectLst>
          <a:scene3d>
            <a:camera prst="perspectiveLeft"/>
            <a:lightRig rig="threePt" dir="t"/>
          </a:scene3d>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61EF94BD-3D4E-0A5A-1858-434D6615D320}"/>
              </a:ext>
            </a:extLst>
          </p:cNvPr>
          <p:cNvSpPr/>
          <p:nvPr/>
        </p:nvSpPr>
        <p:spPr>
          <a:xfrm>
            <a:off x="3897086" y="2047597"/>
            <a:ext cx="1855983" cy="500744"/>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Business </a:t>
            </a:r>
          </a:p>
          <a:p>
            <a:pPr algn="ctr"/>
            <a:r>
              <a:rPr lang="en-US" sz="1400" dirty="0">
                <a:latin typeface="Bell MT" panose="02020503060305020303" pitchFamily="18" charset="0"/>
              </a:rPr>
              <a:t>Understanding</a:t>
            </a:r>
          </a:p>
        </p:txBody>
      </p:sp>
      <p:sp>
        <p:nvSpPr>
          <p:cNvPr id="13" name="Rectangle: Rounded Corners 12">
            <a:extLst>
              <a:ext uri="{FF2B5EF4-FFF2-40B4-BE49-F238E27FC236}">
                <a16:creationId xmlns:a16="http://schemas.microsoft.com/office/drawing/2014/main" id="{1F81DA06-98C0-0611-EC51-D80F4BAF8E47}"/>
              </a:ext>
            </a:extLst>
          </p:cNvPr>
          <p:cNvSpPr/>
          <p:nvPr/>
        </p:nvSpPr>
        <p:spPr>
          <a:xfrm>
            <a:off x="6814457" y="2100942"/>
            <a:ext cx="1698172" cy="447399"/>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Data </a:t>
            </a:r>
          </a:p>
          <a:p>
            <a:pPr algn="ctr"/>
            <a:r>
              <a:rPr lang="en-US" sz="1400" dirty="0">
                <a:latin typeface="Bell MT" panose="02020503060305020303" pitchFamily="18" charset="0"/>
              </a:rPr>
              <a:t>Understanding</a:t>
            </a:r>
          </a:p>
        </p:txBody>
      </p:sp>
      <p:sp>
        <p:nvSpPr>
          <p:cNvPr id="14" name="Rectangle: Rounded Corners 13">
            <a:extLst>
              <a:ext uri="{FF2B5EF4-FFF2-40B4-BE49-F238E27FC236}">
                <a16:creationId xmlns:a16="http://schemas.microsoft.com/office/drawing/2014/main" id="{490801E3-A388-7FBA-7F96-ACAC1EF7EE2A}"/>
              </a:ext>
            </a:extLst>
          </p:cNvPr>
          <p:cNvSpPr/>
          <p:nvPr/>
        </p:nvSpPr>
        <p:spPr>
          <a:xfrm>
            <a:off x="7149533" y="3216493"/>
            <a:ext cx="1723005" cy="447399"/>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Data </a:t>
            </a:r>
          </a:p>
          <a:p>
            <a:pPr algn="ctr"/>
            <a:r>
              <a:rPr lang="en-US" sz="1400" dirty="0">
                <a:latin typeface="Bell MT" panose="02020503060305020303" pitchFamily="18" charset="0"/>
              </a:rPr>
              <a:t>Preparation</a:t>
            </a:r>
          </a:p>
        </p:txBody>
      </p:sp>
      <p:sp>
        <p:nvSpPr>
          <p:cNvPr id="15" name="Rectangle: Rounded Corners 14">
            <a:extLst>
              <a:ext uri="{FF2B5EF4-FFF2-40B4-BE49-F238E27FC236}">
                <a16:creationId xmlns:a16="http://schemas.microsoft.com/office/drawing/2014/main" id="{20846E6F-E82F-E11A-1FBF-ED6821E86535}"/>
              </a:ext>
            </a:extLst>
          </p:cNvPr>
          <p:cNvSpPr/>
          <p:nvPr/>
        </p:nvSpPr>
        <p:spPr>
          <a:xfrm>
            <a:off x="6814457" y="4515944"/>
            <a:ext cx="1802266" cy="500744"/>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Modeling</a:t>
            </a:r>
          </a:p>
        </p:txBody>
      </p:sp>
      <p:sp>
        <p:nvSpPr>
          <p:cNvPr id="16" name="Rectangle: Rounded Corners 15">
            <a:extLst>
              <a:ext uri="{FF2B5EF4-FFF2-40B4-BE49-F238E27FC236}">
                <a16:creationId xmlns:a16="http://schemas.microsoft.com/office/drawing/2014/main" id="{7B2EA887-6642-1577-DBF6-A81CB3868A7B}"/>
              </a:ext>
            </a:extLst>
          </p:cNvPr>
          <p:cNvSpPr/>
          <p:nvPr/>
        </p:nvSpPr>
        <p:spPr>
          <a:xfrm>
            <a:off x="3569835" y="3429000"/>
            <a:ext cx="1802265" cy="456657"/>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Deployment</a:t>
            </a:r>
          </a:p>
        </p:txBody>
      </p:sp>
      <p:sp>
        <p:nvSpPr>
          <p:cNvPr id="17" name="Rectangle: Rounded Corners 16">
            <a:extLst>
              <a:ext uri="{FF2B5EF4-FFF2-40B4-BE49-F238E27FC236}">
                <a16:creationId xmlns:a16="http://schemas.microsoft.com/office/drawing/2014/main" id="{4D93374E-7E76-B541-2F1D-8D82F13A7C14}"/>
              </a:ext>
            </a:extLst>
          </p:cNvPr>
          <p:cNvSpPr/>
          <p:nvPr/>
        </p:nvSpPr>
        <p:spPr>
          <a:xfrm>
            <a:off x="5461567" y="5243204"/>
            <a:ext cx="1802266" cy="456657"/>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Evaluation</a:t>
            </a:r>
          </a:p>
        </p:txBody>
      </p:sp>
      <p:pic>
        <p:nvPicPr>
          <p:cNvPr id="26" name="Graphic 25" descr="Database with solid fill">
            <a:extLst>
              <a:ext uri="{FF2B5EF4-FFF2-40B4-BE49-F238E27FC236}">
                <a16:creationId xmlns:a16="http://schemas.microsoft.com/office/drawing/2014/main" id="{8EA1C270-9A07-9730-084D-057AAE7325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33506" y="3077162"/>
            <a:ext cx="914400" cy="914400"/>
          </a:xfrm>
          <a:prstGeom prst="rect">
            <a:avLst/>
          </a:prstGeom>
        </p:spPr>
      </p:pic>
      <p:sp>
        <p:nvSpPr>
          <p:cNvPr id="29" name="TextBox 28">
            <a:extLst>
              <a:ext uri="{FF2B5EF4-FFF2-40B4-BE49-F238E27FC236}">
                <a16:creationId xmlns:a16="http://schemas.microsoft.com/office/drawing/2014/main" id="{FDBD6625-2050-CB34-131F-B2A6C81284C3}"/>
              </a:ext>
            </a:extLst>
          </p:cNvPr>
          <p:cNvSpPr txBox="1"/>
          <p:nvPr/>
        </p:nvSpPr>
        <p:spPr>
          <a:xfrm>
            <a:off x="5913540" y="3975365"/>
            <a:ext cx="585355" cy="246221"/>
          </a:xfrm>
          <a:prstGeom prst="rect">
            <a:avLst/>
          </a:prstGeom>
          <a:noFill/>
        </p:spPr>
        <p:txBody>
          <a:bodyPr wrap="square" rtlCol="0">
            <a:spAutoFit/>
          </a:bodyPr>
          <a:lstStyle/>
          <a:p>
            <a:r>
              <a:rPr lang="en-US" sz="1000" b="1" dirty="0">
                <a:latin typeface="+mj-lt"/>
              </a:rPr>
              <a:t>Data</a:t>
            </a:r>
          </a:p>
        </p:txBody>
      </p:sp>
      <p:sp>
        <p:nvSpPr>
          <p:cNvPr id="32" name="Arrow: Right 31">
            <a:extLst>
              <a:ext uri="{FF2B5EF4-FFF2-40B4-BE49-F238E27FC236}">
                <a16:creationId xmlns:a16="http://schemas.microsoft.com/office/drawing/2014/main" id="{C27451C4-0D1B-BDFB-B396-B3FC5300B6E2}"/>
              </a:ext>
            </a:extLst>
          </p:cNvPr>
          <p:cNvSpPr/>
          <p:nvPr/>
        </p:nvSpPr>
        <p:spPr>
          <a:xfrm rot="5400000">
            <a:off x="7617519" y="2815644"/>
            <a:ext cx="494282" cy="99754"/>
          </a:xfrm>
          <a:prstGeom prst="rightArrow">
            <a:avLst/>
          </a:prstGeom>
          <a:solidFill>
            <a:schemeClr val="bg2">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Arrow: Up-Down 37">
            <a:extLst>
              <a:ext uri="{FF2B5EF4-FFF2-40B4-BE49-F238E27FC236}">
                <a16:creationId xmlns:a16="http://schemas.microsoft.com/office/drawing/2014/main" id="{B67DB0C7-B4DF-C89A-6156-B1EAD9197A14}"/>
              </a:ext>
            </a:extLst>
          </p:cNvPr>
          <p:cNvSpPr/>
          <p:nvPr/>
        </p:nvSpPr>
        <p:spPr>
          <a:xfrm>
            <a:off x="7795337" y="3828941"/>
            <a:ext cx="102574" cy="429718"/>
          </a:xfrm>
          <a:prstGeom prst="upDownArrow">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Up-Down 39">
            <a:extLst>
              <a:ext uri="{FF2B5EF4-FFF2-40B4-BE49-F238E27FC236}">
                <a16:creationId xmlns:a16="http://schemas.microsoft.com/office/drawing/2014/main" id="{4AD7D521-ED4C-99AA-3759-ADD1EF8EC42B}"/>
              </a:ext>
            </a:extLst>
          </p:cNvPr>
          <p:cNvSpPr/>
          <p:nvPr/>
        </p:nvSpPr>
        <p:spPr>
          <a:xfrm rot="5400000">
            <a:off x="6165053" y="2017113"/>
            <a:ext cx="127462" cy="540222"/>
          </a:xfrm>
          <a:prstGeom prst="upDownArrow">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Bent-Up 40">
            <a:extLst>
              <a:ext uri="{FF2B5EF4-FFF2-40B4-BE49-F238E27FC236}">
                <a16:creationId xmlns:a16="http://schemas.microsoft.com/office/drawing/2014/main" id="{832C54B5-100E-835C-D286-DD99D5697FBC}"/>
              </a:ext>
            </a:extLst>
          </p:cNvPr>
          <p:cNvSpPr/>
          <p:nvPr/>
        </p:nvSpPr>
        <p:spPr>
          <a:xfrm rot="16200000" flipH="1">
            <a:off x="7462638" y="5138833"/>
            <a:ext cx="234514" cy="430885"/>
          </a:xfrm>
          <a:prstGeom prst="bentUpArrow">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Arrow: Bent-Up 41">
            <a:extLst>
              <a:ext uri="{FF2B5EF4-FFF2-40B4-BE49-F238E27FC236}">
                <a16:creationId xmlns:a16="http://schemas.microsoft.com/office/drawing/2014/main" id="{6447749C-00BA-04C9-70D1-62DB57A6476A}"/>
              </a:ext>
            </a:extLst>
          </p:cNvPr>
          <p:cNvSpPr/>
          <p:nvPr/>
        </p:nvSpPr>
        <p:spPr>
          <a:xfrm flipH="1">
            <a:off x="4439271" y="4460596"/>
            <a:ext cx="260857" cy="611440"/>
          </a:xfrm>
          <a:prstGeom prst="bentUpArrow">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rc 1">
            <a:extLst>
              <a:ext uri="{FF2B5EF4-FFF2-40B4-BE49-F238E27FC236}">
                <a16:creationId xmlns:a16="http://schemas.microsoft.com/office/drawing/2014/main" id="{2DEE7307-4C68-C9DE-89EE-18037C25E03D}"/>
              </a:ext>
            </a:extLst>
          </p:cNvPr>
          <p:cNvSpPr/>
          <p:nvPr/>
        </p:nvSpPr>
        <p:spPr>
          <a:xfrm rot="2817451">
            <a:off x="2834919" y="1794301"/>
            <a:ext cx="3816696" cy="4069278"/>
          </a:xfrm>
          <a:prstGeom prst="arc">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B0A97E0B-833B-D7C3-1BEF-9CA0A4B64A81}"/>
              </a:ext>
            </a:extLst>
          </p:cNvPr>
          <p:cNvSpPr txBox="1"/>
          <p:nvPr/>
        </p:nvSpPr>
        <p:spPr>
          <a:xfrm>
            <a:off x="586102" y="625017"/>
            <a:ext cx="3510642" cy="461665"/>
          </a:xfrm>
          <a:prstGeom prst="rect">
            <a:avLst/>
          </a:prstGeom>
          <a:noFill/>
        </p:spPr>
        <p:txBody>
          <a:bodyPr wrap="square" rtlCol="0">
            <a:spAutoFit/>
          </a:bodyPr>
          <a:lstStyle/>
          <a:p>
            <a:r>
              <a:rPr lang="en-US" sz="2400" b="1" u="sng" dirty="0">
                <a:solidFill>
                  <a:srgbClr val="202C8F"/>
                </a:solidFill>
                <a:effectLst>
                  <a:outerShdw blurRad="38100" dist="38100" dir="2700000" algn="tl">
                    <a:srgbClr val="000000">
                      <a:alpha val="43137"/>
                    </a:srgbClr>
                  </a:outerShdw>
                </a:effectLst>
                <a:latin typeface="Bell MT" panose="02020503060305020303" pitchFamily="18" charset="0"/>
              </a:rPr>
              <a:t>Project Flow</a:t>
            </a:r>
          </a:p>
        </p:txBody>
      </p:sp>
      <p:pic>
        <p:nvPicPr>
          <p:cNvPr id="5" name="Picture 4">
            <a:extLst>
              <a:ext uri="{FF2B5EF4-FFF2-40B4-BE49-F238E27FC236}">
                <a16:creationId xmlns:a16="http://schemas.microsoft.com/office/drawing/2014/main" id="{95A80FB7-F3D8-94E4-3706-B6EEBE771D5A}"/>
              </a:ext>
            </a:extLst>
          </p:cNvPr>
          <p:cNvPicPr>
            <a:picLocks noChangeAspect="1"/>
          </p:cNvPicPr>
          <p:nvPr/>
        </p:nvPicPr>
        <p:blipFill>
          <a:blip r:embed="rId4"/>
          <a:stretch>
            <a:fillRect/>
          </a:stretch>
        </p:blipFill>
        <p:spPr>
          <a:xfrm>
            <a:off x="10794440" y="173874"/>
            <a:ext cx="1194920" cy="451143"/>
          </a:xfrm>
          <a:prstGeom prst="rect">
            <a:avLst/>
          </a:prstGeom>
        </p:spPr>
      </p:pic>
    </p:spTree>
    <p:extLst>
      <p:ext uri="{BB962C8B-B14F-4D97-AF65-F5344CB8AC3E}">
        <p14:creationId xmlns:p14="http://schemas.microsoft.com/office/powerpoint/2010/main" val="3716740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028700" y="1079863"/>
            <a:ext cx="6400800" cy="768096"/>
          </a:xfrm>
        </p:spPr>
        <p:txBody>
          <a:bodyPr/>
          <a:lstStyle/>
          <a:p>
            <a:pPr marL="342900" indent="-342900">
              <a:buFont typeface="Wingdings" panose="05000000000000000000" pitchFamily="2" charset="2"/>
              <a:buChar char="§"/>
            </a:pPr>
            <a:r>
              <a:rPr lang="en-US" sz="2400" b="1" u="sng" dirty="0">
                <a:solidFill>
                  <a:srgbClr val="202C8F"/>
                </a:solidFill>
                <a:effectLst>
                  <a:outerShdw blurRad="38100" dist="38100" dir="2700000" algn="tl">
                    <a:srgbClr val="000000">
                      <a:alpha val="43137"/>
                    </a:srgbClr>
                  </a:outerShdw>
                </a:effectLst>
                <a:latin typeface="Bell MT" panose="02020503060305020303" pitchFamily="18" charset="0"/>
                <a:cs typeface="Arial Black" panose="020B0604020202020204" pitchFamily="34" charset="0"/>
              </a:rPr>
              <a:t>Exploratory</a:t>
            </a:r>
            <a:r>
              <a:rPr lang="en-US" sz="2400" b="1" u="sng" dirty="0">
                <a:solidFill>
                  <a:schemeClr val="accent6"/>
                </a:solidFill>
                <a:effectLst>
                  <a:outerShdw blurRad="38100" dist="38100" dir="2700000" algn="tl">
                    <a:srgbClr val="000000">
                      <a:alpha val="43137"/>
                    </a:srgbClr>
                  </a:outerShdw>
                </a:effectLst>
                <a:latin typeface="Bell MT" panose="02020503060305020303" pitchFamily="18" charset="0"/>
                <a:cs typeface="Arial Black" panose="020B0604020202020204" pitchFamily="34" charset="0"/>
              </a:rPr>
              <a:t> Data Analysis - EDA</a:t>
            </a:r>
            <a:br>
              <a:rPr lang="en-US" sz="2400" b="1" dirty="0">
                <a:solidFill>
                  <a:schemeClr val="accent6"/>
                </a:solidFill>
                <a:latin typeface="Bell MT" panose="02020503060305020303" pitchFamily="18" charset="0"/>
                <a:cs typeface="Arial Black" panose="020B0604020202020204" pitchFamily="34" charset="0"/>
              </a:rPr>
            </a:br>
            <a:endParaRPr lang="en-US" sz="2400" b="1" dirty="0">
              <a:solidFill>
                <a:schemeClr val="accent6"/>
              </a:solidFill>
              <a:latin typeface="Bell MT" panose="02020503060305020303" pitchFamily="18" charset="0"/>
              <a:cs typeface="Arial Black" panose="020B0604020202020204" pitchFamily="34" charset="0"/>
            </a:endParaRPr>
          </a:p>
        </p:txBody>
      </p:sp>
      <p:sp>
        <p:nvSpPr>
          <p:cNvPr id="5" name="Text Placeholder 4">
            <a:extLst>
              <a:ext uri="{FF2B5EF4-FFF2-40B4-BE49-F238E27FC236}">
                <a16:creationId xmlns:a16="http://schemas.microsoft.com/office/drawing/2014/main" id="{5F8F7281-EE83-491B-EC07-D0BD7C863211}"/>
              </a:ext>
            </a:extLst>
          </p:cNvPr>
          <p:cNvSpPr>
            <a:spLocks noGrp="1"/>
          </p:cNvSpPr>
          <p:nvPr>
            <p:ph type="body" idx="1"/>
          </p:nvPr>
        </p:nvSpPr>
        <p:spPr>
          <a:xfrm>
            <a:off x="2100611" y="1853648"/>
            <a:ext cx="8637814" cy="4637968"/>
          </a:xfrm>
        </p:spPr>
        <p:txBody>
          <a:bodyPr/>
          <a:lstStyle/>
          <a:p>
            <a:pPr algn="l"/>
            <a:r>
              <a:rPr lang="en-US" sz="1400" b="1" dirty="0">
                <a:solidFill>
                  <a:schemeClr val="accent6">
                    <a:lumMod val="75000"/>
                  </a:schemeClr>
                </a:solidFill>
              </a:rPr>
              <a:t>The EDA part consists of understanding the data, finding missing values, correlations, presence of outliers in the data.</a:t>
            </a:r>
          </a:p>
          <a:p>
            <a:pPr algn="l"/>
            <a:endParaRPr lang="en-US" sz="1400" b="1" dirty="0">
              <a:solidFill>
                <a:schemeClr val="accent6">
                  <a:lumMod val="75000"/>
                </a:schemeClr>
              </a:solidFill>
            </a:endParaRPr>
          </a:p>
          <a:p>
            <a:pPr algn="l"/>
            <a:r>
              <a:rPr lang="en-US" sz="1400" b="1" dirty="0">
                <a:solidFill>
                  <a:schemeClr val="accent6">
                    <a:lumMod val="75000"/>
                  </a:schemeClr>
                </a:solidFill>
              </a:rPr>
              <a:t>So, the variables present in the dataset are:</a:t>
            </a:r>
          </a:p>
          <a:p>
            <a:pPr algn="l"/>
            <a:endParaRPr lang="en-US" sz="1400" b="1" dirty="0">
              <a:solidFill>
                <a:schemeClr val="accent6">
                  <a:lumMod val="75000"/>
                </a:schemeClr>
              </a:solidFill>
            </a:endParaRPr>
          </a:p>
          <a:p>
            <a:pPr marL="285750" indent="-285750" algn="l">
              <a:lnSpc>
                <a:spcPct val="150000"/>
              </a:lnSpc>
              <a:buFont typeface="Arial" panose="020B0604020202020204" pitchFamily="34" charset="0"/>
              <a:buChar char="•"/>
            </a:pPr>
            <a:r>
              <a:rPr lang="en-US" sz="1400" b="1" dirty="0">
                <a:solidFill>
                  <a:schemeClr val="accent6">
                    <a:lumMod val="75000"/>
                  </a:schemeClr>
                </a:solidFill>
              </a:rPr>
              <a:t>Industrial Risk - a negative parameter. The more it is the more risk the company faces.</a:t>
            </a:r>
          </a:p>
          <a:p>
            <a:pPr marL="285750" indent="-285750" algn="l">
              <a:lnSpc>
                <a:spcPct val="150000"/>
              </a:lnSpc>
              <a:buFont typeface="Arial" panose="020B0604020202020204" pitchFamily="34" charset="0"/>
              <a:buChar char="•"/>
            </a:pPr>
            <a:r>
              <a:rPr lang="en-US" sz="1400" b="1" dirty="0">
                <a:solidFill>
                  <a:schemeClr val="accent6">
                    <a:lumMod val="75000"/>
                  </a:schemeClr>
                </a:solidFill>
              </a:rPr>
              <a:t>Management Risk - a negative parameter. The more it is the more risk the company faces.</a:t>
            </a:r>
          </a:p>
          <a:p>
            <a:pPr marL="285750" indent="-285750" algn="l">
              <a:lnSpc>
                <a:spcPct val="150000"/>
              </a:lnSpc>
              <a:buFont typeface="Arial" panose="020B0604020202020204" pitchFamily="34" charset="0"/>
              <a:buChar char="•"/>
            </a:pPr>
            <a:r>
              <a:rPr lang="en-US" sz="1400" b="1" dirty="0">
                <a:solidFill>
                  <a:schemeClr val="accent6">
                    <a:lumMod val="75000"/>
                  </a:schemeClr>
                </a:solidFill>
              </a:rPr>
              <a:t>Financial Flexibility - a positive parameter. The more it is the less risk the company faces.</a:t>
            </a:r>
          </a:p>
          <a:p>
            <a:pPr marL="285750" indent="-285750" algn="l">
              <a:lnSpc>
                <a:spcPct val="150000"/>
              </a:lnSpc>
              <a:buFont typeface="Arial" panose="020B0604020202020204" pitchFamily="34" charset="0"/>
              <a:buChar char="•"/>
            </a:pPr>
            <a:r>
              <a:rPr lang="en-US" sz="1400" b="1" dirty="0">
                <a:solidFill>
                  <a:schemeClr val="accent6">
                    <a:lumMod val="75000"/>
                  </a:schemeClr>
                </a:solidFill>
              </a:rPr>
              <a:t>Credibility - a positive parameter. The more it is the less risk the company faces.</a:t>
            </a:r>
          </a:p>
          <a:p>
            <a:pPr marL="285750" indent="-285750" algn="l">
              <a:lnSpc>
                <a:spcPct val="150000"/>
              </a:lnSpc>
              <a:buFont typeface="Arial" panose="020B0604020202020204" pitchFamily="34" charset="0"/>
              <a:buChar char="•"/>
            </a:pPr>
            <a:r>
              <a:rPr lang="en-US" sz="1400" b="1" dirty="0">
                <a:solidFill>
                  <a:schemeClr val="accent6">
                    <a:lumMod val="75000"/>
                  </a:schemeClr>
                </a:solidFill>
              </a:rPr>
              <a:t>Competitiveness - a positive parameter. The more it is the less risk the company faces.</a:t>
            </a:r>
          </a:p>
          <a:p>
            <a:pPr marL="285750" indent="-285750" algn="l">
              <a:lnSpc>
                <a:spcPct val="150000"/>
              </a:lnSpc>
              <a:buFont typeface="Arial" panose="020B0604020202020204" pitchFamily="34" charset="0"/>
              <a:buChar char="•"/>
            </a:pPr>
            <a:r>
              <a:rPr lang="en-US" sz="1400" b="1" dirty="0">
                <a:solidFill>
                  <a:schemeClr val="accent6">
                    <a:lumMod val="75000"/>
                  </a:schemeClr>
                </a:solidFill>
              </a:rPr>
              <a:t>Operating risk - a negative parameter. The more it is the more risk the company faces.</a:t>
            </a:r>
          </a:p>
          <a:p>
            <a:pPr marL="285750" indent="-285750" algn="l">
              <a:lnSpc>
                <a:spcPct val="150000"/>
              </a:lnSpc>
              <a:buFont typeface="Arial" panose="020B0604020202020204" pitchFamily="34" charset="0"/>
              <a:buChar char="•"/>
            </a:pPr>
            <a:r>
              <a:rPr lang="en-US" sz="1400" b="1" dirty="0">
                <a:solidFill>
                  <a:schemeClr val="accent6">
                    <a:lumMod val="75000"/>
                  </a:schemeClr>
                </a:solidFill>
              </a:rPr>
              <a:t>Next is to check for null values and data type errors. And there are no null values and no data type errors in the data.</a:t>
            </a:r>
          </a:p>
          <a:p>
            <a:pPr marL="285750" indent="-285750" algn="l">
              <a:lnSpc>
                <a:spcPct val="150000"/>
              </a:lnSpc>
              <a:buFont typeface="Arial" panose="020B0604020202020204" pitchFamily="34" charset="0"/>
              <a:buChar char="•"/>
            </a:pPr>
            <a:r>
              <a:rPr lang="en-US" sz="1400" b="1" dirty="0">
                <a:solidFill>
                  <a:schemeClr val="accent6">
                    <a:lumMod val="75000"/>
                  </a:schemeClr>
                </a:solidFill>
              </a:rPr>
              <a:t>The Class column which is a categorical one with values 'bankruptcy' and 'non-bankruptcy' is encoded into 0 and 1 respectively for the two classes.</a:t>
            </a:r>
          </a:p>
          <a:p>
            <a:endParaRPr lang="en-US" b="1" dirty="0"/>
          </a:p>
        </p:txBody>
      </p:sp>
      <p:pic>
        <p:nvPicPr>
          <p:cNvPr id="3" name="Picture 2">
            <a:extLst>
              <a:ext uri="{FF2B5EF4-FFF2-40B4-BE49-F238E27FC236}">
                <a16:creationId xmlns:a16="http://schemas.microsoft.com/office/drawing/2014/main" id="{DC5E8966-2A89-4164-9B68-35965C9D2DDE}"/>
              </a:ext>
            </a:extLst>
          </p:cNvPr>
          <p:cNvPicPr>
            <a:picLocks noChangeAspect="1"/>
          </p:cNvPicPr>
          <p:nvPr/>
        </p:nvPicPr>
        <p:blipFill>
          <a:blip r:embed="rId2"/>
          <a:stretch>
            <a:fillRect/>
          </a:stretch>
        </p:blipFill>
        <p:spPr>
          <a:xfrm>
            <a:off x="10821655" y="215300"/>
            <a:ext cx="1194920" cy="451143"/>
          </a:xfrm>
          <a:prstGeom prst="rect">
            <a:avLst/>
          </a:prstGeom>
        </p:spPr>
      </p:pic>
    </p:spTree>
    <p:extLst>
      <p:ext uri="{BB962C8B-B14F-4D97-AF65-F5344CB8AC3E}">
        <p14:creationId xmlns:p14="http://schemas.microsoft.com/office/powerpoint/2010/main" val="2952923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995177" y="4766730"/>
            <a:ext cx="10671048" cy="768096"/>
          </a:xfrm>
        </p:spPr>
        <p:txBody>
          <a:bodyPr/>
          <a:lstStyle/>
          <a:p>
            <a:pPr marL="285750" indent="-285750" algn="l">
              <a:buFont typeface="Wingdings" panose="05000000000000000000" pitchFamily="2" charset="2"/>
              <a:buChar char="§"/>
            </a:pPr>
            <a:r>
              <a:rPr lang="en-US" sz="1400" b="1" cap="none" dirty="0">
                <a:solidFill>
                  <a:schemeClr val="accent6"/>
                </a:solidFill>
                <a:latin typeface="Bell MT" panose="02020503060305020303" pitchFamily="18" charset="0"/>
                <a:cs typeface="Arial Black" panose="020B0604020202020204" pitchFamily="34" charset="0"/>
              </a:rPr>
              <a:t>After the encoding is done, the next step would be to check for correlations. In these correlations the variables financial flexibility, credibility, and competitiveness are found to have positive and high correlation with the class.</a:t>
            </a:r>
            <a:br>
              <a:rPr lang="en-US" sz="1400" b="1" cap="none" dirty="0">
                <a:solidFill>
                  <a:schemeClr val="accent6"/>
                </a:solidFill>
                <a:latin typeface="Bell MT" panose="02020503060305020303" pitchFamily="18" charset="0"/>
                <a:cs typeface="Arial Black" panose="020B0604020202020204" pitchFamily="34" charset="0"/>
              </a:rPr>
            </a:br>
            <a:br>
              <a:rPr lang="en-US" sz="1400" b="1" cap="none" dirty="0">
                <a:solidFill>
                  <a:schemeClr val="accent6"/>
                </a:solidFill>
                <a:latin typeface="Bell MT" panose="02020503060305020303" pitchFamily="18" charset="0"/>
                <a:cs typeface="Arial Black" panose="020B0604020202020204" pitchFamily="34" charset="0"/>
              </a:rPr>
            </a:br>
            <a:r>
              <a:rPr lang="en-US" sz="1400" b="1" cap="none" dirty="0">
                <a:solidFill>
                  <a:schemeClr val="accent6"/>
                </a:solidFill>
                <a:latin typeface="Bell MT" panose="02020503060305020303" pitchFamily="18" charset="0"/>
                <a:cs typeface="Arial Black" panose="020B0604020202020204" pitchFamily="34" charset="0"/>
              </a:rPr>
              <a:t>And the variables industrial risk, management risk, and operating risk have negative correlations with the class.</a:t>
            </a:r>
            <a:br>
              <a:rPr lang="en-US" sz="1400" b="1" cap="none" dirty="0">
                <a:solidFill>
                  <a:schemeClr val="accent6"/>
                </a:solidFill>
                <a:latin typeface="Bell MT" panose="02020503060305020303" pitchFamily="18" charset="0"/>
                <a:cs typeface="Arial Black" panose="020B0604020202020204" pitchFamily="34" charset="0"/>
              </a:rPr>
            </a:br>
            <a:endParaRPr lang="en-US" sz="1400" b="1" cap="none" dirty="0">
              <a:solidFill>
                <a:schemeClr val="accent6"/>
              </a:solidFill>
              <a:latin typeface="Bell MT" panose="02020503060305020303" pitchFamily="18"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9" name="Content Placeholder 8">
            <a:extLst>
              <a:ext uri="{FF2B5EF4-FFF2-40B4-BE49-F238E27FC236}">
                <a16:creationId xmlns:a16="http://schemas.microsoft.com/office/drawing/2014/main" id="{8EBBAC5D-21BE-4CD1-205C-0D48C967C02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05394" y="2206548"/>
            <a:ext cx="8012442" cy="2079205"/>
          </a:xfrm>
        </p:spPr>
      </p:pic>
      <p:sp>
        <p:nvSpPr>
          <p:cNvPr id="10" name="TextBox 9">
            <a:extLst>
              <a:ext uri="{FF2B5EF4-FFF2-40B4-BE49-F238E27FC236}">
                <a16:creationId xmlns:a16="http://schemas.microsoft.com/office/drawing/2014/main" id="{A3A2211D-C694-A8F8-D04C-B7D3791676EB}"/>
              </a:ext>
            </a:extLst>
          </p:cNvPr>
          <p:cNvSpPr txBox="1"/>
          <p:nvPr/>
        </p:nvSpPr>
        <p:spPr>
          <a:xfrm>
            <a:off x="1278711" y="1140936"/>
            <a:ext cx="9976758" cy="523220"/>
          </a:xfrm>
          <a:prstGeom prst="rect">
            <a:avLst/>
          </a:prstGeom>
          <a:noFill/>
        </p:spPr>
        <p:txBody>
          <a:bodyPr wrap="square" rtlCol="0">
            <a:spAutoFit/>
          </a:bodyPr>
          <a:lstStyle/>
          <a:p>
            <a:pPr marL="285750" indent="-285750">
              <a:buFont typeface="Wingdings" panose="05000000000000000000" pitchFamily="2" charset="2"/>
              <a:buChar char="§"/>
            </a:pPr>
            <a:r>
              <a:rPr lang="en-US" sz="1400" b="1" dirty="0">
                <a:solidFill>
                  <a:schemeClr val="accent6">
                    <a:lumMod val="75000"/>
                  </a:schemeClr>
                </a:solidFill>
                <a:latin typeface="Bell MT" panose="02020503060305020303" pitchFamily="18" charset="0"/>
              </a:rPr>
              <a:t>Converting the Class column into Binary column. Here the class is categorical column and we have to convert it into numerical column for model building.</a:t>
            </a:r>
          </a:p>
        </p:txBody>
      </p:sp>
      <p:pic>
        <p:nvPicPr>
          <p:cNvPr id="3" name="Picture 2">
            <a:extLst>
              <a:ext uri="{FF2B5EF4-FFF2-40B4-BE49-F238E27FC236}">
                <a16:creationId xmlns:a16="http://schemas.microsoft.com/office/drawing/2014/main" id="{785F5482-57EC-0CF0-2A35-EFDA1973F750}"/>
              </a:ext>
            </a:extLst>
          </p:cNvPr>
          <p:cNvPicPr>
            <a:picLocks noChangeAspect="1"/>
          </p:cNvPicPr>
          <p:nvPr/>
        </p:nvPicPr>
        <p:blipFill>
          <a:blip r:embed="rId3"/>
          <a:stretch>
            <a:fillRect/>
          </a:stretch>
        </p:blipFill>
        <p:spPr>
          <a:xfrm>
            <a:off x="10841684" y="223733"/>
            <a:ext cx="1194920" cy="451143"/>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D51C91-795E-DB67-56BD-F8C3325834C7}"/>
              </a:ext>
            </a:extLst>
          </p:cNvPr>
          <p:cNvSpPr>
            <a:spLocks noGrp="1"/>
          </p:cNvSpPr>
          <p:nvPr>
            <p:ph type="ftr" sz="quarter" idx="11"/>
          </p:nvPr>
        </p:nvSpPr>
        <p:spPr>
          <a:xfrm>
            <a:off x="1193292" y="979715"/>
            <a:ext cx="3200400" cy="274320"/>
          </a:xfrm>
        </p:spPr>
        <p:txBody>
          <a:bodyPr/>
          <a:lstStyle/>
          <a:p>
            <a:r>
              <a:rPr lang="en-US" sz="2400" b="1" u="sng" dirty="0">
                <a:effectLst>
                  <a:outerShdw blurRad="38100" dist="38100" dir="2700000" algn="tl">
                    <a:srgbClr val="000000">
                      <a:alpha val="43137"/>
                    </a:srgbClr>
                  </a:outerShdw>
                </a:effectLst>
                <a:latin typeface="Bell MT" panose="02020503060305020303" pitchFamily="18" charset="0"/>
              </a:rPr>
              <a:t>Insights :</a:t>
            </a:r>
          </a:p>
        </p:txBody>
      </p:sp>
      <p:sp>
        <p:nvSpPr>
          <p:cNvPr id="3" name="Slide Number Placeholder 2">
            <a:extLst>
              <a:ext uri="{FF2B5EF4-FFF2-40B4-BE49-F238E27FC236}">
                <a16:creationId xmlns:a16="http://schemas.microsoft.com/office/drawing/2014/main" id="{E81098F5-4629-0963-B9AA-F83B0B616254}"/>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7" name="Picture 6">
            <a:extLst>
              <a:ext uri="{FF2B5EF4-FFF2-40B4-BE49-F238E27FC236}">
                <a16:creationId xmlns:a16="http://schemas.microsoft.com/office/drawing/2014/main" id="{C6F8598B-0A90-6551-AB3E-EF4FFE572AE9}"/>
              </a:ext>
            </a:extLst>
          </p:cNvPr>
          <p:cNvPicPr>
            <a:picLocks noChangeAspect="1"/>
          </p:cNvPicPr>
          <p:nvPr/>
        </p:nvPicPr>
        <p:blipFill>
          <a:blip r:embed="rId2"/>
          <a:stretch>
            <a:fillRect/>
          </a:stretch>
        </p:blipFill>
        <p:spPr>
          <a:xfrm>
            <a:off x="2569029" y="2682297"/>
            <a:ext cx="5943600" cy="3446361"/>
          </a:xfrm>
          <a:prstGeom prst="rect">
            <a:avLst/>
          </a:prstGeom>
        </p:spPr>
      </p:pic>
      <p:sp>
        <p:nvSpPr>
          <p:cNvPr id="8" name="TextBox 7">
            <a:extLst>
              <a:ext uri="{FF2B5EF4-FFF2-40B4-BE49-F238E27FC236}">
                <a16:creationId xmlns:a16="http://schemas.microsoft.com/office/drawing/2014/main" id="{695FEC72-7DA8-E087-8F3B-5B3AA4AAB334}"/>
              </a:ext>
            </a:extLst>
          </p:cNvPr>
          <p:cNvSpPr txBox="1"/>
          <p:nvPr/>
        </p:nvSpPr>
        <p:spPr>
          <a:xfrm>
            <a:off x="1730829" y="1841174"/>
            <a:ext cx="6705600" cy="307777"/>
          </a:xfrm>
          <a:prstGeom prst="rect">
            <a:avLst/>
          </a:prstGeom>
          <a:noFill/>
        </p:spPr>
        <p:txBody>
          <a:bodyPr wrap="square" rtlCol="0">
            <a:spAutoFit/>
          </a:bodyPr>
          <a:lstStyle/>
          <a:p>
            <a:pPr marL="285750" indent="-285750">
              <a:buFont typeface="Arial" panose="020B0604020202020204" pitchFamily="34" charset="0"/>
              <a:buChar char="•"/>
            </a:pPr>
            <a:r>
              <a:rPr lang="en-US" sz="1400" b="1" dirty="0">
                <a:solidFill>
                  <a:schemeClr val="accent6">
                    <a:lumMod val="75000"/>
                  </a:schemeClr>
                </a:solidFill>
              </a:rPr>
              <a:t>There is no null value .</a:t>
            </a:r>
          </a:p>
        </p:txBody>
      </p:sp>
      <p:pic>
        <p:nvPicPr>
          <p:cNvPr id="4" name="Picture 3">
            <a:extLst>
              <a:ext uri="{FF2B5EF4-FFF2-40B4-BE49-F238E27FC236}">
                <a16:creationId xmlns:a16="http://schemas.microsoft.com/office/drawing/2014/main" id="{3DF973E3-BC2B-56CD-07E4-DEC517CF8079}"/>
              </a:ext>
            </a:extLst>
          </p:cNvPr>
          <p:cNvPicPr>
            <a:picLocks noChangeAspect="1"/>
          </p:cNvPicPr>
          <p:nvPr/>
        </p:nvPicPr>
        <p:blipFill>
          <a:blip r:embed="rId3"/>
          <a:stretch>
            <a:fillRect/>
          </a:stretch>
        </p:blipFill>
        <p:spPr>
          <a:xfrm>
            <a:off x="10738000" y="231628"/>
            <a:ext cx="1194920" cy="451143"/>
          </a:xfrm>
          <a:prstGeom prst="rect">
            <a:avLst/>
          </a:prstGeom>
        </p:spPr>
      </p:pic>
    </p:spTree>
    <p:extLst>
      <p:ext uri="{BB962C8B-B14F-4D97-AF65-F5344CB8AC3E}">
        <p14:creationId xmlns:p14="http://schemas.microsoft.com/office/powerpoint/2010/main" val="1487194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7D9EB83-D918-423E-8D26-88F82A9A8BE6}"/>
              </a:ext>
            </a:extLst>
          </p:cNvPr>
          <p:cNvSpPr>
            <a:spLocks noGrp="1"/>
          </p:cNvSpPr>
          <p:nvPr>
            <p:ph type="ftr" sz="quarter" idx="11"/>
          </p:nvPr>
        </p:nvSpPr>
        <p:spPr>
          <a:xfrm>
            <a:off x="637220" y="594360"/>
            <a:ext cx="5098651" cy="788268"/>
          </a:xfrm>
        </p:spPr>
        <p:txBody>
          <a:bodyPr/>
          <a:lstStyle/>
          <a:p>
            <a:pPr marL="171450" indent="-171450">
              <a:buFont typeface="Wingdings" panose="05000000000000000000" pitchFamily="2" charset="2"/>
              <a:buChar char="§"/>
            </a:pPr>
            <a:r>
              <a:rPr lang="en-US" sz="2400" b="1" u="sng" dirty="0">
                <a:effectLst>
                  <a:outerShdw blurRad="38100" dist="38100" dir="2700000" algn="tl">
                    <a:srgbClr val="000000">
                      <a:alpha val="43137"/>
                    </a:srgbClr>
                  </a:outerShdw>
                </a:effectLst>
                <a:latin typeface="Bell MT" panose="02020503060305020303" pitchFamily="18" charset="0"/>
              </a:rPr>
              <a:t> Data Visualization</a:t>
            </a:r>
          </a:p>
        </p:txBody>
      </p:sp>
      <p:sp>
        <p:nvSpPr>
          <p:cNvPr id="3" name="Slide Number Placeholder 2">
            <a:extLst>
              <a:ext uri="{FF2B5EF4-FFF2-40B4-BE49-F238E27FC236}">
                <a16:creationId xmlns:a16="http://schemas.microsoft.com/office/drawing/2014/main" id="{BC3FAF6D-869B-C1CE-76D9-C0165A7E890D}"/>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4" name="TextBox 3">
            <a:extLst>
              <a:ext uri="{FF2B5EF4-FFF2-40B4-BE49-F238E27FC236}">
                <a16:creationId xmlns:a16="http://schemas.microsoft.com/office/drawing/2014/main" id="{B90BCFC5-BB3C-3F16-2363-BBC9B193147A}"/>
              </a:ext>
            </a:extLst>
          </p:cNvPr>
          <p:cNvSpPr txBox="1"/>
          <p:nvPr/>
        </p:nvSpPr>
        <p:spPr>
          <a:xfrm>
            <a:off x="916747" y="2421021"/>
            <a:ext cx="9144000" cy="11695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b="1" dirty="0">
                <a:solidFill>
                  <a:schemeClr val="accent6">
                    <a:lumMod val="75000"/>
                  </a:schemeClr>
                </a:solidFill>
                <a:latin typeface="Bell MT" panose="02020503060305020303" pitchFamily="18" charset="0"/>
              </a:rPr>
              <a:t>From the box plots we found that the data does not have any outliers.</a:t>
            </a:r>
          </a:p>
          <a:p>
            <a:pPr marL="285750" indent="-285750">
              <a:lnSpc>
                <a:spcPct val="150000"/>
              </a:lnSpc>
              <a:buFont typeface="Arial" panose="020B0604020202020204" pitchFamily="34" charset="0"/>
              <a:buChar char="•"/>
            </a:pPr>
            <a:r>
              <a:rPr lang="en-US" sz="1400" b="1" dirty="0">
                <a:solidFill>
                  <a:schemeClr val="accent6">
                    <a:lumMod val="75000"/>
                  </a:schemeClr>
                </a:solidFill>
                <a:latin typeface="Bell MT" panose="02020503060305020303" pitchFamily="18" charset="0"/>
              </a:rPr>
              <a:t>It means our data is clean &amp; we can perform EDA with the given data.</a:t>
            </a:r>
          </a:p>
          <a:p>
            <a:endParaRPr lang="en-US" sz="1400" b="1" dirty="0">
              <a:solidFill>
                <a:schemeClr val="accent6">
                  <a:lumMod val="75000"/>
                </a:schemeClr>
              </a:solidFill>
              <a:latin typeface="Bell MT" panose="02020503060305020303" pitchFamily="18" charset="0"/>
            </a:endParaRPr>
          </a:p>
          <a:p>
            <a:endParaRPr lang="en-US" sz="1400" b="1" dirty="0">
              <a:solidFill>
                <a:schemeClr val="accent6">
                  <a:lumMod val="75000"/>
                </a:schemeClr>
              </a:solidFill>
              <a:latin typeface="Bell MT" panose="02020503060305020303" pitchFamily="18" charset="0"/>
            </a:endParaRPr>
          </a:p>
        </p:txBody>
      </p:sp>
      <p:pic>
        <p:nvPicPr>
          <p:cNvPr id="11" name="Picture 10">
            <a:extLst>
              <a:ext uri="{FF2B5EF4-FFF2-40B4-BE49-F238E27FC236}">
                <a16:creationId xmlns:a16="http://schemas.microsoft.com/office/drawing/2014/main" id="{5CC5C139-0DD6-7501-8C3C-72C32722F164}"/>
              </a:ext>
            </a:extLst>
          </p:cNvPr>
          <p:cNvPicPr>
            <a:picLocks noChangeAspect="1"/>
          </p:cNvPicPr>
          <p:nvPr/>
        </p:nvPicPr>
        <p:blipFill>
          <a:blip r:embed="rId2"/>
          <a:stretch>
            <a:fillRect/>
          </a:stretch>
        </p:blipFill>
        <p:spPr>
          <a:xfrm>
            <a:off x="7205632" y="1938081"/>
            <a:ext cx="4868660" cy="3123609"/>
          </a:xfrm>
          <a:prstGeom prst="rect">
            <a:avLst/>
          </a:prstGeom>
        </p:spPr>
      </p:pic>
      <p:pic>
        <p:nvPicPr>
          <p:cNvPr id="5" name="Picture 4">
            <a:extLst>
              <a:ext uri="{FF2B5EF4-FFF2-40B4-BE49-F238E27FC236}">
                <a16:creationId xmlns:a16="http://schemas.microsoft.com/office/drawing/2014/main" id="{F5236B98-EFD2-D14A-63FB-478F1EC5E3C1}"/>
              </a:ext>
            </a:extLst>
          </p:cNvPr>
          <p:cNvPicPr>
            <a:picLocks noChangeAspect="1"/>
          </p:cNvPicPr>
          <p:nvPr/>
        </p:nvPicPr>
        <p:blipFill>
          <a:blip r:embed="rId3"/>
          <a:stretch>
            <a:fillRect/>
          </a:stretch>
        </p:blipFill>
        <p:spPr>
          <a:xfrm>
            <a:off x="10738000" y="231628"/>
            <a:ext cx="1194920" cy="451143"/>
          </a:xfrm>
          <a:prstGeom prst="rect">
            <a:avLst/>
          </a:prstGeom>
        </p:spPr>
      </p:pic>
    </p:spTree>
    <p:extLst>
      <p:ext uri="{BB962C8B-B14F-4D97-AF65-F5344CB8AC3E}">
        <p14:creationId xmlns:p14="http://schemas.microsoft.com/office/powerpoint/2010/main" val="1012768947"/>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Bankruptcy PPt</Template>
  <TotalTime>797</TotalTime>
  <Words>1492</Words>
  <Application>Microsoft Office PowerPoint</Application>
  <PresentationFormat>Widescreen</PresentationFormat>
  <Paragraphs>178</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Sabon Next LT</vt:lpstr>
      <vt:lpstr>Wingdings</vt:lpstr>
      <vt:lpstr>Arial Black</vt:lpstr>
      <vt:lpstr>Lato</vt:lpstr>
      <vt:lpstr>Bell MT</vt:lpstr>
      <vt:lpstr>Arial</vt:lpstr>
      <vt:lpstr>Office Theme</vt:lpstr>
      <vt:lpstr>Bankruptcy Prevention </vt:lpstr>
      <vt:lpstr>P 308 – (Group 4)</vt:lpstr>
      <vt:lpstr>PowerPoint Presentation</vt:lpstr>
      <vt:lpstr>PowerPoint Presentation</vt:lpstr>
      <vt:lpstr>PowerPoint Presentation</vt:lpstr>
      <vt:lpstr>Exploratory Data Analysis - EDA </vt:lpstr>
      <vt:lpstr>After the encoding is done, the next step would be to check for correlations. In these correlations the variables financial flexibility, credibility, and competitiveness are found to have positive and high correlation with the class.  And the variables industrial risk, management risk, and operating risk have negative correlations with the class.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building”</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Bankruptcy Prevention</dc:title>
  <dc:creator>Akanksha Khamkar</dc:creator>
  <cp:lastModifiedBy>Rohit Dhomne</cp:lastModifiedBy>
  <cp:revision>32</cp:revision>
  <dcterms:created xsi:type="dcterms:W3CDTF">2023-11-08T09:03:22Z</dcterms:created>
  <dcterms:modified xsi:type="dcterms:W3CDTF">2023-11-30T15:47:32Z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