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6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4C6"/>
    <a:srgbClr val="7E4690"/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79B3-CC6C-42D8-AA57-F24DCB58ED9A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735ED-45B1-481C-95E7-B08E8D341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8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750B-88A1-4B54-8988-4139236344E6}" type="datetime1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8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875C-AB2B-4CFB-A191-B7A52DF2D2DB}" type="datetime1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1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295B-02A7-4977-B334-9FD35A00D8FA}" type="datetime1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58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80F0-F347-4B3E-AFD9-46970A4C2704}" type="datetime1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95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760A-3EF1-49C4-A3CB-453420266422}" type="datetime1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55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306E-51E5-4D5D-B255-121674EAFEB3}" type="datetime1">
              <a:rPr lang="en-IN" smtClean="0"/>
              <a:t>09-03-2023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9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C464-D472-4374-BF05-11B3275158ED}" type="datetime1">
              <a:rPr lang="en-IN" smtClean="0"/>
              <a:t>09-03-2023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B65E-928E-437A-A3BE-5C75D8BC96D0}" type="datetime1">
              <a:rPr lang="en-IN" smtClean="0"/>
              <a:t>09-03-2023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1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6C6C-882F-4323-B66C-1E59FBCF321A}" type="datetime1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E0D0-386B-4291-B583-6111A1F93575}" type="datetime1">
              <a:rPr lang="en-IN" smtClean="0"/>
              <a:t>09-03-2023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8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C7A3-B83D-4390-A0C8-20AB16F34633}" type="datetime1">
              <a:rPr lang="en-IN" smtClean="0"/>
              <a:t>09-03-2023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61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7396AF-F6E2-4CE5-8BF9-800A0FC8419A}" type="datetime1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5DE6284-26C8-4E77-83FF-07EDA8A5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347B-2417-A43D-9BEB-764019377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2447107"/>
            <a:ext cx="7315200" cy="1827929"/>
          </a:xfrm>
        </p:spPr>
        <p:txBody>
          <a:bodyPr>
            <a:normAutofit/>
          </a:bodyPr>
          <a:lstStyle/>
          <a:p>
            <a:r>
              <a:rPr lang="en-US" sz="9600" dirty="0" err="1"/>
              <a:t>SoliDo</a:t>
            </a:r>
            <a:r>
              <a:rPr lang="en-US" sz="9600" b="1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IN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62B2D-5CBF-C6E3-E045-C6C1D3239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verification using Blockchain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5747D-2746-C8CB-CBD4-896119D2D27D}"/>
              </a:ext>
            </a:extLst>
          </p:cNvPr>
          <p:cNvSpPr txBox="1"/>
          <p:nvPr/>
        </p:nvSpPr>
        <p:spPr>
          <a:xfrm>
            <a:off x="9257211" y="879566"/>
            <a:ext cx="2865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 the Guidance of</a:t>
            </a:r>
          </a:p>
          <a:p>
            <a:r>
              <a:rPr lang="en-US" dirty="0" err="1"/>
              <a:t>Ajini</a:t>
            </a:r>
            <a:r>
              <a:rPr lang="en-US" dirty="0"/>
              <a:t> A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Department of Information Technology</a:t>
            </a:r>
          </a:p>
          <a:p>
            <a:r>
              <a:rPr lang="en-IN" dirty="0"/>
              <a:t>GEC Barton  Hill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Presented By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TRV20IT024</a:t>
            </a:r>
            <a:r>
              <a:rPr lang="en-IN" dirty="0"/>
              <a:t> Ashwin Joy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TRV20IT032</a:t>
            </a:r>
            <a:r>
              <a:rPr lang="en-IN" dirty="0"/>
              <a:t> Faheem M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TRV20IT054</a:t>
            </a:r>
            <a:r>
              <a:rPr lang="en-IN" dirty="0"/>
              <a:t> Rohit V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TRV20IT064</a:t>
            </a:r>
            <a:r>
              <a:rPr lang="en-IN" dirty="0"/>
              <a:t> </a:t>
            </a:r>
            <a:r>
              <a:rPr lang="en-IN" dirty="0" err="1"/>
              <a:t>Sreekuttan</a:t>
            </a:r>
            <a:r>
              <a:rPr lang="en-IN" dirty="0"/>
              <a:t> J 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538C0-D247-D346-2C6C-154A7F58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79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835736-E038-059F-1A9B-36DDCC1FFF1C}"/>
              </a:ext>
            </a:extLst>
          </p:cNvPr>
          <p:cNvSpPr txBox="1"/>
          <p:nvPr/>
        </p:nvSpPr>
        <p:spPr>
          <a:xfrm>
            <a:off x="800288" y="2547428"/>
            <a:ext cx="10591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rgbClr val="AD84C6"/>
                </a:solidFill>
                <a:latin typeface="Bodoni MT Black" panose="02070A03080606020203" pitchFamily="18" charset="0"/>
              </a:rPr>
              <a:t>THANK YOU</a:t>
            </a:r>
            <a:endParaRPr lang="en-IN" sz="12000" dirty="0">
              <a:solidFill>
                <a:srgbClr val="AD84C6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32E16-641A-AC07-0E15-7386B97E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5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21AE-0D3E-D480-AF3F-26906BF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94C1-A609-BB2F-8AA8-10F0C400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create a Document verification system using Blockchain technology.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Objectives</a:t>
            </a:r>
          </a:p>
          <a:p>
            <a:r>
              <a:rPr lang="en-GB" dirty="0"/>
              <a:t>Prevent document manipulation frauds</a:t>
            </a:r>
          </a:p>
          <a:p>
            <a:r>
              <a:rPr lang="en-GB" dirty="0"/>
              <a:t>Developing a smart-contract for the Ethereum Virtual Machine</a:t>
            </a:r>
          </a:p>
          <a:p>
            <a:r>
              <a:rPr lang="en-GB" dirty="0"/>
              <a:t>Create an easy to use platform to interact with the verification smart contract</a:t>
            </a:r>
          </a:p>
          <a:p>
            <a:r>
              <a:rPr lang="en-GB" dirty="0"/>
              <a:t>Optionally store the document in an encrypted form in an off-chain storage solution like IPFS (Inter Planetary File System)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F4312-43D5-5599-922A-4382D464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1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BC69-9ACD-9499-2011-70C01FB0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602E-E258-E51D-0E93-C839E64F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Identity</a:t>
            </a:r>
          </a:p>
          <a:p>
            <a:pPr marL="0" indent="0">
              <a:buNone/>
            </a:pPr>
            <a:r>
              <a:rPr lang="en-US" dirty="0"/>
              <a:t>Each institution should publicly disclose an Ethereum Address associated with them.</a:t>
            </a:r>
          </a:p>
          <a:p>
            <a:pPr marL="0" indent="0">
              <a:buNone/>
            </a:pPr>
            <a:r>
              <a:rPr lang="en-US" b="1" dirty="0"/>
              <a:t>Issuing</a:t>
            </a:r>
          </a:p>
          <a:p>
            <a:pPr marL="0" indent="0">
              <a:buNone/>
            </a:pPr>
            <a:r>
              <a:rPr lang="en-US" dirty="0"/>
              <a:t>Institutions can issue a document and upload the hash of it to the blockchain, with or without our platform. A document ID will be associated with the document which can be shared to the acquirer along with the document. Optionally, a copy of the document can be stored on an off-chain storage with encryption.</a:t>
            </a:r>
          </a:p>
          <a:p>
            <a:pPr marL="0" indent="0">
              <a:buNone/>
            </a:pPr>
            <a:r>
              <a:rPr lang="en-US" b="1" dirty="0"/>
              <a:t>Verification</a:t>
            </a:r>
          </a:p>
          <a:p>
            <a:pPr marL="0" indent="0">
              <a:buNone/>
            </a:pPr>
            <a:r>
              <a:rPr lang="en-US" dirty="0"/>
              <a:t>Acquirer can submit the document ID and the document/decryption key to verify the document. The blockchain will point to the issuer’s Ethereum Address which is public knowledge.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D26E7-9AC3-FA84-98FB-58F17E66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4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0855-ACF7-3F9C-C0B2-68B6D45C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FD73-FAF4-86F8-5C3A-2039C4066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Smart-Contract</a:t>
            </a:r>
          </a:p>
          <a:p>
            <a:pPr marL="0" indent="0">
              <a:buNone/>
            </a:pPr>
            <a:r>
              <a:rPr lang="en-GB" dirty="0"/>
              <a:t>Immutable code stored in the blockchain responsible for issuing documents.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SoliDoX</a:t>
            </a:r>
            <a:r>
              <a:rPr lang="en-GB" b="1" dirty="0"/>
              <a:t> Platform</a:t>
            </a:r>
          </a:p>
          <a:p>
            <a:pPr marL="0" indent="0">
              <a:buNone/>
            </a:pPr>
            <a:r>
              <a:rPr lang="en-GB" dirty="0"/>
              <a:t>A portal for authorities to issue documents. Also can verify documents with it.</a:t>
            </a:r>
          </a:p>
          <a:p>
            <a:pPr marL="0" indent="0">
              <a:buNone/>
            </a:pPr>
            <a:endParaRPr lang="en-GB" dirty="0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effectLst/>
                <a:latin typeface="Corbel" panose="020B0503020204020204" pitchFamily="34" charset="0"/>
              </a:rPr>
              <a:t>Soli</a:t>
            </a:r>
            <a:r>
              <a:rPr lang="en-US" b="1" dirty="0" err="1">
                <a:solidFill>
                  <a:srgbClr val="595959"/>
                </a:solidFill>
                <a:latin typeface="Corbel" panose="020B0503020204020204" pitchFamily="34" charset="0"/>
              </a:rPr>
              <a:t>DoX</a:t>
            </a:r>
            <a:r>
              <a:rPr lang="en-US" b="1" dirty="0">
                <a:solidFill>
                  <a:srgbClr val="595959"/>
                </a:solidFill>
                <a:latin typeface="Corbel" panose="020B0503020204020204" pitchFamily="34" charset="0"/>
              </a:rPr>
              <a:t> App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kern="1200" dirty="0">
                <a:solidFill>
                  <a:srgbClr val="595959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A simple app to verify documents using </a:t>
            </a:r>
            <a:r>
              <a:rPr lang="en-US" kern="1200" dirty="0" err="1">
                <a:solidFill>
                  <a:srgbClr val="595959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SoliDoX</a:t>
            </a:r>
            <a:r>
              <a:rPr lang="en-US" kern="1200" dirty="0">
                <a:solidFill>
                  <a:srgbClr val="595959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.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64F5-6C68-0F63-E926-7DEA96380F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Corbel" panose="020B0503020204020204" pitchFamily="34" charset="0"/>
              </a:rPr>
              <a:t>Alternatively, if the issuer and verifier has the technical know how, they can issue and very independently even without the platform.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effectLst/>
                <a:latin typeface="Corbel" panose="020B0503020204020204" pitchFamily="34" charset="0"/>
              </a:rPr>
              <a:t>But it is guaranteed that the origi</a:t>
            </a:r>
            <a:r>
              <a:rPr lang="en-US" dirty="0">
                <a:solidFill>
                  <a:srgbClr val="595959"/>
                </a:solidFill>
                <a:latin typeface="Corbel" panose="020B0503020204020204" pitchFamily="34" charset="0"/>
              </a:rPr>
              <a:t>nal document cannot be tampered with.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A3FC7-3402-0D80-3531-302FD558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1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4606-6AF6-8797-9CD9-04D6BE38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  <a:endParaRPr lang="en-IN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0762659-5320-97F7-78A4-E4299B01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5</a:t>
            </a:fld>
            <a:endParaRPr lang="en-IN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07B733B-19E5-CFA8-1C01-48883963DBBE}"/>
              </a:ext>
            </a:extLst>
          </p:cNvPr>
          <p:cNvGrpSpPr/>
          <p:nvPr/>
        </p:nvGrpSpPr>
        <p:grpSpPr>
          <a:xfrm>
            <a:off x="3200401" y="754300"/>
            <a:ext cx="8053126" cy="5340255"/>
            <a:chOff x="2929268" y="765905"/>
            <a:chExt cx="8053126" cy="53402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150D56-2EC8-4B4B-1C89-DFF1F90D4067}"/>
                </a:ext>
              </a:extLst>
            </p:cNvPr>
            <p:cNvSpPr txBox="1"/>
            <p:nvPr/>
          </p:nvSpPr>
          <p:spPr>
            <a:xfrm>
              <a:off x="2988361" y="1554615"/>
              <a:ext cx="1160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Encrypted </a:t>
              </a:r>
            </a:p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File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5A3AA1-B6BC-8E62-814E-39FBE524512C}"/>
                </a:ext>
              </a:extLst>
            </p:cNvPr>
            <p:cNvSpPr txBox="1"/>
            <p:nvPr/>
          </p:nvSpPr>
          <p:spPr>
            <a:xfrm>
              <a:off x="2929268" y="2480780"/>
              <a:ext cx="1160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Key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2BF234-7447-66A9-8F7A-0CCF4114742E}"/>
                </a:ext>
              </a:extLst>
            </p:cNvPr>
            <p:cNvSpPr txBox="1"/>
            <p:nvPr/>
          </p:nvSpPr>
          <p:spPr>
            <a:xfrm>
              <a:off x="3275547" y="4229662"/>
              <a:ext cx="2943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Document ID and Key (Optionally)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EEA80C-DA6E-0966-76D4-392F12845C16}"/>
                </a:ext>
              </a:extLst>
            </p:cNvPr>
            <p:cNvSpPr/>
            <p:nvPr/>
          </p:nvSpPr>
          <p:spPr>
            <a:xfrm>
              <a:off x="6013982" y="765905"/>
              <a:ext cx="4968412" cy="1208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Ethereum Network </a:t>
              </a:r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AA4AC6-9201-0EF2-1264-3691BE81456B}"/>
                </a:ext>
              </a:extLst>
            </p:cNvPr>
            <p:cNvSpPr/>
            <p:nvPr/>
          </p:nvSpPr>
          <p:spPr>
            <a:xfrm>
              <a:off x="8129849" y="1007050"/>
              <a:ext cx="2637097" cy="726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SoliDoX</a:t>
              </a:r>
              <a:r>
                <a:rPr lang="en-US" b="1" dirty="0"/>
                <a:t> Smart-Contract</a:t>
              </a:r>
              <a:endParaRPr lang="en-IN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4DCE8E-97CD-6756-EC40-517F1962E049}"/>
                </a:ext>
              </a:extLst>
            </p:cNvPr>
            <p:cNvSpPr/>
            <p:nvPr/>
          </p:nvSpPr>
          <p:spPr>
            <a:xfrm>
              <a:off x="3803477" y="2842607"/>
              <a:ext cx="1956276" cy="739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SoliDoX</a:t>
              </a:r>
              <a:r>
                <a:rPr lang="en-US" dirty="0"/>
                <a:t> Platform</a:t>
              </a:r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98BBF8-EBB4-F78A-A042-E2F42B558C9E}"/>
                </a:ext>
              </a:extLst>
            </p:cNvPr>
            <p:cNvSpPr/>
            <p:nvPr/>
          </p:nvSpPr>
          <p:spPr>
            <a:xfrm>
              <a:off x="6513984" y="2842607"/>
              <a:ext cx="1956276" cy="739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Independent Issuing</a:t>
              </a:r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40E8C4-8692-8DDF-69E3-A8DF00D46236}"/>
                </a:ext>
              </a:extLst>
            </p:cNvPr>
            <p:cNvSpPr/>
            <p:nvPr/>
          </p:nvSpPr>
          <p:spPr>
            <a:xfrm>
              <a:off x="9026118" y="2842606"/>
              <a:ext cx="1956276" cy="739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Independent Verification</a:t>
              </a:r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600D41-D542-DC82-A673-66FB17498C4A}"/>
                </a:ext>
              </a:extLst>
            </p:cNvPr>
            <p:cNvSpPr/>
            <p:nvPr/>
          </p:nvSpPr>
          <p:spPr>
            <a:xfrm>
              <a:off x="3803476" y="765905"/>
              <a:ext cx="1956276" cy="739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IPFS</a:t>
              </a:r>
              <a:endParaRPr lang="en-IN" dirty="0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26FFAD32-32A0-DD02-B620-159646F9B1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9676" y="1865901"/>
              <a:ext cx="867764" cy="1070942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0ACF682-0910-E5B0-A0E1-09AA79A2B839}"/>
                </a:ext>
              </a:extLst>
            </p:cNvPr>
            <p:cNvCxnSpPr>
              <a:cxnSpLocks/>
            </p:cNvCxnSpPr>
            <p:nvPr/>
          </p:nvCxnSpPr>
          <p:spPr>
            <a:xfrm>
              <a:off x="4181513" y="1511859"/>
              <a:ext cx="1" cy="1337193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FD52345-A276-ECC1-B420-29949922A0C9}"/>
                </a:ext>
              </a:extLst>
            </p:cNvPr>
            <p:cNvSpPr/>
            <p:nvPr/>
          </p:nvSpPr>
          <p:spPr>
            <a:xfrm>
              <a:off x="5463670" y="4498886"/>
              <a:ext cx="1723592" cy="6108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Issuing Authorities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FB82D7B-B564-CE9C-01F8-A7A13E1B4849}"/>
                </a:ext>
              </a:extLst>
            </p:cNvPr>
            <p:cNvSpPr/>
            <p:nvPr/>
          </p:nvSpPr>
          <p:spPr>
            <a:xfrm>
              <a:off x="7636393" y="4498886"/>
              <a:ext cx="1723592" cy="6108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Verifiers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26A331-70C9-B5FE-5312-90C46D9F3708}"/>
                </a:ext>
              </a:extLst>
            </p:cNvPr>
            <p:cNvSpPr/>
            <p:nvPr/>
          </p:nvSpPr>
          <p:spPr>
            <a:xfrm>
              <a:off x="6534612" y="5495261"/>
              <a:ext cx="1723592" cy="6108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Acquirer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C5EEFC6-8C22-899A-2421-1EFB2A85A134}"/>
                </a:ext>
              </a:extLst>
            </p:cNvPr>
            <p:cNvCxnSpPr>
              <a:stCxn id="63" idx="2"/>
              <a:endCxn id="81" idx="1"/>
            </p:cNvCxnSpPr>
            <p:nvPr/>
          </p:nvCxnSpPr>
          <p:spPr>
            <a:xfrm rot="16200000" flipH="1">
              <a:off x="6084577" y="5350675"/>
              <a:ext cx="690926" cy="20914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A7502130-82DA-3947-8A5C-0FD78A0E765E}"/>
                </a:ext>
              </a:extLst>
            </p:cNvPr>
            <p:cNvCxnSpPr>
              <a:stCxn id="81" idx="3"/>
              <a:endCxn id="64" idx="2"/>
            </p:cNvCxnSpPr>
            <p:nvPr/>
          </p:nvCxnSpPr>
          <p:spPr>
            <a:xfrm flipV="1">
              <a:off x="8258204" y="5109785"/>
              <a:ext cx="239985" cy="69092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9BA38B-A0AB-FDFD-F92B-A301F36D7F74}"/>
                </a:ext>
              </a:extLst>
            </p:cNvPr>
            <p:cNvSpPr txBox="1"/>
            <p:nvPr/>
          </p:nvSpPr>
          <p:spPr>
            <a:xfrm>
              <a:off x="6789029" y="2003159"/>
              <a:ext cx="1070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Hash and </a:t>
              </a:r>
            </a:p>
            <a:p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CID (optional)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A3269D-98EB-B305-21D2-D6F68C736D71}"/>
                </a:ext>
              </a:extLst>
            </p:cNvPr>
            <p:cNvSpPr txBox="1"/>
            <p:nvPr/>
          </p:nvSpPr>
          <p:spPr>
            <a:xfrm>
              <a:off x="8403881" y="2085182"/>
              <a:ext cx="553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Hash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4C722C-299E-33E2-74D1-C1293EFB5A1C}"/>
                </a:ext>
              </a:extLst>
            </p:cNvPr>
            <p:cNvSpPr txBox="1"/>
            <p:nvPr/>
          </p:nvSpPr>
          <p:spPr>
            <a:xfrm>
              <a:off x="9961862" y="2511235"/>
              <a:ext cx="553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Hash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FE552E6-58D9-246F-69E2-18BEAA762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32054" y="2214303"/>
              <a:ext cx="867765" cy="388844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C3E116-6398-92D4-C4AF-6E9DE19168C6}"/>
                </a:ext>
              </a:extLst>
            </p:cNvPr>
            <p:cNvSpPr txBox="1"/>
            <p:nvPr/>
          </p:nvSpPr>
          <p:spPr>
            <a:xfrm>
              <a:off x="5046184" y="1544384"/>
              <a:ext cx="1014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Document ID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19EC6F-0460-6090-9471-6CBC966D361B}"/>
                </a:ext>
              </a:extLst>
            </p:cNvPr>
            <p:cNvSpPr txBox="1"/>
            <p:nvPr/>
          </p:nvSpPr>
          <p:spPr>
            <a:xfrm>
              <a:off x="8022654" y="2513543"/>
              <a:ext cx="1014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Document ID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D60C76-ADF7-541C-7BA7-41561926DC85}"/>
                </a:ext>
              </a:extLst>
            </p:cNvPr>
            <p:cNvSpPr txBox="1"/>
            <p:nvPr/>
          </p:nvSpPr>
          <p:spPr>
            <a:xfrm>
              <a:off x="9520715" y="2093691"/>
              <a:ext cx="9868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Document ID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1A1695F-16FD-6CFC-95D6-2B455CD1CD2F}"/>
                </a:ext>
              </a:extLst>
            </p:cNvPr>
            <p:cNvCxnSpPr/>
            <p:nvPr/>
          </p:nvCxnSpPr>
          <p:spPr>
            <a:xfrm rot="16200000" flipV="1">
              <a:off x="9378099" y="2143673"/>
              <a:ext cx="845806" cy="493439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B30CABA-54E4-B528-2184-C27ADE9771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11474" y="1922547"/>
              <a:ext cx="1038351" cy="788687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C6F417-3CFE-B441-32BB-B670893437B6}"/>
                </a:ext>
              </a:extLst>
            </p:cNvPr>
            <p:cNvSpPr txBox="1"/>
            <p:nvPr/>
          </p:nvSpPr>
          <p:spPr>
            <a:xfrm>
              <a:off x="5645498" y="2511809"/>
              <a:ext cx="1014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Document ID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A85BB4-EA4E-345A-65A3-2976849F1A2A}"/>
                </a:ext>
              </a:extLst>
            </p:cNvPr>
            <p:cNvSpPr txBox="1"/>
            <p:nvPr/>
          </p:nvSpPr>
          <p:spPr>
            <a:xfrm>
              <a:off x="4189529" y="2311503"/>
              <a:ext cx="1070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Hash and </a:t>
              </a:r>
            </a:p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CID (optional)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0C260D2B-C9A5-CB5F-19AA-32B3D72AA0FE}"/>
                </a:ext>
              </a:extLst>
            </p:cNvPr>
            <p:cNvCxnSpPr>
              <a:cxnSpLocks/>
              <a:stCxn id="18" idx="2"/>
              <a:endCxn id="63" idx="0"/>
            </p:cNvCxnSpPr>
            <p:nvPr/>
          </p:nvCxnSpPr>
          <p:spPr>
            <a:xfrm rot="16200000" flipH="1">
              <a:off x="5095155" y="3268575"/>
              <a:ext cx="916770" cy="1543851"/>
            </a:xfrm>
            <a:prstGeom prst="bentConnector3">
              <a:avLst>
                <a:gd name="adj1" fmla="val 39195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202EE87-0950-99A8-10F4-1A30EF076EEE}"/>
                </a:ext>
              </a:extLst>
            </p:cNvPr>
            <p:cNvCxnSpPr>
              <a:stCxn id="63" idx="0"/>
              <a:endCxn id="19" idx="2"/>
            </p:cNvCxnSpPr>
            <p:nvPr/>
          </p:nvCxnSpPr>
          <p:spPr>
            <a:xfrm rot="5400000" flipH="1" flipV="1">
              <a:off x="6450409" y="3457173"/>
              <a:ext cx="916770" cy="1166656"/>
            </a:xfrm>
            <a:prstGeom prst="bentConnector3">
              <a:avLst>
                <a:gd name="adj1" fmla="val 60639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2B5F02FE-9002-D723-67EF-6E48D644BE9D}"/>
                </a:ext>
              </a:extLst>
            </p:cNvPr>
            <p:cNvCxnSpPr>
              <a:cxnSpLocks/>
              <a:stCxn id="18" idx="2"/>
              <a:endCxn id="64" idx="0"/>
            </p:cNvCxnSpPr>
            <p:nvPr/>
          </p:nvCxnSpPr>
          <p:spPr>
            <a:xfrm rot="16200000" flipH="1">
              <a:off x="6181517" y="2182214"/>
              <a:ext cx="916770" cy="3716574"/>
            </a:xfrm>
            <a:prstGeom prst="bentConnector3">
              <a:avLst>
                <a:gd name="adj1" fmla="val 63964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A4AF57F2-3BCE-2031-4074-BBD31C2AA352}"/>
                </a:ext>
              </a:extLst>
            </p:cNvPr>
            <p:cNvCxnSpPr>
              <a:stCxn id="64" idx="0"/>
              <a:endCxn id="20" idx="2"/>
            </p:cNvCxnSpPr>
            <p:nvPr/>
          </p:nvCxnSpPr>
          <p:spPr>
            <a:xfrm rot="5400000" flipH="1" flipV="1">
              <a:off x="8792837" y="3287468"/>
              <a:ext cx="916771" cy="1506067"/>
            </a:xfrm>
            <a:prstGeom prst="bentConnector3">
              <a:avLst>
                <a:gd name="adj1" fmla="val 36036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896A2B-CAF7-08B1-9F0E-AF3975815A39}"/>
                </a:ext>
              </a:extLst>
            </p:cNvPr>
            <p:cNvSpPr txBox="1"/>
            <p:nvPr/>
          </p:nvSpPr>
          <p:spPr>
            <a:xfrm>
              <a:off x="5720981" y="3677155"/>
              <a:ext cx="1014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Document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0042CCC-E614-7343-3603-131F2CF46954}"/>
                </a:ext>
              </a:extLst>
            </p:cNvPr>
            <p:cNvSpPr txBox="1"/>
            <p:nvPr/>
          </p:nvSpPr>
          <p:spPr>
            <a:xfrm>
              <a:off x="7788247" y="3736426"/>
              <a:ext cx="14198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Document/Key and Document ID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259E04-90FF-9193-79D7-D3F9DC7B53BE}"/>
                </a:ext>
              </a:extLst>
            </p:cNvPr>
            <p:cNvSpPr txBox="1"/>
            <p:nvPr/>
          </p:nvSpPr>
          <p:spPr>
            <a:xfrm>
              <a:off x="3362924" y="5364456"/>
              <a:ext cx="29432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Document ID, Document and </a:t>
              </a:r>
            </a:p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Key (Optionally)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84F8F8-90EC-AC9F-0F52-8B520635AA0A}"/>
                </a:ext>
              </a:extLst>
            </p:cNvPr>
            <p:cNvSpPr txBox="1"/>
            <p:nvPr/>
          </p:nvSpPr>
          <p:spPr>
            <a:xfrm>
              <a:off x="8498187" y="5364456"/>
              <a:ext cx="14198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Document/Key and Document ID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D03856-9ADB-9941-0743-87806CD35CF0}"/>
                </a:ext>
              </a:extLst>
            </p:cNvPr>
            <p:cNvSpPr txBox="1"/>
            <p:nvPr/>
          </p:nvSpPr>
          <p:spPr>
            <a:xfrm>
              <a:off x="7506097" y="4228626"/>
              <a:ext cx="1956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Verification</a:t>
              </a:r>
              <a:endParaRPr lang="en-IN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985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4606-6AF6-8797-9CD9-04D6BE38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  <a:endParaRPr lang="en-IN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0762659-5320-97F7-78A4-E4299B01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6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02C44A-4ECA-3DA4-3D02-B1B27DE0275D}"/>
              </a:ext>
            </a:extLst>
          </p:cNvPr>
          <p:cNvSpPr/>
          <p:nvPr/>
        </p:nvSpPr>
        <p:spPr>
          <a:xfrm>
            <a:off x="4201159" y="3002788"/>
            <a:ext cx="1950720" cy="629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ID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F672C-782A-7F20-390D-32F51755054E}"/>
              </a:ext>
            </a:extLst>
          </p:cNvPr>
          <p:cNvSpPr/>
          <p:nvPr/>
        </p:nvSpPr>
        <p:spPr>
          <a:xfrm>
            <a:off x="6255172" y="1698127"/>
            <a:ext cx="5455921" cy="629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0x361533c45e0a39f1dCE71b917c695CAAa73a1043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F48B8-8F5C-18C4-1893-D86C6572875B}"/>
              </a:ext>
            </a:extLst>
          </p:cNvPr>
          <p:cNvSpPr/>
          <p:nvPr/>
        </p:nvSpPr>
        <p:spPr>
          <a:xfrm>
            <a:off x="6246703" y="4192883"/>
            <a:ext cx="5472857" cy="1035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7c311687f897d351983782f93c5e69391db1e469ae9ed14ba319d125a5efecb2</a:t>
            </a:r>
          </a:p>
          <a:p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Qme7ss3ARVgxv6rXqVPiikMJ8u2NLgmgszg13pYrDKEoiu</a:t>
            </a:r>
          </a:p>
          <a:p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1677996803634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94631-D3F9-0FB5-3A02-1D63264E8125}"/>
              </a:ext>
            </a:extLst>
          </p:cNvPr>
          <p:cNvSpPr txBox="1"/>
          <p:nvPr/>
        </p:nvSpPr>
        <p:spPr>
          <a:xfrm>
            <a:off x="4201159" y="1828421"/>
            <a:ext cx="32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Issuer’s Address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79F03-A0D1-906B-5EF5-035FC131D90C}"/>
              </a:ext>
            </a:extLst>
          </p:cNvPr>
          <p:cNvSpPr txBox="1"/>
          <p:nvPr/>
        </p:nvSpPr>
        <p:spPr>
          <a:xfrm>
            <a:off x="4201159" y="4236543"/>
            <a:ext cx="2387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SHA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  <a:cs typeface="Segoe UI" panose="020B0502040204020203" pitchFamily="34" charset="0"/>
              </a:rPr>
              <a:t>256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IPFS CID (Optional)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Expiry (Optional)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2C4E8DE-1E64-3D0B-600A-6B8DF50E8137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6151879" y="2328047"/>
            <a:ext cx="2831254" cy="9897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0CD5EF-4926-0C8A-AB42-0BF9C8797699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151879" y="3317748"/>
            <a:ext cx="2831253" cy="8751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4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0855-ACF7-3F9C-C0B2-68B6D45C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FD73-FAF4-86F8-5C3A-2039C4066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Smart-Contract</a:t>
            </a:r>
          </a:p>
          <a:p>
            <a:pPr marL="0" indent="0">
              <a:buNone/>
            </a:pPr>
            <a:r>
              <a:rPr lang="en-GB" dirty="0"/>
              <a:t>Solidity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SoliDoX</a:t>
            </a:r>
            <a:r>
              <a:rPr lang="en-GB" b="1" dirty="0"/>
              <a:t> Platform</a:t>
            </a:r>
          </a:p>
          <a:p>
            <a:pPr marL="0" indent="0">
              <a:buNone/>
            </a:pPr>
            <a:r>
              <a:rPr lang="en-GB" dirty="0"/>
              <a:t>HTML, CSS, JavaScript, Node.js, MongoDB</a:t>
            </a:r>
          </a:p>
          <a:p>
            <a:pPr marL="0" indent="0">
              <a:buNone/>
            </a:pPr>
            <a:endParaRPr lang="en-GB" dirty="0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effectLst/>
                <a:latin typeface="Corbel" panose="020B0503020204020204" pitchFamily="34" charset="0"/>
              </a:rPr>
              <a:t>Soli</a:t>
            </a:r>
            <a:r>
              <a:rPr lang="en-US" b="1" dirty="0" err="1">
                <a:solidFill>
                  <a:srgbClr val="595959"/>
                </a:solidFill>
                <a:latin typeface="Corbel" panose="020B0503020204020204" pitchFamily="34" charset="0"/>
              </a:rPr>
              <a:t>DoX</a:t>
            </a:r>
            <a:r>
              <a:rPr lang="en-US" b="1" dirty="0">
                <a:solidFill>
                  <a:srgbClr val="595959"/>
                </a:solidFill>
                <a:latin typeface="Corbel" panose="020B0503020204020204" pitchFamily="34" charset="0"/>
              </a:rPr>
              <a:t> App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kern="1200" dirty="0">
                <a:solidFill>
                  <a:srgbClr val="595959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Flutter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A3FC7-3402-0D80-3531-302FD558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169-AFC4-F068-C99A-78989A4D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6" y="1128408"/>
            <a:ext cx="3178178" cy="4601183"/>
          </a:xfrm>
        </p:spPr>
        <p:txBody>
          <a:bodyPr/>
          <a:lstStyle/>
          <a:p>
            <a:r>
              <a:rPr lang="en-US" dirty="0"/>
              <a:t>Implementation  Plan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FD864-2627-FF66-2A86-E5F97815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C046-2874-D23D-2570-D2A1E0F45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22" y="1916723"/>
            <a:ext cx="8294781" cy="30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4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B261-0772-A25B-E391-6F6A8A95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1DD8-39B8-7828-2E1E-8F04EEE2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9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blockchain based application used to check the genuineness of the document uploaded in order to prevent the flow of fake documents in the real world. When an authority issues a document, the Ethereum blockchain gives it an ID. Any user can verify the digital signature of a document, certifying its authenticity by referring the data on the blockchain corresponding to the ID.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B94A3-4A81-7EB2-0931-802AA8A5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284-26C8-4E77-83FF-07EDA8A55EA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348</TotalTime>
  <Words>471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SemiLight</vt:lpstr>
      <vt:lpstr>Bodoni MT Black</vt:lpstr>
      <vt:lpstr>Calibri</vt:lpstr>
      <vt:lpstr>Corbel</vt:lpstr>
      <vt:lpstr>Segoe UI</vt:lpstr>
      <vt:lpstr>Wingdings 2</vt:lpstr>
      <vt:lpstr>Frame</vt:lpstr>
      <vt:lpstr>SoliDoX</vt:lpstr>
      <vt:lpstr>Introduction</vt:lpstr>
      <vt:lpstr>Solution</vt:lpstr>
      <vt:lpstr>Working</vt:lpstr>
      <vt:lpstr>Working </vt:lpstr>
      <vt:lpstr>Working </vt:lpstr>
      <vt:lpstr>Technologies Used</vt:lpstr>
      <vt:lpstr>Implementation  Plan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V</dc:creator>
  <cp:lastModifiedBy>Rohit V</cp:lastModifiedBy>
  <cp:revision>15</cp:revision>
  <dcterms:created xsi:type="dcterms:W3CDTF">2023-03-01T15:17:25Z</dcterms:created>
  <dcterms:modified xsi:type="dcterms:W3CDTF">2023-03-09T17:56:32Z</dcterms:modified>
</cp:coreProperties>
</file>