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9" r:id="rId7"/>
    <p:sldId id="264" r:id="rId8"/>
    <p:sldId id="261"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14446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62015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22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8088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05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33326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80550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07083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74506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4054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EAE1A-5955-41F0-8115-058FFD07616C}"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0179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EAE1A-5955-41F0-8115-058FFD07616C}"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2829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EAE1A-5955-41F0-8115-058FFD07616C}"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1128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EAE1A-5955-41F0-8115-058FFD07616C}"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6113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EAE1A-5955-41F0-8115-058FFD07616C}"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00827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EAE1A-5955-41F0-8115-058FFD07616C}"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03506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7EAE1A-5955-41F0-8115-058FFD07616C}" type="datetimeFigureOut">
              <a:rPr lang="en-US" smtClean="0"/>
              <a:t>11/24/2023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D0461F-4C7F-4A57-AD9D-9554A4B530A3}" type="slidenum">
              <a:rPr lang="en-US" smtClean="0"/>
              <a:t>‹#›</a:t>
            </a:fld>
            <a:endParaRPr lang="en-US"/>
          </a:p>
        </p:txBody>
      </p:sp>
    </p:spTree>
    <p:extLst>
      <p:ext uri="{BB962C8B-B14F-4D97-AF65-F5344CB8AC3E}">
        <p14:creationId xmlns:p14="http://schemas.microsoft.com/office/powerpoint/2010/main" val="293449855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powerbidocs.com/2019/11/28/power-bi-sample-data-set-for-pract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ohitG57/Amazing-Mart-Sales-Analysis-using-Power-B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BDF6-C074-9382-8199-8DF427261570}"/>
              </a:ext>
            </a:extLst>
          </p:cNvPr>
          <p:cNvSpPr>
            <a:spLocks noGrp="1"/>
          </p:cNvSpPr>
          <p:nvPr>
            <p:ph type="ctrTitle"/>
          </p:nvPr>
        </p:nvSpPr>
        <p:spPr>
          <a:xfrm>
            <a:off x="763398" y="2160941"/>
            <a:ext cx="7734650" cy="2385580"/>
          </a:xfrm>
        </p:spPr>
        <p:txBody>
          <a:bodyPr>
            <a:normAutofit fontScale="90000"/>
          </a:bodyPr>
          <a:lstStyle/>
          <a:p>
            <a:r>
              <a:rPr lang="en-US" b="1" i="0" dirty="0">
                <a:solidFill>
                  <a:schemeClr val="accent2">
                    <a:lumMod val="50000"/>
                  </a:schemeClr>
                </a:solidFill>
                <a:effectLst/>
                <a:latin typeface="-apple-system"/>
              </a:rPr>
              <a:t>AmazingMartEU2Geo </a:t>
            </a:r>
            <a:br>
              <a:rPr lang="en-US" b="1" i="0" dirty="0">
                <a:solidFill>
                  <a:schemeClr val="accent2">
                    <a:lumMod val="50000"/>
                  </a:schemeClr>
                </a:solidFill>
                <a:effectLst/>
                <a:latin typeface="-apple-system"/>
              </a:rPr>
            </a:br>
            <a:r>
              <a:rPr lang="en-US" b="1" i="0" dirty="0">
                <a:solidFill>
                  <a:schemeClr val="accent2">
                    <a:lumMod val="50000"/>
                  </a:schemeClr>
                </a:solidFill>
                <a:effectLst/>
                <a:latin typeface="-apple-system"/>
              </a:rPr>
              <a:t>Sales Analysis</a:t>
            </a:r>
            <a:br>
              <a:rPr lang="en-US" b="1" i="0" dirty="0">
                <a:effectLst/>
                <a:latin typeface="-apple-system"/>
              </a:rPr>
            </a:br>
            <a:endParaRPr lang="en-US" dirty="0"/>
          </a:p>
        </p:txBody>
      </p:sp>
      <p:sp>
        <p:nvSpPr>
          <p:cNvPr id="3" name="TextBox 2">
            <a:extLst>
              <a:ext uri="{FF2B5EF4-FFF2-40B4-BE49-F238E27FC236}">
                <a16:creationId xmlns:a16="http://schemas.microsoft.com/office/drawing/2014/main" id="{EB5B4C79-3E9C-15EA-6F42-AD36F2BFCBA4}"/>
              </a:ext>
            </a:extLst>
          </p:cNvPr>
          <p:cNvSpPr txBox="1"/>
          <p:nvPr/>
        </p:nvSpPr>
        <p:spPr>
          <a:xfrm>
            <a:off x="1511277" y="1891544"/>
            <a:ext cx="5166360" cy="369332"/>
          </a:xfrm>
          <a:prstGeom prst="rect">
            <a:avLst/>
          </a:prstGeom>
          <a:noFill/>
        </p:spPr>
        <p:txBody>
          <a:bodyPr wrap="square" rtlCol="0">
            <a:spAutoFit/>
          </a:bodyPr>
          <a:lstStyle/>
          <a:p>
            <a:r>
              <a:rPr lang="en-IN" dirty="0"/>
              <a:t>Power BI report on </a:t>
            </a:r>
            <a:endParaRPr lang="en-US" dirty="0"/>
          </a:p>
        </p:txBody>
      </p:sp>
      <p:sp>
        <p:nvSpPr>
          <p:cNvPr id="6" name="TextBox 5">
            <a:extLst>
              <a:ext uri="{FF2B5EF4-FFF2-40B4-BE49-F238E27FC236}">
                <a16:creationId xmlns:a16="http://schemas.microsoft.com/office/drawing/2014/main" id="{12C38ADB-C91F-F4BD-6FA7-120DB9711985}"/>
              </a:ext>
            </a:extLst>
          </p:cNvPr>
          <p:cNvSpPr txBox="1"/>
          <p:nvPr/>
        </p:nvSpPr>
        <p:spPr>
          <a:xfrm>
            <a:off x="6618914" y="4177189"/>
            <a:ext cx="4387442" cy="369332"/>
          </a:xfrm>
          <a:prstGeom prst="rect">
            <a:avLst/>
          </a:prstGeom>
          <a:noFill/>
        </p:spPr>
        <p:txBody>
          <a:bodyPr wrap="square" rtlCol="0">
            <a:spAutoFit/>
          </a:bodyPr>
          <a:lstStyle/>
          <a:p>
            <a:r>
              <a:rPr lang="en-IN" dirty="0"/>
              <a:t>by – Rohit Rajendra Gaikwad</a:t>
            </a:r>
            <a:endParaRPr lang="en-US" dirty="0"/>
          </a:p>
        </p:txBody>
      </p:sp>
    </p:spTree>
    <p:extLst>
      <p:ext uri="{BB962C8B-B14F-4D97-AF65-F5344CB8AC3E}">
        <p14:creationId xmlns:p14="http://schemas.microsoft.com/office/powerpoint/2010/main" val="218904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A6BC-8457-D91F-5257-998AD615413A}"/>
              </a:ext>
            </a:extLst>
          </p:cNvPr>
          <p:cNvSpPr>
            <a:spLocks noGrp="1"/>
          </p:cNvSpPr>
          <p:nvPr>
            <p:ph type="title"/>
          </p:nvPr>
        </p:nvSpPr>
        <p:spPr>
          <a:xfrm>
            <a:off x="677334" y="223520"/>
            <a:ext cx="8596668" cy="1320800"/>
          </a:xfrm>
        </p:spPr>
        <p:txBody>
          <a:bodyPr>
            <a:normAutofit/>
          </a:bodyPr>
          <a:lstStyle/>
          <a:p>
            <a:r>
              <a:rPr lang="en-IN" sz="3200" u="sng" dirty="0">
                <a:solidFill>
                  <a:schemeClr val="accent3">
                    <a:lumMod val="50000"/>
                  </a:schemeClr>
                </a:solidFill>
              </a:rPr>
              <a:t>Data Description :</a:t>
            </a:r>
            <a:br>
              <a:rPr lang="en-IN" sz="3200" u="sng" dirty="0">
                <a:solidFill>
                  <a:schemeClr val="accent3">
                    <a:lumMod val="50000"/>
                  </a:schemeClr>
                </a:solidFill>
              </a:rPr>
            </a:b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439A68C9-433A-44E3-1850-65D3EB814D28}"/>
              </a:ext>
            </a:extLst>
          </p:cNvPr>
          <p:cNvSpPr>
            <a:spLocks noGrp="1"/>
          </p:cNvSpPr>
          <p:nvPr>
            <p:ph idx="1"/>
          </p:nvPr>
        </p:nvSpPr>
        <p:spPr>
          <a:xfrm>
            <a:off x="677334" y="1284036"/>
            <a:ext cx="8596668" cy="4289927"/>
          </a:xfrm>
        </p:spPr>
        <p:txBody>
          <a:bodyPr>
            <a:normAutofit/>
          </a:bodyPr>
          <a:lstStyle/>
          <a:p>
            <a:pPr algn="just"/>
            <a:r>
              <a:rPr lang="en-US" b="0" i="0" dirty="0">
                <a:effectLst/>
                <a:latin typeface="-apple-system"/>
              </a:rPr>
              <a:t>This dataset include sales data of Amazing Mart from 2011 to 2014.</a:t>
            </a:r>
          </a:p>
          <a:p>
            <a:pPr algn="just"/>
            <a:r>
              <a:rPr lang="en-US" dirty="0">
                <a:latin typeface="-apple-system"/>
              </a:rPr>
              <a:t>This dataset has two tables </a:t>
            </a:r>
            <a:r>
              <a:rPr lang="en-US" dirty="0" err="1">
                <a:latin typeface="-apple-system"/>
              </a:rPr>
              <a:t>ListOfOders</a:t>
            </a:r>
            <a:r>
              <a:rPr lang="en-US" dirty="0">
                <a:latin typeface="-apple-system"/>
              </a:rPr>
              <a:t> and </a:t>
            </a:r>
            <a:r>
              <a:rPr lang="en-US" dirty="0" err="1">
                <a:latin typeface="-apple-system"/>
              </a:rPr>
              <a:t>OrderBreakdown</a:t>
            </a:r>
            <a:r>
              <a:rPr lang="en-US" dirty="0">
                <a:latin typeface="-apple-system"/>
              </a:rPr>
              <a:t>.</a:t>
            </a:r>
          </a:p>
          <a:p>
            <a:pPr algn="just"/>
            <a:r>
              <a:rPr lang="en-US" b="0" i="0" dirty="0">
                <a:effectLst/>
                <a:latin typeface="-apple-system"/>
              </a:rPr>
              <a:t>First table (</a:t>
            </a:r>
            <a:r>
              <a:rPr lang="en-US" dirty="0" err="1">
                <a:latin typeface="-apple-system"/>
              </a:rPr>
              <a:t>ListOfOders</a:t>
            </a:r>
            <a:r>
              <a:rPr lang="en-US" b="0" i="0" dirty="0">
                <a:effectLst/>
                <a:latin typeface="-apple-system"/>
              </a:rPr>
              <a:t>) has twelve columns named as: Order ID, Order Date, Customer Name, City, Country, Region, Segment, Ship Date, Ship Mode, State, Ion, </a:t>
            </a:r>
            <a:r>
              <a:rPr lang="en-US" b="0" i="0" dirty="0" err="1">
                <a:effectLst/>
                <a:latin typeface="-apple-system"/>
              </a:rPr>
              <a:t>Iot</a:t>
            </a:r>
            <a:r>
              <a:rPr lang="en-US" b="0" i="0" dirty="0">
                <a:effectLst/>
                <a:latin typeface="-apple-system"/>
              </a:rPr>
              <a:t>.</a:t>
            </a:r>
          </a:p>
          <a:p>
            <a:pPr algn="just"/>
            <a:r>
              <a:rPr lang="en-US" dirty="0">
                <a:latin typeface="-apple-system"/>
              </a:rPr>
              <a:t>Second table (</a:t>
            </a:r>
            <a:r>
              <a:rPr lang="en-US" dirty="0" err="1">
                <a:latin typeface="-apple-system"/>
              </a:rPr>
              <a:t>OrderBreakdown</a:t>
            </a:r>
            <a:r>
              <a:rPr lang="en-US" dirty="0">
                <a:latin typeface="-apple-system"/>
              </a:rPr>
              <a:t>) has eight columns named as: Order ID, Product Name, Discount, Sales, Profit, Quantity, Category, Subcategory.</a:t>
            </a:r>
            <a:endParaRPr lang="en-US" b="0" i="0" dirty="0">
              <a:effectLst/>
              <a:latin typeface="-apple-system"/>
            </a:endParaRPr>
          </a:p>
          <a:p>
            <a:pPr algn="just"/>
            <a:r>
              <a:rPr lang="en-US" dirty="0">
                <a:latin typeface="-apple-system"/>
              </a:rPr>
              <a:t>Dataset source : </a:t>
            </a:r>
            <a:r>
              <a:rPr lang="en-US" dirty="0">
                <a:solidFill>
                  <a:srgbClr val="00B0F0"/>
                </a:solidFill>
                <a:latin typeface="-apple-system"/>
                <a:hlinkClick r:id="rId2">
                  <a:extLst>
                    <a:ext uri="{A12FA001-AC4F-418D-AE19-62706E023703}">
                      <ahyp:hlinkClr xmlns:ahyp="http://schemas.microsoft.com/office/drawing/2018/hyperlinkcolor" val="tx"/>
                    </a:ext>
                  </a:extLst>
                </a:hlinkClick>
              </a:rPr>
              <a:t>https://powerbidocs.com/2019/11/28/power-bi-sample-data-set-for-practice/</a:t>
            </a:r>
            <a:endParaRPr lang="en-US" b="0" i="0" dirty="0">
              <a:solidFill>
                <a:srgbClr val="00B0F0"/>
              </a:solidFill>
              <a:effectLst/>
              <a:latin typeface="-apple-system"/>
            </a:endParaRPr>
          </a:p>
        </p:txBody>
      </p:sp>
    </p:spTree>
    <p:extLst>
      <p:ext uri="{BB962C8B-B14F-4D97-AF65-F5344CB8AC3E}">
        <p14:creationId xmlns:p14="http://schemas.microsoft.com/office/powerpoint/2010/main" val="56908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6155-EB55-B0D8-4BC8-09EAB569CCE5}"/>
              </a:ext>
            </a:extLst>
          </p:cNvPr>
          <p:cNvSpPr>
            <a:spLocks noGrp="1"/>
          </p:cNvSpPr>
          <p:nvPr>
            <p:ph type="title"/>
          </p:nvPr>
        </p:nvSpPr>
        <p:spPr>
          <a:xfrm>
            <a:off x="677334" y="125993"/>
            <a:ext cx="8596668" cy="1320800"/>
          </a:xfrm>
        </p:spPr>
        <p:txBody>
          <a:bodyPr>
            <a:normAutofit/>
          </a:bodyPr>
          <a:lstStyle/>
          <a:p>
            <a:r>
              <a:rPr lang="en-IN" sz="3200" u="sng" dirty="0">
                <a:solidFill>
                  <a:schemeClr val="accent3">
                    <a:lumMod val="50000"/>
                  </a:schemeClr>
                </a:solidFill>
              </a:rPr>
              <a:t>ETL :</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C38136E3-0A5A-FC37-2F56-08F5F675A3A5}"/>
              </a:ext>
            </a:extLst>
          </p:cNvPr>
          <p:cNvSpPr>
            <a:spLocks noGrp="1"/>
          </p:cNvSpPr>
          <p:nvPr>
            <p:ph idx="1"/>
          </p:nvPr>
        </p:nvSpPr>
        <p:spPr>
          <a:xfrm>
            <a:off x="677334" y="786393"/>
            <a:ext cx="8596668" cy="3880773"/>
          </a:xfrm>
        </p:spPr>
        <p:txBody>
          <a:bodyPr>
            <a:normAutofit/>
          </a:bodyPr>
          <a:lstStyle/>
          <a:p>
            <a:pPr algn="just"/>
            <a:r>
              <a:rPr lang="en-IN" sz="1700" dirty="0"/>
              <a:t>Dataset was imported from an excel file.</a:t>
            </a:r>
          </a:p>
          <a:p>
            <a:pPr algn="just"/>
            <a:r>
              <a:rPr lang="en-IN" sz="1700" dirty="0"/>
              <a:t>After Importing every entity is checked In Power Query Editor for nulls, duplicates and Invalid data.</a:t>
            </a:r>
          </a:p>
          <a:p>
            <a:pPr algn="just"/>
            <a:r>
              <a:rPr lang="en-IN" sz="1700" dirty="0"/>
              <a:t>In dataset fist table contained info regarding orders and second table contained additional info like profit, sales and discount. </a:t>
            </a:r>
          </a:p>
          <a:p>
            <a:pPr algn="just"/>
            <a:r>
              <a:rPr lang="en-IN" sz="1700" dirty="0"/>
              <a:t>So we have merged two tables for easy handling and simplification.</a:t>
            </a:r>
          </a:p>
          <a:p>
            <a:pPr algn="just"/>
            <a:endParaRPr lang="en-IN" sz="1700" dirty="0"/>
          </a:p>
          <a:p>
            <a:pPr algn="just"/>
            <a:endParaRPr lang="en-US" sz="1700" dirty="0"/>
          </a:p>
        </p:txBody>
      </p:sp>
      <p:pic>
        <p:nvPicPr>
          <p:cNvPr id="5" name="Picture 4">
            <a:extLst>
              <a:ext uri="{FF2B5EF4-FFF2-40B4-BE49-F238E27FC236}">
                <a16:creationId xmlns:a16="http://schemas.microsoft.com/office/drawing/2014/main" id="{40C0C8DA-8E87-D44F-86F3-54486EB76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368848"/>
            <a:ext cx="3991841" cy="22013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AF9647-CF3B-373F-36D0-CE9024660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1842" y="2975283"/>
            <a:ext cx="3829266" cy="3498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069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4C9-7402-EA6E-07D6-1230C7EB8226}"/>
              </a:ext>
            </a:extLst>
          </p:cNvPr>
          <p:cNvSpPr>
            <a:spLocks noGrp="1"/>
          </p:cNvSpPr>
          <p:nvPr>
            <p:ph type="title"/>
          </p:nvPr>
        </p:nvSpPr>
        <p:spPr>
          <a:xfrm>
            <a:off x="677334" y="190151"/>
            <a:ext cx="8596668" cy="1320800"/>
          </a:xfrm>
        </p:spPr>
        <p:txBody>
          <a:bodyPr>
            <a:normAutofit/>
          </a:bodyPr>
          <a:lstStyle/>
          <a:p>
            <a:r>
              <a:rPr lang="en-IN" sz="3200" u="sng" dirty="0">
                <a:solidFill>
                  <a:schemeClr val="accent3">
                    <a:lumMod val="50000"/>
                  </a:schemeClr>
                </a:solidFill>
              </a:rPr>
              <a:t>M-query/ DAX:</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390D1653-3F50-3242-61D1-3476AE00562A}"/>
              </a:ext>
            </a:extLst>
          </p:cNvPr>
          <p:cNvSpPr>
            <a:spLocks noGrp="1"/>
          </p:cNvSpPr>
          <p:nvPr>
            <p:ph idx="1"/>
          </p:nvPr>
        </p:nvSpPr>
        <p:spPr>
          <a:xfrm>
            <a:off x="677334" y="1061631"/>
            <a:ext cx="8596668" cy="4592549"/>
          </a:xfrm>
        </p:spPr>
        <p:txBody>
          <a:bodyPr>
            <a:normAutofit/>
          </a:bodyPr>
          <a:lstStyle/>
          <a:p>
            <a:r>
              <a:rPr lang="en-US" sz="1600" dirty="0"/>
              <a:t>In dataset we have two Date columns ‘Order Date’ and ‘Ship Date’. Here to calculate lag in shipping item in terms of days passed we have used M-query.</a:t>
            </a:r>
          </a:p>
          <a:p>
            <a:r>
              <a:rPr lang="en-US" sz="1600" dirty="0"/>
              <a:t>‘Product name’ column also contained some additional info separated by delimiter, to remove that we have used DAX.</a:t>
            </a:r>
          </a:p>
        </p:txBody>
      </p:sp>
      <p:pic>
        <p:nvPicPr>
          <p:cNvPr id="5" name="Picture 4">
            <a:extLst>
              <a:ext uri="{FF2B5EF4-FFF2-40B4-BE49-F238E27FC236}">
                <a16:creationId xmlns:a16="http://schemas.microsoft.com/office/drawing/2014/main" id="{63233AAA-5BD8-40FF-4E85-F67F114BA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16" y="3602221"/>
            <a:ext cx="4061812" cy="2743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4965E9EF-7142-FCC8-63DB-1BF55D7A4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8286" y="2480047"/>
            <a:ext cx="4305134" cy="2993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092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5EBB-755E-AC29-144D-6E94433043FF}"/>
              </a:ext>
            </a:extLst>
          </p:cNvPr>
          <p:cNvSpPr>
            <a:spLocks noGrp="1"/>
          </p:cNvSpPr>
          <p:nvPr>
            <p:ph type="title"/>
          </p:nvPr>
        </p:nvSpPr>
        <p:spPr>
          <a:xfrm>
            <a:off x="677334" y="290819"/>
            <a:ext cx="8596668" cy="1320800"/>
          </a:xfrm>
        </p:spPr>
        <p:txBody>
          <a:bodyPr>
            <a:normAutofit/>
          </a:bodyPr>
          <a:lstStyle/>
          <a:p>
            <a:r>
              <a:rPr lang="en-IN" sz="3200" u="sng" dirty="0">
                <a:solidFill>
                  <a:schemeClr val="accent3">
                    <a:lumMod val="50000"/>
                  </a:schemeClr>
                </a:solidFill>
              </a:rPr>
              <a:t>Visualization:</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1A5BF2EC-BFD9-209D-4902-4E7D99F0EADE}"/>
              </a:ext>
            </a:extLst>
          </p:cNvPr>
          <p:cNvSpPr>
            <a:spLocks noGrp="1"/>
          </p:cNvSpPr>
          <p:nvPr>
            <p:ph idx="1"/>
          </p:nvPr>
        </p:nvSpPr>
        <p:spPr>
          <a:xfrm>
            <a:off x="677334" y="1128044"/>
            <a:ext cx="8596668" cy="3880773"/>
          </a:xfrm>
        </p:spPr>
        <p:txBody>
          <a:bodyPr/>
          <a:lstStyle/>
          <a:p>
            <a:r>
              <a:rPr lang="en-IN" dirty="0"/>
              <a:t>Visualization is very important part in terms of analysing and extracting information from data.</a:t>
            </a:r>
          </a:p>
          <a:p>
            <a:r>
              <a:rPr lang="en-IN" dirty="0"/>
              <a:t>After modelling the data different reports are created in Report View.</a:t>
            </a:r>
          </a:p>
          <a:p>
            <a:r>
              <a:rPr lang="en-IN" dirty="0"/>
              <a:t>For simplification we have also created different measures of sales and profit.</a:t>
            </a:r>
          </a:p>
          <a:p>
            <a:r>
              <a:rPr lang="en-IN" dirty="0"/>
              <a:t>Using different tiles from reports finally dashboard is created.</a:t>
            </a:r>
          </a:p>
          <a:p>
            <a:r>
              <a:rPr lang="en-IN" dirty="0"/>
              <a:t>GitHub link of project: </a:t>
            </a:r>
            <a:r>
              <a:rPr lang="en-IN" dirty="0">
                <a:solidFill>
                  <a:srgbClr val="00B0F0"/>
                </a:solidFill>
                <a:hlinkClick r:id="rId2">
                  <a:extLst>
                    <a:ext uri="{A12FA001-AC4F-418D-AE19-62706E023703}">
                      <ahyp:hlinkClr xmlns:ahyp="http://schemas.microsoft.com/office/drawing/2018/hyperlinkcolor" val="tx"/>
                    </a:ext>
                  </a:extLst>
                </a:hlinkClick>
              </a:rPr>
              <a:t>https://github.com/RohitG57/Amazing-Mart-Sales-Analysis-using-Power-BI </a:t>
            </a:r>
            <a:endParaRPr lang="en-US" dirty="0">
              <a:solidFill>
                <a:srgbClr val="00B0F0"/>
              </a:solidFill>
            </a:endParaRPr>
          </a:p>
        </p:txBody>
      </p:sp>
    </p:spTree>
    <p:extLst>
      <p:ext uri="{BB962C8B-B14F-4D97-AF65-F5344CB8AC3E}">
        <p14:creationId xmlns:p14="http://schemas.microsoft.com/office/powerpoint/2010/main" val="144001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876E29-A183-A700-10F6-F7B2DF0EF05F}"/>
              </a:ext>
            </a:extLst>
          </p:cNvPr>
          <p:cNvPicPr>
            <a:picLocks noChangeAspect="1"/>
          </p:cNvPicPr>
          <p:nvPr/>
        </p:nvPicPr>
        <p:blipFill>
          <a:blip r:embed="rId2"/>
          <a:stretch>
            <a:fillRect/>
          </a:stretch>
        </p:blipFill>
        <p:spPr>
          <a:xfrm>
            <a:off x="1097082" y="766927"/>
            <a:ext cx="8588484" cy="4854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127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78B9-B38F-C5CE-D3D9-6AE7FC022D60}"/>
              </a:ext>
            </a:extLst>
          </p:cNvPr>
          <p:cNvSpPr>
            <a:spLocks noGrp="1"/>
          </p:cNvSpPr>
          <p:nvPr>
            <p:ph type="title"/>
          </p:nvPr>
        </p:nvSpPr>
        <p:spPr>
          <a:xfrm>
            <a:off x="677334" y="1037909"/>
            <a:ext cx="8596668" cy="1320800"/>
          </a:xfrm>
        </p:spPr>
        <p:txBody>
          <a:bodyPr>
            <a:normAutofit/>
          </a:bodyPr>
          <a:lstStyle/>
          <a:p>
            <a:r>
              <a:rPr lang="en-IN" sz="3200" u="sng" dirty="0">
                <a:solidFill>
                  <a:schemeClr val="accent3">
                    <a:lumMod val="50000"/>
                  </a:schemeClr>
                </a:solidFill>
              </a:rPr>
              <a:t>Learnings: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68430B9D-F0D3-CF91-4406-C0746D9AC62C}"/>
              </a:ext>
            </a:extLst>
          </p:cNvPr>
          <p:cNvSpPr>
            <a:spLocks noGrp="1"/>
          </p:cNvSpPr>
          <p:nvPr>
            <p:ph idx="1"/>
          </p:nvPr>
        </p:nvSpPr>
        <p:spPr>
          <a:xfrm>
            <a:off x="677334" y="2005476"/>
            <a:ext cx="8596668" cy="3880773"/>
          </a:xfrm>
        </p:spPr>
        <p:txBody>
          <a:bodyPr/>
          <a:lstStyle/>
          <a:p>
            <a:r>
              <a:rPr lang="en-IN" dirty="0"/>
              <a:t>Time Management</a:t>
            </a:r>
          </a:p>
          <a:p>
            <a:r>
              <a:rPr lang="en-IN" dirty="0"/>
              <a:t>Importance of Data Transforming</a:t>
            </a:r>
          </a:p>
          <a:p>
            <a:r>
              <a:rPr lang="en-IN" dirty="0"/>
              <a:t>M-query/ DAX</a:t>
            </a:r>
          </a:p>
          <a:p>
            <a:r>
              <a:rPr lang="en-IN" dirty="0"/>
              <a:t>Importance of different graphs</a:t>
            </a:r>
          </a:p>
          <a:p>
            <a:endParaRPr lang="en-IN" dirty="0"/>
          </a:p>
          <a:p>
            <a:endParaRPr lang="en-US" dirty="0"/>
          </a:p>
        </p:txBody>
      </p:sp>
      <p:pic>
        <p:nvPicPr>
          <p:cNvPr id="5" name="Picture 4">
            <a:extLst>
              <a:ext uri="{FF2B5EF4-FFF2-40B4-BE49-F238E27FC236}">
                <a16:creationId xmlns:a16="http://schemas.microsoft.com/office/drawing/2014/main" id="{ED05747E-DFE0-2B43-10FD-C9031F7F5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056" y="114501"/>
            <a:ext cx="1905000" cy="1714500"/>
          </a:xfrm>
          <a:prstGeom prst="rect">
            <a:avLst/>
          </a:prstGeom>
        </p:spPr>
      </p:pic>
    </p:spTree>
    <p:extLst>
      <p:ext uri="{BB962C8B-B14F-4D97-AF65-F5344CB8AC3E}">
        <p14:creationId xmlns:p14="http://schemas.microsoft.com/office/powerpoint/2010/main" val="189453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4E34-4F17-212D-3C66-F5D3044E7960}"/>
              </a:ext>
            </a:extLst>
          </p:cNvPr>
          <p:cNvSpPr>
            <a:spLocks noGrp="1"/>
          </p:cNvSpPr>
          <p:nvPr>
            <p:ph type="title"/>
          </p:nvPr>
        </p:nvSpPr>
        <p:spPr>
          <a:xfrm>
            <a:off x="677334" y="313470"/>
            <a:ext cx="8596668" cy="1320800"/>
          </a:xfrm>
        </p:spPr>
        <p:txBody>
          <a:bodyPr>
            <a:normAutofit/>
          </a:bodyPr>
          <a:lstStyle/>
          <a:p>
            <a:r>
              <a:rPr lang="en-IN" sz="3200" u="sng" dirty="0">
                <a:solidFill>
                  <a:schemeClr val="accent3">
                    <a:lumMod val="50000"/>
                  </a:schemeClr>
                </a:solidFill>
              </a:rPr>
              <a:t>Analysis: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E15EB793-B5F2-4287-ED4D-A4F1C41E016D}"/>
              </a:ext>
            </a:extLst>
          </p:cNvPr>
          <p:cNvSpPr>
            <a:spLocks noGrp="1"/>
          </p:cNvSpPr>
          <p:nvPr>
            <p:ph idx="1"/>
          </p:nvPr>
        </p:nvSpPr>
        <p:spPr>
          <a:xfrm>
            <a:off x="677334" y="973870"/>
            <a:ext cx="8596668" cy="3880773"/>
          </a:xfrm>
        </p:spPr>
        <p:txBody>
          <a:bodyPr>
            <a:normAutofit/>
          </a:bodyPr>
          <a:lstStyle/>
          <a:p>
            <a:pPr algn="just"/>
            <a:r>
              <a:rPr lang="en-IN" sz="1700" dirty="0"/>
              <a:t>This sales data is from Europe further divided into country's, states and cities.</a:t>
            </a:r>
          </a:p>
          <a:p>
            <a:pPr algn="just"/>
            <a:r>
              <a:rPr lang="en-IN" sz="1700" dirty="0"/>
              <a:t>Amazing mart has three main categories as Technology, Office supplies and Furniture. Out of this Technology has the highest sales but Office supplies brings more profit. This may be due to Office supplies has highest discount.</a:t>
            </a:r>
          </a:p>
          <a:p>
            <a:pPr algn="just"/>
            <a:r>
              <a:rPr lang="en-US" sz="1700" dirty="0"/>
              <a:t>In each year sales increase from second quarter and Profit reaches peak in third quarter.</a:t>
            </a:r>
          </a:p>
          <a:p>
            <a:pPr algn="just"/>
            <a:r>
              <a:rPr lang="en-US" sz="1700" dirty="0"/>
              <a:t>Sales of furniture is more in North and South region and discount offered is very less compared to central region.</a:t>
            </a:r>
          </a:p>
          <a:p>
            <a:pPr algn="just"/>
            <a:r>
              <a:rPr lang="en-US" sz="1700" dirty="0"/>
              <a:t>Year on year sales is increasing and bringing more profit.</a:t>
            </a:r>
          </a:p>
        </p:txBody>
      </p:sp>
    </p:spTree>
    <p:extLst>
      <p:ext uri="{BB962C8B-B14F-4D97-AF65-F5344CB8AC3E}">
        <p14:creationId xmlns:p14="http://schemas.microsoft.com/office/powerpoint/2010/main" val="98122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DF2A-CA0A-AD4F-F031-F0464A8D3932}"/>
              </a:ext>
            </a:extLst>
          </p:cNvPr>
          <p:cNvSpPr>
            <a:spLocks noGrp="1"/>
          </p:cNvSpPr>
          <p:nvPr>
            <p:ph type="title"/>
          </p:nvPr>
        </p:nvSpPr>
        <p:spPr>
          <a:xfrm>
            <a:off x="1493304" y="2835712"/>
            <a:ext cx="8596668" cy="1320800"/>
          </a:xfrm>
        </p:spPr>
        <p:txBody>
          <a:bodyPr>
            <a:normAutofit/>
          </a:bodyPr>
          <a:lstStyle/>
          <a:p>
            <a:pPr algn="ctr"/>
            <a:r>
              <a:rPr lang="en-IN" sz="40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Thank You</a:t>
            </a:r>
            <a:endParaRPr lang="en-US" sz="40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4778736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567</TotalTime>
  <Words>430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Ebrima</vt:lpstr>
      <vt:lpstr>Trebuchet MS</vt:lpstr>
      <vt:lpstr>Wingdings 3</vt:lpstr>
      <vt:lpstr>Facet</vt:lpstr>
      <vt:lpstr>AmazingMartEU2Geo  Sales Analysis </vt:lpstr>
      <vt:lpstr>Data Description : </vt:lpstr>
      <vt:lpstr>ETL :</vt:lpstr>
      <vt:lpstr>M-query/ DAX:</vt:lpstr>
      <vt:lpstr>Visualization:</vt:lpstr>
      <vt:lpstr>PowerPoint Presentation</vt:lpstr>
      <vt:lpstr>Learnings:</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Obesity Levels Based on Eating Habits and Physical Condition </dc:title>
  <dc:creator>Rohit Gaikwad</dc:creator>
  <cp:lastModifiedBy>Rohit Gaikwad</cp:lastModifiedBy>
  <cp:revision>7</cp:revision>
  <dcterms:created xsi:type="dcterms:W3CDTF">2023-08-18T17:36:01Z</dcterms:created>
  <dcterms:modified xsi:type="dcterms:W3CDTF">2023-11-24T08:28:44Z</dcterms:modified>
</cp:coreProperties>
</file>