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069" y="91792"/>
            <a:ext cx="10241280" cy="1605517"/>
          </a:xfrm>
        </p:spPr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bg2"/>
                </a:solidFill>
                <a:latin typeface="Albertus Extra Bold" panose="020E0802040304020204" pitchFamily="34" charset="0"/>
              </a:rPr>
              <a:t>Database creation and           maintenance   </a:t>
            </a:r>
            <a:endParaRPr lang="en-US" sz="4400" b="1" u="sng" dirty="0">
              <a:solidFill>
                <a:schemeClr val="bg2"/>
              </a:solidFill>
              <a:latin typeface="Albertus Extra Bold" panose="020E08020403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4685" y="4598126"/>
                <a:ext cx="4637315" cy="225987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smtClean="0">
                    <a:latin typeface="Arial Black" panose="020B0A04020102020204" pitchFamily="34" charset="0"/>
                  </a:rPr>
                  <a:t>NAME – </a:t>
                </a:r>
                <a:r>
                  <a:rPr lang="en-US" dirty="0" err="1" smtClean="0">
                    <a:latin typeface="Arial Black" panose="020B0A04020102020204" pitchFamily="34" charset="0"/>
                  </a:rPr>
                  <a:t>sidharth</a:t>
                </a:r>
                <a:r>
                  <a:rPr lang="en-US" dirty="0" smtClean="0">
                    <a:latin typeface="Arial Black" panose="020B0A04020102020204" pitchFamily="34" charset="0"/>
                  </a:rPr>
                  <a:t> </a:t>
                </a:r>
                <a:r>
                  <a:rPr lang="en-US" dirty="0" err="1" smtClean="0">
                    <a:latin typeface="Arial Black" panose="020B0A04020102020204" pitchFamily="34" charset="0"/>
                  </a:rPr>
                  <a:t>beherA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r>
                  <a:rPr lang="en-US" dirty="0" smtClean="0">
                    <a:latin typeface="Arial Black" panose="020B0A04020102020204" pitchFamily="34" charset="0"/>
                  </a:rPr>
                  <a:t> Regd.no- 200301120036</a:t>
                </a:r>
              </a:p>
              <a:p>
                <a:r>
                  <a:rPr lang="en-US" dirty="0" smtClean="0">
                    <a:latin typeface="Arial Black" panose="020B0A04020102020204" pitchFamily="34" charset="0"/>
                  </a:rPr>
                  <a:t> Branch –  </a:t>
                </a:r>
                <a:r>
                  <a:rPr lang="en-US" dirty="0" err="1" smtClean="0">
                    <a:latin typeface="Arial Black" panose="020B0A04020102020204" pitchFamily="34" charset="0"/>
                  </a:rPr>
                  <a:t>cse</a:t>
                </a:r>
                <a:r>
                  <a:rPr lang="en-US" dirty="0" smtClean="0">
                    <a:latin typeface="Arial Black" panose="020B0A040201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 Black" panose="020B0A04020102020204" pitchFamily="34" charset="0"/>
                  </a:rPr>
                  <a:t>sem.)</a:t>
                </a:r>
              </a:p>
              <a:p>
                <a:r>
                  <a:rPr lang="en-US" dirty="0" smtClean="0">
                    <a:latin typeface="Arial Black" panose="020B0A04020102020204" pitchFamily="34" charset="0"/>
                  </a:rPr>
                  <a:t> Sec- a 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4685" y="4598126"/>
                <a:ext cx="4637315" cy="22598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77440" y="3564847"/>
            <a:ext cx="816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Topic : </a:t>
            </a:r>
            <a:r>
              <a:rPr lang="en-US" sz="2800" dirty="0">
                <a:latin typeface="Algerian" panose="04020705040A02060702" pitchFamily="82" charset="0"/>
              </a:rPr>
              <a:t>Database Management </a:t>
            </a:r>
            <a:r>
              <a:rPr lang="en-US" sz="2800" dirty="0" smtClean="0">
                <a:latin typeface="Algerian" panose="04020705040A02060702" pitchFamily="82" charset="0"/>
              </a:rPr>
              <a:t>System 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3303" y="5577841"/>
            <a:ext cx="53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GUIDED BY- DR. SANGRAM KESHARI  SWAIN </a:t>
            </a:r>
            <a:endParaRPr lang="en-US" dirty="0">
              <a:solidFill>
                <a:srgbClr val="FFFF00"/>
              </a:solidFill>
              <a:latin typeface="Bahnschrift Ligh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73136" y="2672138"/>
                <a:ext cx="5172892" cy="475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𝒏𝒅</m:t>
                        </m:r>
                        <m:r>
                          <a:rPr lang="en-US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accent4">
                        <a:lumMod val="50000"/>
                      </a:schemeClr>
                    </a:solidFill>
                    <a:latin typeface="Albertus Medium" panose="020E0602030304020304" pitchFamily="34" charset="0"/>
                  </a:rPr>
                  <a:t> INTERNAL PRESENTATION</a:t>
                </a:r>
                <a:endParaRPr lang="en-US" sz="2400" b="1" dirty="0">
                  <a:latin typeface="Albertus Medium" panose="020E06020303040203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136" y="2672138"/>
                <a:ext cx="5172892" cy="475579"/>
              </a:xfrm>
              <a:prstGeom prst="rect">
                <a:avLst/>
              </a:prstGeom>
              <a:blipFill>
                <a:blip r:embed="rId3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978" y="-836022"/>
            <a:ext cx="6944497" cy="2632665"/>
          </a:xfrm>
        </p:spPr>
        <p:txBody>
          <a:bodyPr/>
          <a:lstStyle/>
          <a:p>
            <a:r>
              <a:rPr lang="en-US" i="1" u="sng" dirty="0" smtClean="0">
                <a:solidFill>
                  <a:schemeClr val="bg1"/>
                </a:solidFill>
                <a:latin typeface="Albertus" panose="020E0702040304020204" pitchFamily="34" charset="0"/>
              </a:rPr>
              <a:t>Disadvantage </a:t>
            </a:r>
            <a:r>
              <a:rPr lang="en-US" i="1" u="sng" dirty="0">
                <a:solidFill>
                  <a:schemeClr val="bg1"/>
                </a:solidFill>
                <a:latin typeface="Albertus" panose="020E0702040304020204" pitchFamily="34" charset="0"/>
              </a:rPr>
              <a:t>of DBMS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4" y="1162593"/>
            <a:ext cx="10119948" cy="48332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hnschrift" panose="020B0502040204020203" pitchFamily="34" charset="0"/>
              </a:rPr>
              <a:t>Cost </a:t>
            </a:r>
            <a:r>
              <a:rPr lang="en-US" sz="3200" dirty="0">
                <a:latin typeface="Bahnschrift" panose="020B0502040204020203" pitchFamily="34" charset="0"/>
              </a:rPr>
              <a:t>of Hardware and Software 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r>
              <a:rPr lang="en-US" sz="3200" dirty="0" smtClean="0">
                <a:latin typeface="Bahnschrift" panose="020B0502040204020203" pitchFamily="34" charset="0"/>
              </a:rPr>
              <a:t>Cost </a:t>
            </a:r>
            <a:r>
              <a:rPr lang="en-US" sz="3200" dirty="0">
                <a:latin typeface="Bahnschrift" panose="020B0502040204020203" pitchFamily="34" charset="0"/>
              </a:rPr>
              <a:t>of Data Conversion 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r>
              <a:rPr lang="en-US" sz="3200" dirty="0" smtClean="0">
                <a:latin typeface="Bahnschrift" panose="020B0502040204020203" pitchFamily="34" charset="0"/>
              </a:rPr>
              <a:t>Cost </a:t>
            </a:r>
            <a:r>
              <a:rPr lang="en-US" sz="3200" dirty="0">
                <a:latin typeface="Bahnschrift" panose="020B0502040204020203" pitchFamily="34" charset="0"/>
              </a:rPr>
              <a:t>of Staff Training 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r>
              <a:rPr lang="en-US" sz="3200" dirty="0" smtClean="0">
                <a:latin typeface="Bahnschrift" panose="020B0502040204020203" pitchFamily="34" charset="0"/>
              </a:rPr>
              <a:t> </a:t>
            </a:r>
            <a:r>
              <a:rPr lang="en-US" sz="3200" dirty="0">
                <a:latin typeface="Bahnschrift" panose="020B0502040204020203" pitchFamily="34" charset="0"/>
              </a:rPr>
              <a:t>Appointing Technical </a:t>
            </a:r>
            <a:r>
              <a:rPr lang="en-US" sz="3200" dirty="0" smtClean="0">
                <a:latin typeface="Bahnschrift" panose="020B0502040204020203" pitchFamily="34" charset="0"/>
              </a:rPr>
              <a:t>Staff</a:t>
            </a:r>
          </a:p>
          <a:p>
            <a:r>
              <a:rPr lang="en-US" sz="3200" dirty="0" smtClean="0">
                <a:latin typeface="Bahnschrift" panose="020B0502040204020203" pitchFamily="34" charset="0"/>
              </a:rPr>
              <a:t> Database </a:t>
            </a:r>
            <a:r>
              <a:rPr lang="en-US" sz="3200" dirty="0">
                <a:latin typeface="Bahnschrift" panose="020B0502040204020203" pitchFamily="34" charset="0"/>
              </a:rPr>
              <a:t>Damage</a:t>
            </a: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090059"/>
            <a:ext cx="10106885" cy="4258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US" sz="13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538" y="483326"/>
            <a:ext cx="9905999" cy="5538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Contents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</a:t>
            </a:r>
            <a:r>
              <a:rPr lang="en-US" dirty="0"/>
              <a:t>What is Database Management System?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Why Use a DBMS?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Data models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Architecture of DBMS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</a:t>
            </a:r>
            <a:r>
              <a:rPr lang="en-US" dirty="0" smtClean="0"/>
              <a:t>evels </a:t>
            </a:r>
            <a:r>
              <a:rPr lang="en-US" dirty="0"/>
              <a:t>or layers of DBMS </a:t>
            </a:r>
            <a:r>
              <a:rPr lang="en-US" dirty="0" smtClean="0"/>
              <a:t>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Components </a:t>
            </a:r>
            <a:r>
              <a:rPr lang="en-US" dirty="0"/>
              <a:t>of </a:t>
            </a:r>
            <a:r>
              <a:rPr lang="en-US" dirty="0" smtClean="0"/>
              <a:t>DBMS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Advantage </a:t>
            </a:r>
            <a:r>
              <a:rPr lang="en-US" dirty="0"/>
              <a:t>of DBMS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Disadvantage of </a:t>
            </a:r>
            <a:r>
              <a:rPr lang="en-US" dirty="0" smtClean="0"/>
              <a:t>DBMS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02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31074"/>
            <a:ext cx="9905999" cy="138466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Database Management System?</a:t>
            </a:r>
            <a:endParaRPr lang="en-US" sz="2800" u="sng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9613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Database Management System (DBMS), or simply a Database System (DBS) consist of 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collection of interrelated and persistent data (usually referred to as the </a:t>
            </a:r>
            <a:r>
              <a:rPr lang="en-US" dirty="0" smtClean="0"/>
              <a:t>database).</a:t>
            </a:r>
          </a:p>
          <a:p>
            <a:r>
              <a:rPr lang="en-US" dirty="0" smtClean="0"/>
              <a:t> </a:t>
            </a:r>
            <a:r>
              <a:rPr lang="en-US" dirty="0"/>
              <a:t>A set of application programs used to access, update and manage that data (which form the data management </a:t>
            </a:r>
            <a:r>
              <a:rPr lang="en-US" dirty="0" smtClean="0"/>
              <a:t>system).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7" y="117566"/>
            <a:ext cx="6622869" cy="1658983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Antique Olive" panose="020B0603020204030204" pitchFamily="34" charset="0"/>
              </a:rPr>
              <a:t>Why Use a DBMS?</a:t>
            </a:r>
            <a:endParaRPr lang="en-US" sz="3200" u="sng" dirty="0">
              <a:solidFill>
                <a:srgbClr val="002060"/>
              </a:solidFill>
              <a:latin typeface="Antique Olive" panose="020B0603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8" y="1397726"/>
            <a:ext cx="10054634" cy="4393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</a:t>
            </a:r>
            <a:r>
              <a:rPr lang="en-US" sz="2800" dirty="0"/>
              <a:t>independence and efficient access. </a:t>
            </a:r>
            <a:endParaRPr lang="en-US" sz="2800" dirty="0" smtClean="0"/>
          </a:p>
          <a:p>
            <a:r>
              <a:rPr lang="en-US" sz="2800" dirty="0" smtClean="0"/>
              <a:t>Reduced </a:t>
            </a:r>
            <a:r>
              <a:rPr lang="en-US" sz="2800" dirty="0"/>
              <a:t>application development time. </a:t>
            </a:r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/>
              <a:t>integrity and security. </a:t>
            </a:r>
            <a:endParaRPr lang="en-US" sz="2800" dirty="0" smtClean="0"/>
          </a:p>
          <a:p>
            <a:r>
              <a:rPr lang="en-US" sz="2800" dirty="0" smtClean="0"/>
              <a:t>Uniform </a:t>
            </a:r>
            <a:r>
              <a:rPr lang="en-US" sz="2800" dirty="0"/>
              <a:t>data administration. </a:t>
            </a:r>
            <a:endParaRPr lang="en-US" sz="2800" dirty="0" smtClean="0"/>
          </a:p>
          <a:p>
            <a:r>
              <a:rPr lang="en-US" sz="2800" dirty="0" smtClean="0"/>
              <a:t>Concurrent </a:t>
            </a:r>
            <a:r>
              <a:rPr lang="en-US" sz="2800" dirty="0"/>
              <a:t>access, recovery from crashes.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98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48" y="457201"/>
            <a:ext cx="3178336" cy="82296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002060"/>
                </a:solidFill>
                <a:latin typeface="Antique Olive" panose="020B0603020204030204" pitchFamily="34" charset="0"/>
              </a:rPr>
              <a:t>Data models</a:t>
            </a:r>
            <a:endParaRPr lang="en-US" sz="3200" u="sng" dirty="0">
              <a:solidFill>
                <a:srgbClr val="002060"/>
              </a:solidFill>
              <a:latin typeface="Antique Olive" panose="020B0603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1280161"/>
            <a:ext cx="10607040" cy="52120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models</a:t>
            </a:r>
            <a:r>
              <a:rPr lang="en-US" dirty="0"/>
              <a:t> define how the logical structure of a </a:t>
            </a:r>
            <a:r>
              <a:rPr lang="en-US" b="1" dirty="0"/>
              <a:t>database</a:t>
            </a:r>
            <a:r>
              <a:rPr lang="en-US" dirty="0"/>
              <a:t> is modeled. </a:t>
            </a:r>
            <a:r>
              <a:rPr lang="en-US" b="1" dirty="0"/>
              <a:t>Data Models</a:t>
            </a:r>
            <a:r>
              <a:rPr lang="en-US" dirty="0"/>
              <a:t> are fundamental entities to introduce abstraction in a </a:t>
            </a:r>
            <a:r>
              <a:rPr lang="en-US" b="1" dirty="0"/>
              <a:t>DBMS</a:t>
            </a:r>
            <a:r>
              <a:rPr lang="en-US" dirty="0"/>
              <a:t>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Data </a:t>
            </a:r>
            <a:r>
              <a:rPr lang="en-US" b="1" dirty="0"/>
              <a:t>models</a:t>
            </a:r>
            <a:r>
              <a:rPr lang="en-US" dirty="0"/>
              <a:t> define how </a:t>
            </a:r>
            <a:r>
              <a:rPr lang="en-US" b="1" dirty="0"/>
              <a:t>data</a:t>
            </a:r>
            <a:r>
              <a:rPr lang="en-US" dirty="0"/>
              <a:t> is connected to each other and how they are processed and stored inside the system.</a:t>
            </a:r>
          </a:p>
          <a:p>
            <a:pPr marL="0" indent="0">
              <a:buNone/>
            </a:pPr>
            <a:r>
              <a:rPr lang="en-US" u="sng" dirty="0" smtClean="0">
                <a:latin typeface="Bahnschrift" panose="020B0502040204020203" pitchFamily="34" charset="0"/>
              </a:rPr>
              <a:t>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Hierarchical </a:t>
            </a:r>
            <a:r>
              <a:rPr lang="en-US" sz="2200" dirty="0"/>
              <a:t>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Network </a:t>
            </a:r>
            <a:r>
              <a:rPr lang="en-US" sz="2200" dirty="0" smtClean="0"/>
              <a:t>Model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Relational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Object-Oriented Data </a:t>
            </a:r>
            <a:r>
              <a:rPr lang="en-US" sz="2200" dirty="0" smtClean="0"/>
              <a:t>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Semi-Structured Data Model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0" indent="0">
              <a:buNone/>
            </a:pPr>
            <a:endParaRPr lang="en-US" u="sng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627016"/>
            <a:ext cx="6944498" cy="2455816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  <a:latin typeface="Albertus Medium" panose="020E0602030304020304" pitchFamily="34" charset="0"/>
              </a:rPr>
              <a:t>Architecture of DBMS</a:t>
            </a:r>
            <a:r>
              <a:rPr lang="en-US" dirty="0">
                <a:solidFill>
                  <a:srgbClr val="002060"/>
                </a:solidFill>
              </a:rPr>
              <a:t> 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658" y="1269772"/>
            <a:ext cx="10589033" cy="5104902"/>
          </a:xfrm>
        </p:spPr>
        <p:txBody>
          <a:bodyPr/>
          <a:lstStyle/>
          <a:p>
            <a:r>
              <a:rPr lang="en-US" dirty="0"/>
              <a:t>There are following three levels or layers of DBMS architecture: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1. External Level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2. Conceptual Level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3. Internal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20" y="3344091"/>
            <a:ext cx="6961941" cy="35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194"/>
            <a:ext cx="10224451" cy="1848894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  <a:latin typeface="Bahnschrift Light" panose="020B0502040204020203" pitchFamily="34" charset="0"/>
              </a:rPr>
              <a:t>Levels or layers of DBMS 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1" y="1332411"/>
            <a:ext cx="10080760" cy="5355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External Level</a:t>
            </a:r>
            <a:r>
              <a:rPr lang="en-US" sz="2800" dirty="0" smtClean="0"/>
              <a:t>: </a:t>
            </a:r>
            <a:r>
              <a:rPr lang="en-US" sz="2800" dirty="0"/>
              <a:t>- External Level is described by a schema i.e. it consists of definition of logical records and relationship in the external view.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Conceptual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Level</a:t>
            </a:r>
            <a:r>
              <a:rPr lang="en-US" sz="2800" dirty="0"/>
              <a:t>: - Conceptual Level represents the entire database. Conceptual schema describes the records and relationship included in the Conceptual view.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Internal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Level</a:t>
            </a:r>
            <a:r>
              <a:rPr lang="en-US" sz="2800" dirty="0"/>
              <a:t>: - Internal level indicates hoe the data will be stored and described the data structures and access method to be used by the database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796834"/>
            <a:ext cx="5886405" cy="2677885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Components of DBMS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71155"/>
            <a:ext cx="10133011" cy="4759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Hardware: Can range from a PC to a network of computers.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Software: DBMS, operating system, network software (if necessary) and also the application programs.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Data: Used by the organization and a description of this data called the schema.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People: Includes database designers, DBAs, application programmers, and end-users.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Procedure: Instructions and rules that should be applied to the design and use of the database and 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-496389"/>
            <a:ext cx="4846320" cy="2364377"/>
          </a:xfrm>
        </p:spPr>
        <p:txBody>
          <a:bodyPr>
            <a:normAutofit/>
          </a:bodyPr>
          <a:lstStyle/>
          <a:p>
            <a:r>
              <a:rPr lang="en-US" i="1" u="sng" dirty="0">
                <a:solidFill>
                  <a:schemeClr val="bg1"/>
                </a:solidFill>
              </a:rPr>
              <a:t>Advantage of DBMS</a:t>
            </a:r>
            <a:endParaRPr lang="en-US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188720"/>
            <a:ext cx="10106885" cy="464167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Controlling </a:t>
            </a:r>
            <a:r>
              <a:rPr lang="en-US" sz="2800" dirty="0"/>
              <a:t>Redundancy </a:t>
            </a:r>
            <a:endParaRPr lang="en-US" sz="2800" dirty="0" smtClean="0"/>
          </a:p>
          <a:p>
            <a:r>
              <a:rPr lang="en-US" sz="2800" dirty="0" smtClean="0"/>
              <a:t>Sharing </a:t>
            </a:r>
            <a:r>
              <a:rPr lang="en-US" sz="2800" dirty="0"/>
              <a:t>of Data </a:t>
            </a:r>
            <a:endParaRPr lang="en-US" sz="2800" dirty="0" smtClean="0"/>
          </a:p>
          <a:p>
            <a:r>
              <a:rPr lang="en-US" sz="2800" dirty="0" smtClean="0"/>
              <a:t>Data Consistency</a:t>
            </a:r>
          </a:p>
          <a:p>
            <a:r>
              <a:rPr lang="en-US" sz="2800" dirty="0" smtClean="0"/>
              <a:t>Integration </a:t>
            </a:r>
            <a:r>
              <a:rPr lang="en-US" sz="2800" dirty="0"/>
              <a:t>of Data </a:t>
            </a:r>
            <a:endParaRPr lang="en-US" sz="2800" dirty="0" smtClean="0"/>
          </a:p>
          <a:p>
            <a:r>
              <a:rPr lang="en-US" sz="2800" dirty="0" smtClean="0"/>
              <a:t>Integration </a:t>
            </a:r>
            <a:r>
              <a:rPr lang="en-US" sz="2800" dirty="0"/>
              <a:t>Constraints </a:t>
            </a:r>
            <a:endParaRPr lang="en-US" sz="2800" dirty="0" smtClean="0"/>
          </a:p>
          <a:p>
            <a:r>
              <a:rPr lang="en-US" sz="2800" dirty="0" smtClean="0"/>
              <a:t>Data Security</a:t>
            </a:r>
          </a:p>
          <a:p>
            <a:r>
              <a:rPr lang="en-US" sz="2800" dirty="0" smtClean="0"/>
              <a:t>Report </a:t>
            </a:r>
            <a:r>
              <a:rPr lang="en-US" sz="2800" dirty="0"/>
              <a:t>Writers</a:t>
            </a:r>
          </a:p>
          <a:p>
            <a:r>
              <a:rPr lang="en-US" sz="2800" dirty="0" smtClean="0"/>
              <a:t>Control </a:t>
            </a:r>
            <a:r>
              <a:rPr lang="en-US" sz="2800" dirty="0"/>
              <a:t>Over </a:t>
            </a:r>
            <a:r>
              <a:rPr lang="en-US" sz="2800" dirty="0" smtClean="0"/>
              <a:t>Concurrency</a:t>
            </a:r>
          </a:p>
          <a:p>
            <a:r>
              <a:rPr lang="en-US" sz="2800" dirty="0" smtClean="0"/>
              <a:t>Backup </a:t>
            </a:r>
            <a:r>
              <a:rPr lang="en-US" sz="2800" dirty="0"/>
              <a:t>and Recovery Procedures </a:t>
            </a:r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/>
              <a:t>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</TotalTime>
  <Words>432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Albertus</vt:lpstr>
      <vt:lpstr>Albertus Extra Bold</vt:lpstr>
      <vt:lpstr>Albertus Medium</vt:lpstr>
      <vt:lpstr>Algerian</vt:lpstr>
      <vt:lpstr>Antique Olive</vt:lpstr>
      <vt:lpstr>Arial</vt:lpstr>
      <vt:lpstr>Arial Black</vt:lpstr>
      <vt:lpstr>Bahnschrift</vt:lpstr>
      <vt:lpstr>Bahnschrift Light</vt:lpstr>
      <vt:lpstr>Bahnschrift Light SemiCondensed</vt:lpstr>
      <vt:lpstr>Cambria Math</vt:lpstr>
      <vt:lpstr>Castellar</vt:lpstr>
      <vt:lpstr>Trebuchet MS</vt:lpstr>
      <vt:lpstr>Tw Cen MT</vt:lpstr>
      <vt:lpstr>Wingdings</vt:lpstr>
      <vt:lpstr>Circuit</vt:lpstr>
      <vt:lpstr>Database creation and           maintenance   </vt:lpstr>
      <vt:lpstr>PowerPoint Presentation</vt:lpstr>
      <vt:lpstr>What is Database Management System?</vt:lpstr>
      <vt:lpstr>Why Use a DBMS?</vt:lpstr>
      <vt:lpstr>Data models</vt:lpstr>
      <vt:lpstr>Architecture of DBMS </vt:lpstr>
      <vt:lpstr>Levels or layers of DBMS architecture </vt:lpstr>
      <vt:lpstr>Components of DBMS </vt:lpstr>
      <vt:lpstr>Advantage of DBMS</vt:lpstr>
      <vt:lpstr>Disadvantage of DBMS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Prasanjeet Mandal</dc:creator>
  <cp:lastModifiedBy>Prasanjeet Mandal</cp:lastModifiedBy>
  <cp:revision>13</cp:revision>
  <dcterms:created xsi:type="dcterms:W3CDTF">2021-06-19T03:53:51Z</dcterms:created>
  <dcterms:modified xsi:type="dcterms:W3CDTF">2021-06-19T05:50:32Z</dcterms:modified>
</cp:coreProperties>
</file>