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hitjangam/" TargetMode="External"/><Relationship Id="rId2" Type="http://schemas.openxmlformats.org/officeDocument/2006/relationships/hyperlink" Target="mailto:jangamrohit88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ohitGovindJanga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Bank Loan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Comprehensive Analysis of Lending Activities and Performance</a:t>
            </a:r>
            <a:r>
              <a:rPr lang="en-US" dirty="0"/>
              <a:t> of Bank Loan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343275" cy="4050792"/>
          </a:xfrm>
        </p:spPr>
        <p:txBody>
          <a:bodyPr/>
          <a:lstStyle/>
          <a:p>
            <a:r>
              <a:rPr dirty="0"/>
              <a:t>- A holistic snapshot of key loan-related metrics and borrower profiles.</a:t>
            </a:r>
          </a:p>
          <a:p>
            <a:r>
              <a:rPr dirty="0"/>
              <a:t>- Includes insights into loan applications, funding, repayments, and loan statuses.</a:t>
            </a:r>
          </a:p>
          <a:p>
            <a:r>
              <a:rPr dirty="0"/>
              <a:t>- Serves as a centralized source of information for assessing lending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29C49-CDFA-4A52-93A3-426E8CB7C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08"/>
          <a:stretch/>
        </p:blipFill>
        <p:spPr>
          <a:xfrm>
            <a:off x="5546578" y="2863861"/>
            <a:ext cx="2054219" cy="1249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86A62-294B-4183-AB30-8EA8C3CC0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4" r="60404"/>
          <a:stretch/>
        </p:blipFill>
        <p:spPr>
          <a:xfrm>
            <a:off x="4189418" y="1518269"/>
            <a:ext cx="2054219" cy="1249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EAF2D-1E0D-4468-8069-AAE5880F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72" t="-1611" r="39536" b="1611"/>
          <a:stretch/>
        </p:blipFill>
        <p:spPr>
          <a:xfrm>
            <a:off x="6964212" y="1463787"/>
            <a:ext cx="2054219" cy="124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E1E15-39B7-428E-859B-FC6675EF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03" r="20005"/>
          <a:stretch/>
        </p:blipFill>
        <p:spPr>
          <a:xfrm>
            <a:off x="4189418" y="4227156"/>
            <a:ext cx="2054219" cy="1249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A5389-A986-4435-8E64-3CE3CA432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08"/>
          <a:stretch/>
        </p:blipFill>
        <p:spPr>
          <a:xfrm>
            <a:off x="6964211" y="4227156"/>
            <a:ext cx="2054219" cy="12497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5" y="975023"/>
            <a:ext cx="7593330" cy="3035808"/>
          </a:xfrm>
        </p:spPr>
        <p:txBody>
          <a:bodyPr/>
          <a:lstStyle/>
          <a:p>
            <a:r>
              <a:rPr lang="en-US" dirty="0"/>
              <a:t>Name: Rohit Jangam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3255645"/>
            <a:ext cx="5848350" cy="1059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Gmail: </a:t>
            </a:r>
            <a:r>
              <a:rPr lang="en-US" dirty="0">
                <a:hlinkClick r:id="rId2"/>
              </a:rPr>
              <a:t>jangamrohit88@gmail.com</a:t>
            </a:r>
            <a:r>
              <a:rPr lang="en-US" dirty="0"/>
              <a:t> </a:t>
            </a:r>
          </a:p>
          <a:p>
            <a:r>
              <a:rPr lang="en-US" dirty="0" err="1"/>
              <a:t>Linkdin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linkedin.com/in/</a:t>
            </a:r>
            <a:r>
              <a:rPr lang="en-US" dirty="0" err="1">
                <a:hlinkClick r:id="rId3"/>
              </a:rPr>
              <a:t>rohitjangam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github.com/RohitGovindJangam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94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232"/>
            <a:ext cx="4034692" cy="4128135"/>
          </a:xfrm>
        </p:spPr>
        <p:txBody>
          <a:bodyPr>
            <a:normAutofit fontScale="92500"/>
          </a:bodyPr>
          <a:lstStyle/>
          <a:p>
            <a:r>
              <a:rPr sz="2800" dirty="0"/>
              <a:t>The Overview Dashboard visually represents critical loan-related metrics and trends. It uses diverse chart types to facilitate data-driven decision-making and insights into loan parameters, lending trends, and borrower behavior.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DB6D7-E50C-4693-BEC7-71857D39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92" y="2522602"/>
            <a:ext cx="4713169" cy="24018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Trends by Issue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707642"/>
          </a:xfrm>
        </p:spPr>
        <p:txBody>
          <a:bodyPr/>
          <a:lstStyle/>
          <a:p>
            <a:r>
              <a:rPr dirty="0"/>
              <a:t>- Line Chart showcasing 'Total Loan Applications,' 'Total Funded Amount,' and 'Total Amount Received' over time.</a:t>
            </a:r>
          </a:p>
          <a:p>
            <a:r>
              <a:rPr dirty="0"/>
              <a:t>- Identifies seasonality and long-term trends in lending activities.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A5D07-AEBE-4A48-A8F5-BDFBAE17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288119"/>
            <a:ext cx="8572500" cy="978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and Loan Term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2207133"/>
            <a:ext cx="4505325" cy="4050792"/>
          </a:xfrm>
        </p:spPr>
        <p:txBody>
          <a:bodyPr>
            <a:normAutofit lnSpcReduction="10000"/>
          </a:bodyPr>
          <a:lstStyle/>
          <a:p>
            <a:r>
              <a:rPr dirty="0"/>
              <a:t>1. Regional Analysis by State (Filled Map):</a:t>
            </a:r>
          </a:p>
          <a:p>
            <a:r>
              <a:rPr dirty="0"/>
              <a:t>   - Visualize lending metrics by state.</a:t>
            </a:r>
          </a:p>
          <a:p>
            <a:r>
              <a:rPr dirty="0"/>
              <a:t>   - Identify regional disparities and significant lending activities.</a:t>
            </a:r>
          </a:p>
          <a:p>
            <a:endParaRPr dirty="0"/>
          </a:p>
          <a:p>
            <a:r>
              <a:rPr dirty="0"/>
              <a:t>2. Loan Term Analysis (Donut Chart):</a:t>
            </a:r>
          </a:p>
          <a:p>
            <a:r>
              <a:rPr dirty="0"/>
              <a:t>   - Depict loan statistics based on different term lengths (e.g., 36 months, 60 months).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BCFA-E8F8-4596-B273-4A80235DB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80"/>
          <a:stretch/>
        </p:blipFill>
        <p:spPr>
          <a:xfrm>
            <a:off x="4809932" y="1816608"/>
            <a:ext cx="4002866" cy="2145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CAF84-A4E3-4696-93C7-D434981B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6"/>
          <a:stretch/>
        </p:blipFill>
        <p:spPr>
          <a:xfrm>
            <a:off x="5529068" y="4063056"/>
            <a:ext cx="2586231" cy="23290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Borrower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93975"/>
            <a:ext cx="4181475" cy="4724501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1. Employee Length Analysis (Bar Chart):</a:t>
            </a:r>
          </a:p>
          <a:p>
            <a:r>
              <a:rPr dirty="0"/>
              <a:t>   - Lending metrics distributed among borrowers with different employment lengths.</a:t>
            </a:r>
          </a:p>
          <a:p>
            <a:endParaRPr dirty="0"/>
          </a:p>
          <a:p>
            <a:r>
              <a:rPr dirty="0"/>
              <a:t>2. Loan Purpose Breakdown (Bar Chart):</a:t>
            </a:r>
          </a:p>
          <a:p>
            <a:r>
              <a:rPr dirty="0"/>
              <a:t>   - Visual breakdown of loan metrics based on loan purposes (e.g., debt consolidation).</a:t>
            </a:r>
          </a:p>
          <a:p>
            <a:endParaRPr dirty="0"/>
          </a:p>
          <a:p>
            <a:r>
              <a:rPr dirty="0"/>
              <a:t>3. Home Ownership Analysis (Tree Map):</a:t>
            </a:r>
          </a:p>
          <a:p>
            <a:r>
              <a:rPr dirty="0"/>
              <a:t>   - Hierarchical view of loan metrics by home ownership statuses.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1C284-669F-4480-BCB8-6C3C69934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73"/>
          <a:stretch/>
        </p:blipFill>
        <p:spPr>
          <a:xfrm>
            <a:off x="5476561" y="1805799"/>
            <a:ext cx="3667439" cy="1623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49CA8-6EDE-47AA-AF17-BB66369FC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40"/>
          <a:stretch/>
        </p:blipFill>
        <p:spPr>
          <a:xfrm>
            <a:off x="5476561" y="3545375"/>
            <a:ext cx="1676713" cy="162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0F00F-B490-4B61-AF88-4379A5D4A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9" r="23289"/>
          <a:stretch/>
        </p:blipFill>
        <p:spPr>
          <a:xfrm>
            <a:off x="5476561" y="5284951"/>
            <a:ext cx="3667439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en-US" dirty="0"/>
              <a:t>Summary</a:t>
            </a:r>
            <a:r>
              <a:rPr dirty="0"/>
              <a:t> Dashboard provides detailed insights into loan performance metrics, distinguishing between 'Good Loans' and 'Bad Loans.' It helps monitor lending quality, track repayment performance, and assess overall portfolio health.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DFD07-65EA-48B5-B19A-F7FDCCBE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429000"/>
            <a:ext cx="6381750" cy="33123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Good Loans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324350" cy="4050792"/>
          </a:xfrm>
        </p:spPr>
        <p:txBody>
          <a:bodyPr/>
          <a:lstStyle/>
          <a:p>
            <a:r>
              <a:rPr dirty="0"/>
              <a:t>1. Good Loan Application Percentage: Percentage of 'Fully Paid' and 'Current' loans.</a:t>
            </a:r>
          </a:p>
          <a:p>
            <a:r>
              <a:rPr dirty="0"/>
              <a:t>2. Good Loan Applications: Total number of 'Good Loans.'</a:t>
            </a:r>
          </a:p>
          <a:p>
            <a:r>
              <a:rPr dirty="0"/>
              <a:t>3. Good Loan Funded Amount: Total funds disbursed for 'Good Loans.'</a:t>
            </a:r>
          </a:p>
          <a:p>
            <a:r>
              <a:rPr dirty="0"/>
              <a:t>4. Good Loan Total Received Amount: Total repayments from 'Good Loans.'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4B65B-383B-4697-B9C8-F1BBEB069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64"/>
          <a:stretch/>
        </p:blipFill>
        <p:spPr>
          <a:xfrm>
            <a:off x="5010150" y="2298339"/>
            <a:ext cx="4080778" cy="226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Bad Loans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143375" cy="4050792"/>
          </a:xfrm>
        </p:spPr>
        <p:txBody>
          <a:bodyPr/>
          <a:lstStyle/>
          <a:p>
            <a:r>
              <a:rPr dirty="0"/>
              <a:t>1. Bad Loan Application Percentage: Percentage of 'Charged Off' loans.</a:t>
            </a:r>
          </a:p>
          <a:p>
            <a:r>
              <a:rPr dirty="0"/>
              <a:t>2. Bad Loan Applications: Total number of 'Bad Loans.'</a:t>
            </a:r>
          </a:p>
          <a:p>
            <a:r>
              <a:rPr dirty="0"/>
              <a:t>3. Bad Loan Funded Amount: Total funds disbursed for 'Bad Loans.'</a:t>
            </a:r>
          </a:p>
          <a:p>
            <a:r>
              <a:rPr dirty="0"/>
              <a:t>4. Bad Loan Total Received Amount: Total repayments from 'Bad Loans.'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31BFD-2749-4FA3-A147-3CCEA0CA6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9" r="-55"/>
          <a:stretch/>
        </p:blipFill>
        <p:spPr>
          <a:xfrm>
            <a:off x="4745042" y="2434503"/>
            <a:ext cx="4355799" cy="2413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Loan Status 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010025" cy="4050792"/>
          </a:xfrm>
        </p:spPr>
        <p:txBody>
          <a:bodyPr/>
          <a:lstStyle/>
          <a:p>
            <a:r>
              <a:rPr dirty="0"/>
              <a:t>- Comprehensive overview of loan operations categorized by 'Loan Status.'</a:t>
            </a:r>
          </a:p>
          <a:p>
            <a:r>
              <a:rPr dirty="0"/>
              <a:t>- Metrics include: 'Total Loan Applications,' 'Total Funded Amount,' 'Total Amount Received,' 'Average Interest Rate,' and 'Average DTI.'</a:t>
            </a:r>
          </a:p>
          <a:p>
            <a:r>
              <a:rPr dirty="0"/>
              <a:t>- Empowers data-driven decisions for portfolio health monitoring.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6449A-2945-4C30-B632-E625448FE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20"/>
          <a:stretch/>
        </p:blipFill>
        <p:spPr>
          <a:xfrm>
            <a:off x="4572000" y="1769361"/>
            <a:ext cx="2259376" cy="144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BFE8D-E04E-4020-8412-E6701FE01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6" r="60376"/>
          <a:stretch/>
        </p:blipFill>
        <p:spPr>
          <a:xfrm>
            <a:off x="6849733" y="1769360"/>
            <a:ext cx="2259376" cy="144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27998-81F6-472A-AA22-5807A1308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59" t="-3052" r="40161" b="3052"/>
          <a:stretch/>
        </p:blipFill>
        <p:spPr>
          <a:xfrm>
            <a:off x="5212897" y="3323705"/>
            <a:ext cx="3273672" cy="1264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B331D-75A0-4BA4-8DE2-91EAE3F19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72" r="21711"/>
          <a:stretch/>
        </p:blipFill>
        <p:spPr>
          <a:xfrm>
            <a:off x="4537108" y="4693057"/>
            <a:ext cx="2294268" cy="144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1B600-057E-43C0-81B1-B064F40B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59"/>
          <a:stretch/>
        </p:blipFill>
        <p:spPr>
          <a:xfrm>
            <a:off x="6849733" y="4693057"/>
            <a:ext cx="2294267" cy="1449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</TotalTime>
  <Words>491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Bank Loan Analysis</vt:lpstr>
      <vt:lpstr>Overview Dashboard</vt:lpstr>
      <vt:lpstr>Monthly Trends by Issue Date</vt:lpstr>
      <vt:lpstr>Regional and Loan Term Analysis</vt:lpstr>
      <vt:lpstr>Borrower Insights</vt:lpstr>
      <vt:lpstr>SUMMARY Dashboard</vt:lpstr>
      <vt:lpstr>Good Loans KPIs</vt:lpstr>
      <vt:lpstr>Bad Loans KPIs</vt:lpstr>
      <vt:lpstr>Loan Status Grid View</vt:lpstr>
      <vt:lpstr>Details Dashboard</vt:lpstr>
      <vt:lpstr>Name: Rohit Jangam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</dc:title>
  <dc:subject/>
  <dc:creator>Rohit Jangam</dc:creator>
  <cp:keywords/>
  <dc:description>generated using python-pptx</dc:description>
  <cp:lastModifiedBy>jangamrohit88@gmail.com</cp:lastModifiedBy>
  <cp:revision>6</cp:revision>
  <dcterms:created xsi:type="dcterms:W3CDTF">2013-01-27T09:14:16Z</dcterms:created>
  <dcterms:modified xsi:type="dcterms:W3CDTF">2024-11-28T16:43:19Z</dcterms:modified>
  <cp:category/>
</cp:coreProperties>
</file>