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3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6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7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9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48BD28-2D45-4D5E-9B86-34670B3D00F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DE8F70-D60B-4320-9704-90F6ED1DF2D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64E9-38AB-31D3-F570-7C841FB1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6A245-F939-A2F4-FA20-CB345FF26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Rohit Gupta</a:t>
            </a:r>
          </a:p>
          <a:p>
            <a:r>
              <a:rPr lang="en-US" dirty="0"/>
              <a:t>Email ID: r</a:t>
            </a:r>
            <a:r>
              <a:rPr lang="en-US" dirty="0">
                <a:solidFill>
                  <a:schemeClr val="tx1"/>
                </a:solidFill>
              </a:rPr>
              <a:t>ohit.sparklebox@gmail.com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86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A9A7-5CFD-2605-983E-EE38E2A4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00516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C0AF-49F5-14E2-1C97-308AD312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85732"/>
            <a:ext cx="9720073" cy="47236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Able to load the MySQL table into HDFS with the help of compressed file format using </a:t>
            </a:r>
            <a:r>
              <a:rPr lang="en-US" dirty="0" err="1"/>
              <a:t>sqoop</a:t>
            </a:r>
            <a:r>
              <a:rPr lang="en-US" dirty="0"/>
              <a:t> command by creating a directory after then providing proper path.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Move the </a:t>
            </a:r>
            <a:r>
              <a:rPr lang="en-US" dirty="0" err="1"/>
              <a:t>avsc</a:t>
            </a:r>
            <a:r>
              <a:rPr lang="en-US" dirty="0"/>
              <a:t> file from local path to HDFS while creating Hive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reading the data from hive table uses certain library.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1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0851-C880-2F9D-C0C4-76466344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100B-4A8F-6176-2CC6-FF37AA00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Hired as a Data engineer project where we have work on employee data from the year 1980s to 1995s.</a:t>
            </a:r>
          </a:p>
          <a:p>
            <a:r>
              <a:rPr lang="en-US" dirty="0"/>
              <a:t> Database of employees are provided in six csv file.</a:t>
            </a:r>
          </a:p>
          <a:p>
            <a:r>
              <a:rPr lang="en-US" dirty="0"/>
              <a:t> Perform different type of analysis and create  data model and data pipeline to under stand the cause of exit of employee from the different department.</a:t>
            </a:r>
          </a:p>
        </p:txBody>
      </p:sp>
    </p:spTree>
    <p:extLst>
      <p:ext uri="{BB962C8B-B14F-4D97-AF65-F5344CB8AC3E}">
        <p14:creationId xmlns:p14="http://schemas.microsoft.com/office/powerpoint/2010/main" val="118817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F75E-3506-9F0C-B229-A1215237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and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BB0F-CF92-C96F-A481-435F2EEC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13053"/>
            <a:ext cx="9720073" cy="4596307"/>
          </a:xfrm>
        </p:spPr>
        <p:txBody>
          <a:bodyPr/>
          <a:lstStyle/>
          <a:p>
            <a:r>
              <a:rPr lang="en-US" dirty="0"/>
              <a:t>We have six tables.</a:t>
            </a:r>
          </a:p>
          <a:p>
            <a:r>
              <a:rPr lang="en-US" dirty="0"/>
              <a:t>1. Department (depart.csv):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dirty="0"/>
              <a:t>2. Department Employee(dept_emp.csv):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C9E861-7A18-1307-94A5-48410521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92622"/>
              </p:ext>
            </p:extLst>
          </p:nvPr>
        </p:nvGraphicFramePr>
        <p:xfrm>
          <a:off x="1447799" y="262944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9236943"/>
                    </a:ext>
                  </a:extLst>
                </a:gridCol>
                <a:gridCol w="3158068">
                  <a:extLst>
                    <a:ext uri="{9D8B030D-6E8A-4147-A177-3AD203B41FA5}">
                      <a16:colId xmlns:a16="http://schemas.microsoft.com/office/drawing/2014/main" val="3296071167"/>
                    </a:ext>
                  </a:extLst>
                </a:gridCol>
                <a:gridCol w="2260598">
                  <a:extLst>
                    <a:ext uri="{9D8B030D-6E8A-4147-A177-3AD203B41FA5}">
                      <a16:colId xmlns:a16="http://schemas.microsoft.com/office/drawing/2014/main" val="954835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8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for each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9662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F11D6B-9BD5-4D2F-F6AA-07777200A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65193"/>
              </p:ext>
            </p:extLst>
          </p:nvPr>
        </p:nvGraphicFramePr>
        <p:xfrm>
          <a:off x="1447798" y="477316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0196556"/>
                    </a:ext>
                  </a:extLst>
                </a:gridCol>
                <a:gridCol w="3285391">
                  <a:extLst>
                    <a:ext uri="{9D8B030D-6E8A-4147-A177-3AD203B41FA5}">
                      <a16:colId xmlns:a16="http://schemas.microsoft.com/office/drawing/2014/main" val="3986080162"/>
                    </a:ext>
                  </a:extLst>
                </a:gridCol>
                <a:gridCol w="2133275">
                  <a:extLst>
                    <a:ext uri="{9D8B030D-6E8A-4147-A177-3AD203B41FA5}">
                      <a16:colId xmlns:a16="http://schemas.microsoft.com/office/drawing/2014/main" val="4189237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0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for each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4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26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2A68-CDBB-8C20-60F6-EBAAD61D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74" y="0"/>
            <a:ext cx="11167872" cy="6858000"/>
          </a:xfrm>
        </p:spPr>
        <p:txBody>
          <a:bodyPr/>
          <a:lstStyle/>
          <a:p>
            <a:r>
              <a:rPr lang="en-US" dirty="0"/>
              <a:t>3. Department Manager(dept_manager.csv)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Employees(employees.csv)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5B7BFD-DFF6-CA9E-AA52-564D118C9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53301"/>
              </p:ext>
            </p:extLst>
          </p:nvPr>
        </p:nvGraphicFramePr>
        <p:xfrm>
          <a:off x="1024128" y="441873"/>
          <a:ext cx="70255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868">
                  <a:extLst>
                    <a:ext uri="{9D8B030D-6E8A-4147-A177-3AD203B41FA5}">
                      <a16:colId xmlns:a16="http://schemas.microsoft.com/office/drawing/2014/main" val="2862805922"/>
                    </a:ext>
                  </a:extLst>
                </a:gridCol>
                <a:gridCol w="3248943">
                  <a:extLst>
                    <a:ext uri="{9D8B030D-6E8A-4147-A177-3AD203B41FA5}">
                      <a16:colId xmlns:a16="http://schemas.microsoft.com/office/drawing/2014/main" val="4073616023"/>
                    </a:ext>
                  </a:extLst>
                </a:gridCol>
                <a:gridCol w="2169723">
                  <a:extLst>
                    <a:ext uri="{9D8B030D-6E8A-4147-A177-3AD203B41FA5}">
                      <a16:colId xmlns:a16="http://schemas.microsoft.com/office/drawing/2014/main" val="3950736783"/>
                    </a:ext>
                  </a:extLst>
                </a:gridCol>
              </a:tblGrid>
              <a:tr h="301641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52853"/>
                  </a:ext>
                </a:extLst>
              </a:tr>
              <a:tr h="297509">
                <a:tc>
                  <a:txBody>
                    <a:bodyPr/>
                    <a:lstStyle/>
                    <a:p>
                      <a:r>
                        <a:rPr lang="en-US" dirty="0"/>
                        <a:t>Dept_no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for each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21126"/>
                  </a:ext>
                </a:extLst>
              </a:tr>
              <a:tr h="301641">
                <a:tc>
                  <a:txBody>
                    <a:bodyPr/>
                    <a:lstStyle/>
                    <a:p>
                      <a:r>
                        <a:rPr lang="en-US" dirty="0" err="1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9667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3619E8-29CA-1132-DDA0-58BE436F9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66417"/>
              </p:ext>
            </p:extLst>
          </p:nvPr>
        </p:nvGraphicFramePr>
        <p:xfrm>
          <a:off x="1024128" y="223595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96067685"/>
                    </a:ext>
                  </a:extLst>
                </a:gridCol>
                <a:gridCol w="3581739">
                  <a:extLst>
                    <a:ext uri="{9D8B030D-6E8A-4147-A177-3AD203B41FA5}">
                      <a16:colId xmlns:a16="http://schemas.microsoft.com/office/drawing/2014/main" val="978267192"/>
                    </a:ext>
                  </a:extLst>
                </a:gridCol>
                <a:gridCol w="1836927">
                  <a:extLst>
                    <a:ext uri="{9D8B030D-6E8A-4147-A177-3AD203B41FA5}">
                      <a16:colId xmlns:a16="http://schemas.microsoft.com/office/drawing/2014/main" val="1742809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0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8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Emp_titles_id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6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3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4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8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Hire_date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 Hire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No_of_projects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projects 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2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Last_performance_rating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year performance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4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left the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1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date of 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6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81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179C-E788-5D54-5092-A80114F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0"/>
            <a:ext cx="10408535" cy="6309360"/>
          </a:xfrm>
        </p:spPr>
        <p:txBody>
          <a:bodyPr/>
          <a:lstStyle/>
          <a:p>
            <a:r>
              <a:rPr lang="en-US" dirty="0"/>
              <a:t>5. Salaries (salaries.csv)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6. Titles(titles.csv)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795E46-8624-550A-DBC0-116C597AA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53087"/>
              </p:ext>
            </p:extLst>
          </p:nvPr>
        </p:nvGraphicFramePr>
        <p:xfrm>
          <a:off x="856526" y="40715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7289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22548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281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2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Employee’s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2331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40DE80-8813-86AD-4A47-3B928732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87031"/>
              </p:ext>
            </p:extLst>
          </p:nvPr>
        </p:nvGraphicFramePr>
        <p:xfrm>
          <a:off x="856526" y="2463800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236229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28849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6672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9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Title_id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type of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9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2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3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7F9E-98D8-BB61-8F3B-FA2382F8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2BAC-FC0C-8468-D8A2-33F0C01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MySQL (to create database)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Linux 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Scoop (To transfer data from MySQL to HDFS/Hive)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HDFS (to store the 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Hive to create database and perform EDA)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SparkSQL</a:t>
            </a:r>
            <a:r>
              <a:rPr lang="en-US" dirty="0"/>
              <a:t> ( to perform EDA)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SparkML</a:t>
            </a:r>
            <a:r>
              <a:rPr lang="en-US" dirty="0"/>
              <a:t> (to perform model building)</a:t>
            </a:r>
          </a:p>
        </p:txBody>
      </p:sp>
    </p:spTree>
    <p:extLst>
      <p:ext uri="{BB962C8B-B14F-4D97-AF65-F5344CB8AC3E}">
        <p14:creationId xmlns:p14="http://schemas.microsoft.com/office/powerpoint/2010/main" val="362625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4E87-DFA2-45CA-F006-A7E5872B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7447"/>
          </a:xfrm>
        </p:spPr>
        <p:txBody>
          <a:bodyPr/>
          <a:lstStyle/>
          <a:p>
            <a:r>
              <a:rPr lang="en-US" dirty="0"/>
              <a:t>ER DIAGRAM (Data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34DD3-5555-BF7E-4757-F2A91BCD7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3" y="1389063"/>
            <a:ext cx="9838481" cy="4886325"/>
          </a:xfrm>
        </p:spPr>
      </p:pic>
    </p:spTree>
    <p:extLst>
      <p:ext uri="{BB962C8B-B14F-4D97-AF65-F5344CB8AC3E}">
        <p14:creationId xmlns:p14="http://schemas.microsoft.com/office/powerpoint/2010/main" val="58966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1D7B-64AA-806B-CECE-1146F48D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7447"/>
          </a:xfrm>
        </p:spPr>
        <p:txBody>
          <a:bodyPr/>
          <a:lstStyle/>
          <a:p>
            <a:r>
              <a:rPr lang="en-US" dirty="0"/>
              <a:t>Architecture of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6E3D-BBEB-A46E-CBE7-41A6C451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42663"/>
            <a:ext cx="9720073" cy="4966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FA1-5F0B-8724-64A2-5A54E179A35B}"/>
              </a:ext>
            </a:extLst>
          </p:cNvPr>
          <p:cNvSpPr/>
          <p:nvPr/>
        </p:nvSpPr>
        <p:spPr>
          <a:xfrm>
            <a:off x="1042685" y="2312043"/>
            <a:ext cx="810228" cy="223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725BBF-6314-712C-E1C9-B70114E74AA9}"/>
              </a:ext>
            </a:extLst>
          </p:cNvPr>
          <p:cNvCxnSpPr/>
          <p:nvPr/>
        </p:nvCxnSpPr>
        <p:spPr>
          <a:xfrm>
            <a:off x="1852913" y="3429000"/>
            <a:ext cx="554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302B97-BB85-1259-A8ED-ABC15F746738}"/>
              </a:ext>
            </a:extLst>
          </p:cNvPr>
          <p:cNvSpPr/>
          <p:nvPr/>
        </p:nvSpPr>
        <p:spPr>
          <a:xfrm>
            <a:off x="2476982" y="2312043"/>
            <a:ext cx="810228" cy="214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E4EC61-FDF3-CB45-D14C-70F8C1141C5A}"/>
              </a:ext>
            </a:extLst>
          </p:cNvPr>
          <p:cNvCxnSpPr/>
          <p:nvPr/>
        </p:nvCxnSpPr>
        <p:spPr>
          <a:xfrm>
            <a:off x="3287210" y="3429000"/>
            <a:ext cx="57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7EE1A2-F43E-6828-F206-46AB2BA55A32}"/>
              </a:ext>
            </a:extLst>
          </p:cNvPr>
          <p:cNvSpPr/>
          <p:nvPr/>
        </p:nvSpPr>
        <p:spPr>
          <a:xfrm>
            <a:off x="3865944" y="2312043"/>
            <a:ext cx="810228" cy="214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HDFS/Hive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8DA17-8FCA-238B-9ACC-95FE148DCE83}"/>
              </a:ext>
            </a:extLst>
          </p:cNvPr>
          <p:cNvSpPr txBox="1"/>
          <p:nvPr/>
        </p:nvSpPr>
        <p:spPr>
          <a:xfrm>
            <a:off x="3132399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Sqoop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0E717-9EA3-52A0-52DC-CB6939A73447}"/>
              </a:ext>
            </a:extLst>
          </p:cNvPr>
          <p:cNvSpPr/>
          <p:nvPr/>
        </p:nvSpPr>
        <p:spPr>
          <a:xfrm>
            <a:off x="7041268" y="1592102"/>
            <a:ext cx="1863524" cy="223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EDA analysis using Spark SQL, Hive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6C1E6-AE3C-0206-86C8-0780611C9728}"/>
              </a:ext>
            </a:extLst>
          </p:cNvPr>
          <p:cNvSpPr txBox="1"/>
          <p:nvPr/>
        </p:nvSpPr>
        <p:spPr>
          <a:xfrm>
            <a:off x="3132882" y="34724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Avro</a:t>
            </a:r>
          </a:p>
          <a:p>
            <a:r>
              <a:rPr lang="en-US" dirty="0"/>
              <a:t> 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538915-26EC-DBFD-CB6A-DFAF1FF23735}"/>
              </a:ext>
            </a:extLst>
          </p:cNvPr>
          <p:cNvCxnSpPr/>
          <p:nvPr/>
        </p:nvCxnSpPr>
        <p:spPr>
          <a:xfrm flipV="1">
            <a:off x="4676172" y="2083443"/>
            <a:ext cx="2365096" cy="62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E7CD90A-7CF7-58A0-CCDD-B1BEB0635E56}"/>
              </a:ext>
            </a:extLst>
          </p:cNvPr>
          <p:cNvSpPr/>
          <p:nvPr/>
        </p:nvSpPr>
        <p:spPr>
          <a:xfrm>
            <a:off x="7041268" y="4004841"/>
            <a:ext cx="1863524" cy="180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ML Model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0EF5F3-D774-8F52-E17A-79567E7B5964}"/>
              </a:ext>
            </a:extLst>
          </p:cNvPr>
          <p:cNvCxnSpPr/>
          <p:nvPr/>
        </p:nvCxnSpPr>
        <p:spPr>
          <a:xfrm>
            <a:off x="4757195" y="4004841"/>
            <a:ext cx="2284073" cy="5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8415-34DF-653D-890F-9B60528A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791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FE85-0129-D088-C438-4880E9C3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93134"/>
            <a:ext cx="9720073" cy="48162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Loading the data from My SQL server to HDFS in the form of AVRO format using Scoop command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Loading the AVRO file from HDFS to Hive.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Read the AVRO file  from HIVE to Spark SQL for performing EDA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Building the ML Data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7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</TotalTime>
  <Words>518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Courier New</vt:lpstr>
      <vt:lpstr>Tw Cen MT</vt:lpstr>
      <vt:lpstr>Tw Cen MT Condensed</vt:lpstr>
      <vt:lpstr>Wingdings</vt:lpstr>
      <vt:lpstr>Wingdings 3</vt:lpstr>
      <vt:lpstr>Integral</vt:lpstr>
      <vt:lpstr>CAPSTONE PROJECT</vt:lpstr>
      <vt:lpstr>BUSINESS OBJECTIVE</vt:lpstr>
      <vt:lpstr>Data Used and Description </vt:lpstr>
      <vt:lpstr>PowerPoint Presentation</vt:lpstr>
      <vt:lpstr>PowerPoint Presentation</vt:lpstr>
      <vt:lpstr>Technology stack used</vt:lpstr>
      <vt:lpstr>ER DIAGRAM (Data model)</vt:lpstr>
      <vt:lpstr>Architecture of pipeline</vt:lpstr>
      <vt:lpstr>challenges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Debarshi Podder</dc:creator>
  <cp:lastModifiedBy>Debarshi Podder</cp:lastModifiedBy>
  <cp:revision>4</cp:revision>
  <dcterms:created xsi:type="dcterms:W3CDTF">2022-05-19T12:03:37Z</dcterms:created>
  <dcterms:modified xsi:type="dcterms:W3CDTF">2022-05-19T14:06:37Z</dcterms:modified>
</cp:coreProperties>
</file>