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8" r:id="rId3"/>
    <p:sldId id="257" r:id="rId4"/>
    <p:sldId id="258" r:id="rId5"/>
    <p:sldId id="259" r:id="rId6"/>
    <p:sldId id="260" r:id="rId7"/>
    <p:sldId id="261" r:id="rId8"/>
    <p:sldId id="270"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3B454D-0CA5-CAC2-1D89-F6F9897DC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0FE72F2-A472-7271-F8E9-F105D6AC5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30979-637C-46D1-AB17-AA0B0CD55B3B}" type="datetimeFigureOut">
              <a:rPr lang="en-IN" smtClean="0"/>
              <a:t>23-11-2024</a:t>
            </a:fld>
            <a:endParaRPr lang="en-IN"/>
          </a:p>
        </p:txBody>
      </p:sp>
      <p:sp>
        <p:nvSpPr>
          <p:cNvPr id="4" name="Footer Placeholder 3">
            <a:extLst>
              <a:ext uri="{FF2B5EF4-FFF2-40B4-BE49-F238E27FC236}">
                <a16:creationId xmlns:a16="http://schemas.microsoft.com/office/drawing/2014/main" id="{A122F03E-CC1E-0285-D28A-CC49B6F82E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0C5187D-36A1-30F5-4796-C238192D3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8FA315-A931-49DF-8C3A-933D727FE80B}" type="slidenum">
              <a:rPr lang="en-IN" smtClean="0"/>
              <a:t>‹#›</a:t>
            </a:fld>
            <a:endParaRPr lang="en-IN"/>
          </a:p>
        </p:txBody>
      </p:sp>
    </p:spTree>
    <p:extLst>
      <p:ext uri="{BB962C8B-B14F-4D97-AF65-F5344CB8AC3E}">
        <p14:creationId xmlns:p14="http://schemas.microsoft.com/office/powerpoint/2010/main" val="3906511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9197B89E-C4FC-4962-8C7D-4E711490C7C9}" type="datetime1">
              <a:rPr lang="en-IN" smtClean="0"/>
              <a:t>23-11-2024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5DF59B1C-4C91-4F05-9E0B-CD18F8BDE17B}" type="datetime1">
              <a:rPr lang="en-IN" smtClean="0"/>
              <a:t>23-11-2024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9D882F46-87C9-46B7-A11A-D73C54500675}" type="datetime1">
              <a:rPr lang="en-IN" smtClean="0"/>
              <a:t>23-11-2024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915F283A-9D5D-4537-B815-AF64378FA468}" type="datetime1">
              <a:rPr lang="en-IN" smtClean="0"/>
              <a:t>23-11-2024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96D05FE-0CB0-410D-AF53-584151D10253}" type="datetime1">
              <a:rPr lang="en-IN" smtClean="0"/>
              <a:t>23-11-2024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CDDB1DB7-C60C-44B7-8306-275E907BB3D8}" type="datetime1">
              <a:rPr lang="en-IN" smtClean="0"/>
              <a:t>23-11-2024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D4C4BEDE-78FA-44EC-ACEE-45CDC4B94D92}" type="datetime1">
              <a:rPr lang="en-IN" smtClean="0"/>
              <a:t>23-11-2024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164E9ED7-8AD4-444F-A6BE-DFC9773F3B72}" type="datetime1">
              <a:rPr lang="en-IN" smtClean="0"/>
              <a:t>23-11-2024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63268DF-36F2-43B7-9991-04A2C7FF4DF7}" type="datetime1">
              <a:rPr lang="en-IN" smtClean="0"/>
              <a:t>23-11-2024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D8FDF492-292A-45BE-B55E-523DF607BAE0}" type="datetime1">
              <a:rPr lang="en-IN" smtClean="0"/>
              <a:t>23-11-2024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705EE966-8F39-4364-B45C-755A161F7C04}" type="datetime1">
              <a:rPr lang="en-IN" smtClean="0"/>
              <a:t>23-11-2024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8E3F8-A532-4C57-BFBF-5E43F7117FED}" type="datetime1">
              <a:rPr lang="en-IN" smtClean="0"/>
              <a:t>23-11-2024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SameerMatoria/AI-trip-plann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382618" y="1983501"/>
            <a:ext cx="9144000" cy="1875875"/>
          </a:xfrm>
        </p:spPr>
        <p:txBody>
          <a:bodyPr>
            <a:noAutofit/>
          </a:bodyPr>
          <a:lstStyle/>
          <a:p>
            <a:pP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r>
              <a:rPr lang="en-IN" sz="3600" b="1" dirty="0"/>
              <a:t>Project Presentation (BCS 554)</a:t>
            </a:r>
            <a:br>
              <a:rPr lang="en-IN" sz="3600" b="1" dirty="0"/>
            </a:br>
            <a:r>
              <a:rPr lang="en-US" sz="2400" b="1" u="sng" dirty="0">
                <a:effectLst/>
                <a:latin typeface="Times New Roman" panose="02020603050405020304" pitchFamily="18" charset="0"/>
                <a:ea typeface="Times New Roman" panose="02020603050405020304" pitchFamily="18" charset="0"/>
              </a:rPr>
              <a:t>Decentralized AI Trip Generator</a:t>
            </a:r>
            <a:br>
              <a:rPr lang="en-IN" sz="1800" dirty="0">
                <a:effectLst/>
                <a:latin typeface="Times New Roman" panose="02020603050405020304" pitchFamily="18" charset="0"/>
                <a:ea typeface="Times New Roman" panose="02020603050405020304" pitchFamily="18" charset="0"/>
              </a:rPr>
            </a:br>
            <a:endParaRPr lang="en-IN" sz="3600" b="1"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6" name="Slide Number Placeholder 5">
            <a:extLst>
              <a:ext uri="{FF2B5EF4-FFF2-40B4-BE49-F238E27FC236}">
                <a16:creationId xmlns:a16="http://schemas.microsoft.com/office/drawing/2014/main" id="{E114F4EE-400B-FEDB-993A-F70B49DB4028}"/>
              </a:ext>
            </a:extLst>
          </p:cNvPr>
          <p:cNvSpPr>
            <a:spLocks noGrp="1"/>
          </p:cNvSpPr>
          <p:nvPr>
            <p:ph type="sldNum" sz="quarter" idx="12"/>
          </p:nvPr>
        </p:nvSpPr>
        <p:spPr/>
        <p:txBody>
          <a:bodyPr/>
          <a:lstStyle/>
          <a:p>
            <a:fld id="{3F87B148-DC85-4EDB-ACA3-100B1D618A48}" type="slidenum">
              <a:rPr lang="en-IN" smtClean="0"/>
              <a:t>1</a:t>
            </a:fld>
            <a:endParaRPr lang="en-IN"/>
          </a:p>
        </p:txBody>
      </p:sp>
      <p:pic>
        <p:nvPicPr>
          <p:cNvPr id="4" name="Picture 3">
            <a:extLst>
              <a:ext uri="{FF2B5EF4-FFF2-40B4-BE49-F238E27FC236}">
                <a16:creationId xmlns:a16="http://schemas.microsoft.com/office/drawing/2014/main" id="{D753F8E0-0600-DD78-371E-E081CC419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862" y="404332"/>
            <a:ext cx="11112758" cy="1023541"/>
          </a:xfrm>
          <a:prstGeom prst="rect">
            <a:avLst/>
          </a:prstGeom>
        </p:spPr>
      </p:pic>
      <p:sp>
        <p:nvSpPr>
          <p:cNvPr id="5" name="TextBox 4">
            <a:extLst>
              <a:ext uri="{FF2B5EF4-FFF2-40B4-BE49-F238E27FC236}">
                <a16:creationId xmlns:a16="http://schemas.microsoft.com/office/drawing/2014/main" id="{309BB387-1BF3-AB26-4F28-CD8C1C4404EA}"/>
              </a:ext>
            </a:extLst>
          </p:cNvPr>
          <p:cNvSpPr txBox="1"/>
          <p:nvPr/>
        </p:nvSpPr>
        <p:spPr>
          <a:xfrm>
            <a:off x="2739324" y="3715659"/>
            <a:ext cx="5986222" cy="2308324"/>
          </a:xfrm>
          <a:prstGeom prst="rect">
            <a:avLst/>
          </a:prstGeom>
          <a:noFill/>
        </p:spPr>
        <p:txBody>
          <a:bodyPr wrap="square" rtlCol="0">
            <a:spAutoFit/>
          </a:bodyPr>
          <a:lstStyle/>
          <a:p>
            <a:pPr algn="ctr"/>
            <a:r>
              <a:rPr lang="en-US" dirty="0"/>
              <a:t>Dr Amit Sanger (Professor)</a:t>
            </a:r>
          </a:p>
          <a:p>
            <a:endParaRPr lang="en-US" dirty="0"/>
          </a:p>
          <a:p>
            <a:pPr algn="ctr"/>
            <a:r>
              <a:rPr lang="en-US" dirty="0"/>
              <a:t> Project Members</a:t>
            </a:r>
          </a:p>
          <a:p>
            <a:pPr algn="ctr"/>
            <a:endParaRPr lang="en-US" dirty="0"/>
          </a:p>
          <a:p>
            <a:pPr algn="ctr"/>
            <a:r>
              <a:rPr lang="en-US" dirty="0"/>
              <a:t>1.Shivam Tyagi    2200290120161 C</a:t>
            </a:r>
          </a:p>
          <a:p>
            <a:pPr algn="ctr"/>
            <a:r>
              <a:rPr lang="en-US" dirty="0"/>
              <a:t>2.Rohan Pandey 2200290120137 C</a:t>
            </a:r>
          </a:p>
          <a:p>
            <a:pPr algn="ctr"/>
            <a:r>
              <a:rPr lang="en-US" dirty="0"/>
              <a:t>3.Sammer </a:t>
            </a:r>
            <a:r>
              <a:rPr lang="en-US" dirty="0" err="1"/>
              <a:t>Matoria</a:t>
            </a:r>
            <a:r>
              <a:rPr lang="en-US" dirty="0"/>
              <a:t> 2200290120146 C</a:t>
            </a:r>
          </a:p>
          <a:p>
            <a:pPr algn="ctr"/>
            <a:r>
              <a:rPr lang="en-US" dirty="0"/>
              <a:t>4.Rohit </a:t>
            </a:r>
            <a:r>
              <a:rPr lang="en-US" dirty="0" err="1"/>
              <a:t>Halsana</a:t>
            </a:r>
            <a:r>
              <a:rPr lang="en-US" dirty="0"/>
              <a:t> 2200290120138 c</a:t>
            </a: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a:xfrm>
            <a:off x="659914" y="2439961"/>
            <a:ext cx="10515600" cy="2141539"/>
          </a:xfrm>
        </p:spPr>
        <p:txBody>
          <a:bodyPr/>
          <a:lstStyle/>
          <a:p>
            <a:pPr marL="0" indent="0">
              <a:buNone/>
            </a:pPr>
            <a:r>
              <a:rPr lang="en-IN" dirty="0" err="1"/>
              <a:t>Github</a:t>
            </a:r>
            <a:r>
              <a:rPr lang="en-IN" dirty="0"/>
              <a:t> Link.</a:t>
            </a:r>
          </a:p>
          <a:p>
            <a:pPr marL="0" indent="0">
              <a:buNone/>
            </a:pPr>
            <a:r>
              <a:rPr lang="en-US" dirty="0" err="1">
                <a:hlinkClick r:id="rId2"/>
              </a:rPr>
              <a:t>SameerMatoria</a:t>
            </a:r>
            <a:r>
              <a:rPr lang="en-US" dirty="0">
                <a:hlinkClick r:id="rId2"/>
              </a:rPr>
              <a:t>/AI-trip-planner: An Ai based Trip planner webapp that will help the user to find the best way they can plan there trip</a:t>
            </a:r>
            <a:endParaRPr lang="en-IN" dirty="0"/>
          </a:p>
        </p:txBody>
      </p:sp>
      <p:sp>
        <p:nvSpPr>
          <p:cNvPr id="4" name="Slide Number Placeholder 3">
            <a:extLst>
              <a:ext uri="{FF2B5EF4-FFF2-40B4-BE49-F238E27FC236}">
                <a16:creationId xmlns:a16="http://schemas.microsoft.com/office/drawing/2014/main" id="{8050F8CA-C9C5-1ECE-0758-D95CF267D5CB}"/>
              </a:ext>
            </a:extLst>
          </p:cNvPr>
          <p:cNvSpPr>
            <a:spLocks noGrp="1"/>
          </p:cNvSpPr>
          <p:nvPr>
            <p:ph type="sldNum" sz="quarter" idx="12"/>
          </p:nvPr>
        </p:nvSpPr>
        <p:spPr/>
        <p:txBody>
          <a:bodyPr/>
          <a:lstStyle/>
          <a:p>
            <a:fld id="{3F87B148-DC85-4EDB-ACA3-100B1D618A48}" type="slidenum">
              <a:rPr lang="en-IN" smtClean="0"/>
              <a:t>10</a:t>
            </a:fld>
            <a:endParaRPr lang="en-IN"/>
          </a:p>
        </p:txBody>
      </p:sp>
      <p:pic>
        <p:nvPicPr>
          <p:cNvPr id="5" name="Picture 4">
            <a:extLst>
              <a:ext uri="{FF2B5EF4-FFF2-40B4-BE49-F238E27FC236}">
                <a16:creationId xmlns:a16="http://schemas.microsoft.com/office/drawing/2014/main" id="{D3286233-3112-735C-9663-AB1D177639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628" y="0"/>
            <a:ext cx="10872172" cy="11143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8" name="Title 1">
            <a:extLst>
              <a:ext uri="{FF2B5EF4-FFF2-40B4-BE49-F238E27FC236}">
                <a16:creationId xmlns:a16="http://schemas.microsoft.com/office/drawing/2014/main" id="{3A0AD8C4-46AF-202F-1151-B2A4DC6910AA}"/>
              </a:ext>
            </a:extLst>
          </p:cNvPr>
          <p:cNvSpPr txBox="1">
            <a:spLocks/>
          </p:cNvSpPr>
          <p:nvPr/>
        </p:nvSpPr>
        <p:spPr>
          <a:xfrm>
            <a:off x="659914" y="11143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Project Status</a:t>
            </a:r>
          </a:p>
        </p:txBody>
      </p:sp>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838200" y="1782795"/>
            <a:ext cx="10515600" cy="1114399"/>
          </a:xfrm>
        </p:spPr>
        <p:txBody>
          <a:bodyPr/>
          <a:lstStyle/>
          <a:p>
            <a:r>
              <a:rPr lang="en-IN" dirty="0"/>
              <a:t>References	</a:t>
            </a: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11</a:t>
            </a:fld>
            <a:endParaRPr lang="en-IN"/>
          </a:p>
        </p:txBody>
      </p:sp>
      <p:pic>
        <p:nvPicPr>
          <p:cNvPr id="5" name="Picture 4">
            <a:extLst>
              <a:ext uri="{FF2B5EF4-FFF2-40B4-BE49-F238E27FC236}">
                <a16:creationId xmlns:a16="http://schemas.microsoft.com/office/drawing/2014/main" id="{E6746479-8876-CA24-2D39-AB9AAC33C7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994" y="257175"/>
            <a:ext cx="10872172" cy="11143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7" name="Rectangle 2">
            <a:extLst>
              <a:ext uri="{FF2B5EF4-FFF2-40B4-BE49-F238E27FC236}">
                <a16:creationId xmlns:a16="http://schemas.microsoft.com/office/drawing/2014/main" id="{9C10D05E-3710-E533-3663-EC27083F6797}"/>
              </a:ext>
            </a:extLst>
          </p:cNvPr>
          <p:cNvSpPr>
            <a:spLocks noGrp="1" noChangeArrowheads="1"/>
          </p:cNvSpPr>
          <p:nvPr>
            <p:ph idx="1"/>
          </p:nvPr>
        </p:nvSpPr>
        <p:spPr bwMode="auto">
          <a:xfrm>
            <a:off x="838200" y="2984106"/>
            <a:ext cx="977016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Kim, J. H., et al. (2024)</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Do you trust </a:t>
            </a:r>
            <a:r>
              <a:rPr kumimoji="0" lang="en-US" altLang="en-US" sz="2000" b="0" i="1" u="none" strike="noStrike" cap="none" normalizeH="0" baseline="0" dirty="0" err="1">
                <a:ln>
                  <a:noFill/>
                </a:ln>
                <a:solidFill>
                  <a:schemeClr val="tx1"/>
                </a:solidFill>
                <a:effectLst/>
                <a:latin typeface="Arial" panose="020B0604020202020204" pitchFamily="34" charset="0"/>
              </a:rPr>
              <a:t>ChatGPTs</a:t>
            </a:r>
            <a:r>
              <a:rPr kumimoji="0" lang="en-US" altLang="en-US" sz="2000" b="0" i="1" u="none" strike="noStrike" cap="none" normalizeH="0" baseline="0" dirty="0">
                <a:ln>
                  <a:noFill/>
                </a:ln>
                <a:solidFill>
                  <a:schemeClr val="tx1"/>
                </a:solidFill>
                <a:effectLst/>
                <a:latin typeface="Arial" panose="020B0604020202020204" pitchFamily="34" charset="0"/>
              </a:rPr>
              <a:t>? Effects of the ethical and quality issues of generative AI on travel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Chen, A., et al. (2021)</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err="1">
                <a:ln>
                  <a:noFill/>
                </a:ln>
                <a:solidFill>
                  <a:schemeClr val="tx1"/>
                </a:solidFill>
                <a:effectLst/>
                <a:latin typeface="Arial" panose="020B0604020202020204" pitchFamily="34" charset="0"/>
              </a:rPr>
              <a:t>TravelAgent</a:t>
            </a:r>
            <a:r>
              <a:rPr kumimoji="0" lang="en-US" altLang="en-US" sz="2000" b="0" i="1" u="none" strike="noStrike" cap="none" normalizeH="0" baseline="0" dirty="0">
                <a:ln>
                  <a:noFill/>
                </a:ln>
                <a:solidFill>
                  <a:schemeClr val="tx1"/>
                </a:solidFill>
                <a:effectLst/>
                <a:latin typeface="Arial" panose="020B0604020202020204" pitchFamily="34" charset="0"/>
              </a:rPr>
              <a:t>: An AI Assistant for Personalized Travel Planning.</a:t>
            </a:r>
            <a:r>
              <a:rPr kumimoji="0" lang="en-US" altLang="en-US" sz="2000" b="0" i="0" u="none" strike="noStrike" cap="none" normalizeH="0" baseline="0" dirty="0">
                <a:ln>
                  <a:noFill/>
                </a:ln>
                <a:solidFill>
                  <a:schemeClr val="tx1"/>
                </a:solidFill>
                <a:effectLst/>
                <a:latin typeface="Arial" panose="020B0604020202020204" pitchFamily="34" charset="0"/>
              </a:rPr>
              <a:t> Proceedings 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Jabeen, F., et al. (2021)</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Automation and artificial intelligence in hospitality and tourism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Unnamed authors (2020)</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err="1">
                <a:ln>
                  <a:noFill/>
                </a:ln>
                <a:solidFill>
                  <a:schemeClr val="tx1"/>
                </a:solidFill>
                <a:effectLst/>
                <a:latin typeface="Arial" panose="020B0604020202020204" pitchFamily="34" charset="0"/>
              </a:rPr>
              <a:t>BloHosT</a:t>
            </a:r>
            <a:r>
              <a:rPr kumimoji="0" lang="en-US" altLang="en-US" sz="2000" b="0" i="1" u="none" strike="noStrike" cap="none" normalizeH="0" baseline="0" dirty="0">
                <a:ln>
                  <a:noFill/>
                </a:ln>
                <a:solidFill>
                  <a:schemeClr val="tx1"/>
                </a:solidFill>
                <a:effectLst/>
                <a:latin typeface="Arial" panose="020B0604020202020204" pitchFamily="34" charset="0"/>
              </a:rPr>
              <a:t>: Blockchain Enabled Smart Tourism and Hospitality Management.</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6" name="Slide Number Placeholder 5">
            <a:extLst>
              <a:ext uri="{FF2B5EF4-FFF2-40B4-BE49-F238E27FC236}">
                <a16:creationId xmlns:a16="http://schemas.microsoft.com/office/drawing/2014/main" id="{E114F4EE-400B-FEDB-993A-F70B49DB4028}"/>
              </a:ext>
            </a:extLst>
          </p:cNvPr>
          <p:cNvSpPr>
            <a:spLocks noGrp="1"/>
          </p:cNvSpPr>
          <p:nvPr>
            <p:ph type="sldNum" sz="quarter" idx="12"/>
          </p:nvPr>
        </p:nvSpPr>
        <p:spPr/>
        <p:txBody>
          <a:bodyPr/>
          <a:lstStyle/>
          <a:p>
            <a:fld id="{3F87B148-DC85-4EDB-ACA3-100B1D618A48}" type="slidenum">
              <a:rPr lang="en-IN" smtClean="0"/>
              <a:t>2</a:t>
            </a:fld>
            <a:endParaRPr lang="en-IN"/>
          </a:p>
        </p:txBody>
      </p:sp>
      <p:pic>
        <p:nvPicPr>
          <p:cNvPr id="4" name="Picture 3">
            <a:extLst>
              <a:ext uri="{FF2B5EF4-FFF2-40B4-BE49-F238E27FC236}">
                <a16:creationId xmlns:a16="http://schemas.microsoft.com/office/drawing/2014/main" id="{D753F8E0-0600-DD78-371E-E081CC419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862" y="404332"/>
            <a:ext cx="11112758" cy="1023541"/>
          </a:xfrm>
          <a:prstGeom prst="rect">
            <a:avLst/>
          </a:prstGeom>
        </p:spPr>
      </p:pic>
      <p:sp>
        <p:nvSpPr>
          <p:cNvPr id="12" name="TextBox 11">
            <a:extLst>
              <a:ext uri="{FF2B5EF4-FFF2-40B4-BE49-F238E27FC236}">
                <a16:creationId xmlns:a16="http://schemas.microsoft.com/office/drawing/2014/main" id="{C6B3FC59-B475-6CE3-E1C1-D36DC5E2015C}"/>
              </a:ext>
            </a:extLst>
          </p:cNvPr>
          <p:cNvSpPr txBox="1"/>
          <p:nvPr/>
        </p:nvSpPr>
        <p:spPr>
          <a:xfrm>
            <a:off x="622819" y="1742105"/>
            <a:ext cx="6097554" cy="369332"/>
          </a:xfrm>
          <a:prstGeom prst="rect">
            <a:avLst/>
          </a:prstGeom>
          <a:noFill/>
        </p:spPr>
        <p:txBody>
          <a:bodyPr wrap="square">
            <a:spAutoFit/>
          </a:bodyPr>
          <a:lstStyle/>
          <a:p>
            <a:r>
              <a:rPr lang="en-IN" dirty="0"/>
              <a:t>Table of content</a:t>
            </a:r>
          </a:p>
        </p:txBody>
      </p:sp>
      <p:sp>
        <p:nvSpPr>
          <p:cNvPr id="5" name="TextBox 4">
            <a:extLst>
              <a:ext uri="{FF2B5EF4-FFF2-40B4-BE49-F238E27FC236}">
                <a16:creationId xmlns:a16="http://schemas.microsoft.com/office/drawing/2014/main" id="{ECED31FE-B258-82A8-1B3D-3EAF4CC23699}"/>
              </a:ext>
            </a:extLst>
          </p:cNvPr>
          <p:cNvSpPr txBox="1"/>
          <p:nvPr/>
        </p:nvSpPr>
        <p:spPr>
          <a:xfrm>
            <a:off x="622821" y="2606722"/>
            <a:ext cx="5232070" cy="3693319"/>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endParaRPr lang="en-US" dirty="0"/>
          </a:p>
          <a:p>
            <a:pPr marL="342900" indent="-342900">
              <a:buAutoNum type="arabicPeriod"/>
            </a:pPr>
            <a:r>
              <a:rPr lang="en-US" dirty="0"/>
              <a:t>Objectives.</a:t>
            </a:r>
          </a:p>
          <a:p>
            <a:pPr marL="342900" indent="-342900">
              <a:buAutoNum type="arabicPeriod"/>
            </a:pPr>
            <a:endParaRPr lang="en-US" dirty="0"/>
          </a:p>
          <a:p>
            <a:pPr marL="342900" indent="-342900">
              <a:buAutoNum type="arabicPeriod"/>
            </a:pPr>
            <a:r>
              <a:rPr lang="en-US" dirty="0"/>
              <a:t>Technology Used.</a:t>
            </a:r>
          </a:p>
          <a:p>
            <a:pPr marL="342900" indent="-342900">
              <a:buAutoNum type="arabicPeriod"/>
            </a:pPr>
            <a:endParaRPr lang="en-US" dirty="0"/>
          </a:p>
          <a:p>
            <a:pPr marL="342900" indent="-342900">
              <a:buAutoNum type="arabicPeriod"/>
            </a:pPr>
            <a:r>
              <a:rPr lang="en-US" dirty="0"/>
              <a:t>Literature Survey</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IN" dirty="0"/>
          </a:p>
        </p:txBody>
      </p:sp>
      <p:sp>
        <p:nvSpPr>
          <p:cNvPr id="8" name="TextBox 7">
            <a:extLst>
              <a:ext uri="{FF2B5EF4-FFF2-40B4-BE49-F238E27FC236}">
                <a16:creationId xmlns:a16="http://schemas.microsoft.com/office/drawing/2014/main" id="{E07D78A7-F0E6-6280-91F0-75243D4802C9}"/>
              </a:ext>
            </a:extLst>
          </p:cNvPr>
          <p:cNvSpPr txBox="1"/>
          <p:nvPr/>
        </p:nvSpPr>
        <p:spPr>
          <a:xfrm>
            <a:off x="6486970" y="2425669"/>
            <a:ext cx="2485296" cy="2585323"/>
          </a:xfrm>
          <a:prstGeom prst="rect">
            <a:avLst/>
          </a:prstGeom>
          <a:noFill/>
        </p:spPr>
        <p:txBody>
          <a:bodyPr wrap="none" rtlCol="0">
            <a:spAutoFit/>
          </a:bodyPr>
          <a:lstStyle/>
          <a:p>
            <a:r>
              <a:rPr lang="en-US" dirty="0"/>
              <a:t>5. Diagrams</a:t>
            </a:r>
          </a:p>
          <a:p>
            <a:pPr marL="342900" indent="-342900">
              <a:buAutoNum type="arabicPeriod"/>
            </a:pPr>
            <a:endParaRPr lang="en-US" dirty="0"/>
          </a:p>
          <a:p>
            <a:r>
              <a:rPr lang="en-US" dirty="0"/>
              <a:t>6. Patent Status</a:t>
            </a:r>
          </a:p>
          <a:p>
            <a:pPr marL="342900" indent="-342900">
              <a:buAutoNum type="arabicPeriod"/>
            </a:pPr>
            <a:endParaRPr lang="en-US" dirty="0"/>
          </a:p>
          <a:p>
            <a:r>
              <a:rPr lang="en-US" dirty="0"/>
              <a:t>7. Research Paper Status</a:t>
            </a:r>
          </a:p>
          <a:p>
            <a:pPr marL="342900" indent="-342900">
              <a:buAutoNum type="arabicPeriod"/>
            </a:pPr>
            <a:endParaRPr lang="en-US" dirty="0"/>
          </a:p>
          <a:p>
            <a:r>
              <a:rPr lang="en-US" dirty="0"/>
              <a:t>8. Project Status</a:t>
            </a:r>
          </a:p>
          <a:p>
            <a:endParaRPr lang="en-US" dirty="0"/>
          </a:p>
          <a:p>
            <a:r>
              <a:rPr lang="en-US" dirty="0"/>
              <a:t>9.Refrences</a:t>
            </a:r>
            <a:endParaRPr lang="en-IN" dirty="0"/>
          </a:p>
        </p:txBody>
      </p:sp>
    </p:spTree>
    <p:extLst>
      <p:ext uri="{BB962C8B-B14F-4D97-AF65-F5344CB8AC3E}">
        <p14:creationId xmlns:p14="http://schemas.microsoft.com/office/powerpoint/2010/main" val="17765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a:xfrm>
            <a:off x="526110" y="1782168"/>
            <a:ext cx="4150581" cy="1800165"/>
          </a:xfrm>
        </p:spPr>
        <p:txBody>
          <a:bodyPr anchor="t">
            <a:normAutofit/>
          </a:bodyPr>
          <a:lstStyle/>
          <a:p>
            <a:pPr algn="r"/>
            <a:r>
              <a:rPr lang="en-IN" sz="4000" dirty="0"/>
              <a:t>Problem Statement</a:t>
            </a:r>
          </a:p>
        </p:txBody>
      </p:sp>
      <p:pic>
        <p:nvPicPr>
          <p:cNvPr id="5" name="Picture 4">
            <a:extLst>
              <a:ext uri="{FF2B5EF4-FFF2-40B4-BE49-F238E27FC236}">
                <a16:creationId xmlns:a16="http://schemas.microsoft.com/office/drawing/2014/main" id="{33D72CE9-6115-DDE4-4043-ACE00046C4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110" y="402304"/>
            <a:ext cx="11139778" cy="1141828"/>
          </a:xfrm>
          <a:prstGeom prst="rect">
            <a:avLst/>
          </a:prstGeom>
        </p:spPr>
      </p:pic>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526110" y="3344726"/>
            <a:ext cx="10764405" cy="1800164"/>
          </a:xfrm>
        </p:spPr>
        <p:txBody>
          <a:bodyPr anchor="t">
            <a:normAutofit/>
          </a:bodyPr>
          <a:lstStyle/>
          <a:p>
            <a:pPr marL="0" indent="0">
              <a:buNone/>
            </a:pPr>
            <a:r>
              <a:rPr lang="en-IN" sz="1800" dirty="0">
                <a:effectLst/>
                <a:latin typeface="Times New Roman" panose="02020603050405020304" pitchFamily="18" charset="0"/>
                <a:ea typeface="Times New Roman" panose="02020603050405020304" pitchFamily="18" charset="0"/>
              </a:rPr>
              <a:t>Current travel planning systems rely heavily on centralized platforms that store and process vast amounts of user data in a single location. This centralized approach poses significant risks related to data breaches, misuse of personal information, and lack of transparency. Additionally, these platforms often provide generic travel suggestions, lacking the ability to adapt to the unique preferences, needs, and real-time circumstances of each traveller.</a:t>
            </a:r>
          </a:p>
          <a:p>
            <a:pPr marL="0" indent="0">
              <a:buNone/>
            </a:pPr>
            <a:endParaRPr lang="en-IN" sz="20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A669B67-E642-6359-B42A-A1E89FAE02DD}"/>
              </a:ext>
            </a:extLst>
          </p:cNvPr>
          <p:cNvSpPr>
            <a:spLocks noGrp="1"/>
          </p:cNvSpPr>
          <p:nvPr>
            <p:ph type="sldNum" sz="quarter" idx="12"/>
          </p:nvPr>
        </p:nvSpPr>
        <p:spPr>
          <a:xfrm>
            <a:off x="11704320" y="6451877"/>
            <a:ext cx="448056" cy="365125"/>
          </a:xfrm>
        </p:spPr>
        <p:txBody>
          <a:bodyPr>
            <a:normAutofit/>
          </a:bodyPr>
          <a:lstStyle/>
          <a:p>
            <a:pPr>
              <a:spcAft>
                <a:spcPts val="600"/>
              </a:spcAft>
            </a:pPr>
            <a:fld id="{3F87B148-DC85-4EDB-ACA3-100B1D618A48}" type="slidenum">
              <a:rPr lang="en-IN" sz="1100">
                <a:solidFill>
                  <a:srgbClr val="FFFFFF"/>
                </a:solidFill>
              </a:rPr>
              <a:pPr>
                <a:spcAft>
                  <a:spcPts val="600"/>
                </a:spcAft>
              </a:pPr>
              <a:t>3</a:t>
            </a:fld>
            <a:endParaRPr lang="en-IN" sz="1100">
              <a:solidFill>
                <a:srgbClr val="FFFFFF"/>
              </a:solidFill>
            </a:endParaRPr>
          </a:p>
        </p:txBody>
      </p:sp>
    </p:spTree>
    <p:extLst>
      <p:ext uri="{BB962C8B-B14F-4D97-AF65-F5344CB8AC3E}">
        <p14:creationId xmlns:p14="http://schemas.microsoft.com/office/powerpoint/2010/main" val="21470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481628" y="1031039"/>
            <a:ext cx="3981854" cy="2216513"/>
          </a:xfrm>
        </p:spPr>
        <p:txBody>
          <a:bodyPr>
            <a:normAutofit/>
          </a:bodyPr>
          <a:lstStyle/>
          <a:p>
            <a:r>
              <a:rPr lang="en-IN" dirty="0"/>
              <a:t>Objectives</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40BF059-CC13-E547-687C-A32B5D7F33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628" y="473840"/>
            <a:ext cx="10872172" cy="11143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481628" y="3464970"/>
            <a:ext cx="11423071" cy="2216512"/>
          </a:xfrm>
        </p:spPr>
        <p:txBody>
          <a:bodyPr>
            <a:normAutofit/>
          </a:bodyPr>
          <a:lstStyle/>
          <a:p>
            <a:pPr marL="514350" indent="-514350">
              <a:buFont typeface="+mj-lt"/>
              <a:buAutoNum type="arabicPeriod"/>
            </a:pPr>
            <a:r>
              <a:rPr lang="en-IN" sz="1800" dirty="0">
                <a:effectLst/>
                <a:latin typeface="Times New Roman" panose="02020603050405020304" pitchFamily="18" charset="0"/>
                <a:ea typeface="Times New Roman" panose="02020603050405020304" pitchFamily="18" charset="0"/>
              </a:rPr>
              <a:t>Maintains user privacy and control over data</a:t>
            </a:r>
            <a:endParaRPr lang="en-US" sz="1800" dirty="0">
              <a:effectLst/>
              <a:latin typeface="Times New Roman" panose="02020603050405020304" pitchFamily="18" charset="0"/>
              <a:ea typeface="Times New Roman" panose="02020603050405020304" pitchFamily="18" charset="0"/>
            </a:endParaRPr>
          </a:p>
          <a:p>
            <a:pPr marL="514350" indent="-514350">
              <a:buFont typeface="+mj-lt"/>
              <a:buAutoNum type="arabicPeriod"/>
            </a:pPr>
            <a:r>
              <a:rPr lang="en-IN" sz="1800" dirty="0">
                <a:effectLst/>
                <a:latin typeface="Times New Roman" panose="02020603050405020304" pitchFamily="18" charset="0"/>
                <a:ea typeface="Times New Roman" panose="02020603050405020304" pitchFamily="18" charset="0"/>
              </a:rPr>
              <a:t>Generates personalized travel itineraries</a:t>
            </a:r>
            <a:endParaRPr lang="en-US" sz="1800" dirty="0">
              <a:effectLst/>
              <a:latin typeface="Times New Roman" panose="02020603050405020304" pitchFamily="18" charset="0"/>
              <a:ea typeface="Times New Roman" panose="02020603050405020304" pitchFamily="18" charset="0"/>
            </a:endParaRPr>
          </a:p>
          <a:p>
            <a:pPr marL="514350" indent="-514350">
              <a:buFont typeface="+mj-lt"/>
              <a:buAutoNum type="arabicPeriod"/>
            </a:pPr>
            <a:r>
              <a:rPr lang="en-IN" sz="1800" dirty="0">
                <a:effectLst/>
                <a:latin typeface="Times New Roman" panose="02020603050405020304" pitchFamily="18" charset="0"/>
                <a:ea typeface="Times New Roman" panose="02020603050405020304" pitchFamily="18" charset="0"/>
              </a:rPr>
              <a:t>Enhances security and trust</a:t>
            </a:r>
            <a:endParaRPr lang="en-IN" dirty="0"/>
          </a:p>
        </p:txBody>
      </p:sp>
      <p:sp>
        <p:nvSpPr>
          <p:cNvPr id="4" name="Slide Number Placeholder 3">
            <a:extLst>
              <a:ext uri="{FF2B5EF4-FFF2-40B4-BE49-F238E27FC236}">
                <a16:creationId xmlns:a16="http://schemas.microsoft.com/office/drawing/2014/main" id="{B161C2EE-9908-3402-0331-79EA8373855C}"/>
              </a:ext>
            </a:extLst>
          </p:cNvPr>
          <p:cNvSpPr>
            <a:spLocks noGrp="1"/>
          </p:cNvSpPr>
          <p:nvPr>
            <p:ph type="sldNum" sz="quarter" idx="12"/>
          </p:nvPr>
        </p:nvSpPr>
        <p:spPr>
          <a:xfrm>
            <a:off x="8610600" y="6356350"/>
            <a:ext cx="2743200" cy="365125"/>
          </a:xfrm>
        </p:spPr>
        <p:txBody>
          <a:bodyPr>
            <a:normAutofit/>
          </a:bodyPr>
          <a:lstStyle/>
          <a:p>
            <a:pPr>
              <a:spcAft>
                <a:spcPts val="600"/>
              </a:spcAft>
            </a:pPr>
            <a:fld id="{3F87B148-DC85-4EDB-ACA3-100B1D618A48}" type="slidenum">
              <a:rPr lang="en-IN" smtClean="0"/>
              <a:pPr>
                <a:spcAft>
                  <a:spcPts val="600"/>
                </a:spcAft>
              </a:pPr>
              <a:t>4</a:t>
            </a:fld>
            <a:endParaRPr lang="en-IN"/>
          </a:p>
        </p:txBody>
      </p:sp>
    </p:spTree>
    <p:extLst>
      <p:ext uri="{BB962C8B-B14F-4D97-AF65-F5344CB8AC3E}">
        <p14:creationId xmlns:p14="http://schemas.microsoft.com/office/powerpoint/2010/main" val="59725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733259" y="1845759"/>
            <a:ext cx="4150581" cy="1800165"/>
          </a:xfrm>
        </p:spPr>
        <p:txBody>
          <a:bodyPr anchor="t">
            <a:normAutofit/>
          </a:bodyPr>
          <a:lstStyle/>
          <a:p>
            <a:pPr algn="r"/>
            <a:r>
              <a:rPr lang="en-IN" sz="4000" dirty="0"/>
              <a:t>Technology Used	</a:t>
            </a:r>
          </a:p>
        </p:txBody>
      </p:sp>
      <p:pic>
        <p:nvPicPr>
          <p:cNvPr id="5" name="Picture 4">
            <a:extLst>
              <a:ext uri="{FF2B5EF4-FFF2-40B4-BE49-F238E27FC236}">
                <a16:creationId xmlns:a16="http://schemas.microsoft.com/office/drawing/2014/main" id="{AC16FBAB-E669-E77E-8179-664AC89180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110" y="328073"/>
            <a:ext cx="11139778" cy="1141828"/>
          </a:xfrm>
          <a:prstGeom prst="rect">
            <a:avLst/>
          </a:prstGeom>
        </p:spPr>
      </p:pic>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1171491" y="3460255"/>
            <a:ext cx="6235268" cy="1800164"/>
          </a:xfrm>
        </p:spPr>
        <p:txBody>
          <a:bodyPr anchor="t">
            <a:normAutofit/>
          </a:bodyPr>
          <a:lstStyle/>
          <a:p>
            <a:pPr marL="342900" indent="-342900">
              <a:buAutoNum type="arabicPeriod"/>
            </a:pPr>
            <a:r>
              <a:rPr lang="en-IN" sz="1800" dirty="0">
                <a:effectLst/>
                <a:latin typeface="Times New Roman" panose="02020603050405020304" pitchFamily="18" charset="0"/>
                <a:ea typeface="Times New Roman" panose="02020603050405020304" pitchFamily="18" charset="0"/>
              </a:rPr>
              <a:t>Blockchain</a:t>
            </a:r>
          </a:p>
          <a:p>
            <a:pPr marL="0" indent="0">
              <a:buNone/>
            </a:pPr>
            <a:r>
              <a:rPr lang="en-US" sz="1800" dirty="0">
                <a:effectLst/>
                <a:latin typeface="Times New Roman" panose="02020603050405020304" pitchFamily="18" charset="0"/>
                <a:ea typeface="Times New Roman" panose="02020603050405020304" pitchFamily="18" charset="0"/>
              </a:rPr>
              <a:t>2.   MERN STACK </a:t>
            </a:r>
          </a:p>
          <a:p>
            <a:pPr marL="0" indent="0">
              <a:buNone/>
            </a:pPr>
            <a:r>
              <a:rPr lang="en-US" sz="1800" dirty="0">
                <a:effectLst/>
                <a:latin typeface="Times New Roman" panose="02020603050405020304" pitchFamily="18" charset="0"/>
                <a:ea typeface="Times New Roman" panose="02020603050405020304" pitchFamily="18" charset="0"/>
              </a:rPr>
              <a:t>3.   Gemini API </a:t>
            </a:r>
            <a:endParaRPr lang="en-IN" sz="1800" dirty="0">
              <a:effectLst/>
              <a:latin typeface="Times New Roman" panose="02020603050405020304" pitchFamily="18" charset="0"/>
              <a:ea typeface="Times New Roman" panose="02020603050405020304" pitchFamily="18" charset="0"/>
            </a:endParaRPr>
          </a:p>
          <a:p>
            <a:pPr marL="342900" indent="-342900">
              <a:buAutoNum type="arabicPeriod"/>
            </a:pPr>
            <a:endParaRPr lang="en-IN" sz="1800" dirty="0">
              <a:effectLst/>
              <a:latin typeface="Times New Roman" panose="02020603050405020304" pitchFamily="18" charset="0"/>
              <a:ea typeface="Times New Roman" panose="02020603050405020304" pitchFamily="18" charset="0"/>
            </a:endParaRPr>
          </a:p>
          <a:p>
            <a:pPr marL="457200" indent="-457200">
              <a:buFont typeface="+mj-lt"/>
              <a:buAutoNum type="arabicPeriod"/>
            </a:pPr>
            <a:endParaRPr lang="en-IN" sz="20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82A078F-32D4-C99B-5F3A-24FE425A791D}"/>
              </a:ext>
            </a:extLst>
          </p:cNvPr>
          <p:cNvSpPr>
            <a:spLocks noGrp="1"/>
          </p:cNvSpPr>
          <p:nvPr>
            <p:ph type="sldNum" sz="quarter" idx="12"/>
          </p:nvPr>
        </p:nvSpPr>
        <p:spPr>
          <a:xfrm>
            <a:off x="11704320" y="6451877"/>
            <a:ext cx="448056" cy="365125"/>
          </a:xfrm>
        </p:spPr>
        <p:txBody>
          <a:bodyPr>
            <a:normAutofit/>
          </a:bodyPr>
          <a:lstStyle/>
          <a:p>
            <a:pPr>
              <a:spcAft>
                <a:spcPts val="600"/>
              </a:spcAft>
            </a:pPr>
            <a:fld id="{3F87B148-DC85-4EDB-ACA3-100B1D618A48}" type="slidenum">
              <a:rPr lang="en-IN" sz="1100">
                <a:solidFill>
                  <a:srgbClr val="FFFFFF"/>
                </a:solidFill>
              </a:rPr>
              <a:pPr>
                <a:spcAft>
                  <a:spcPts val="600"/>
                </a:spcAft>
              </a:pPr>
              <a:t>5</a:t>
            </a:fld>
            <a:endParaRPr lang="en-IN" sz="1100">
              <a:solidFill>
                <a:srgbClr val="FFFFFF"/>
              </a:solidFill>
            </a:endParaRPr>
          </a:p>
        </p:txBody>
      </p:sp>
    </p:spTree>
    <p:extLst>
      <p:ext uri="{BB962C8B-B14F-4D97-AF65-F5344CB8AC3E}">
        <p14:creationId xmlns:p14="http://schemas.microsoft.com/office/powerpoint/2010/main" val="33759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780884" y="1655484"/>
            <a:ext cx="4150581" cy="1800165"/>
          </a:xfrm>
        </p:spPr>
        <p:txBody>
          <a:bodyPr anchor="t">
            <a:normAutofit/>
          </a:bodyPr>
          <a:lstStyle/>
          <a:p>
            <a:pPr algn="r"/>
            <a:r>
              <a:rPr lang="en-IN" sz="4000" dirty="0"/>
              <a:t>Literature Survey	</a:t>
            </a:r>
          </a:p>
        </p:txBody>
      </p:sp>
      <p:pic>
        <p:nvPicPr>
          <p:cNvPr id="5" name="Picture 4">
            <a:extLst>
              <a:ext uri="{FF2B5EF4-FFF2-40B4-BE49-F238E27FC236}">
                <a16:creationId xmlns:a16="http://schemas.microsoft.com/office/drawing/2014/main" id="{B0197736-F104-F840-31E7-9B18F5C684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242" y="256828"/>
            <a:ext cx="11139778" cy="1141828"/>
          </a:xfrm>
          <a:prstGeom prst="rect">
            <a:avLst/>
          </a:prstGeom>
        </p:spPr>
      </p:pic>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1119963" y="3002302"/>
            <a:ext cx="6235268" cy="2406605"/>
          </a:xfrm>
        </p:spPr>
        <p:txBody>
          <a:bodyPr anchor="t">
            <a:normAutofit/>
          </a:bodyPr>
          <a:lstStyle/>
          <a:p>
            <a:pPr marL="0" indent="0">
              <a:buNone/>
            </a:pPr>
            <a:r>
              <a:rPr lang="en-US" sz="1800" dirty="0">
                <a:effectLst/>
                <a:latin typeface="Times New Roman" panose="02020603050405020304" pitchFamily="18" charset="0"/>
                <a:ea typeface="Times New Roman" panose="02020603050405020304" pitchFamily="18" charset="0"/>
              </a:rPr>
              <a:t>1. Introduction to Decentralization in Travel Planning</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2. Personalization through AI</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3. Community-driven Content and User Contributions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4. Blockchain Technology in Travel</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5. Real-time Adaptability and Data Integration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3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a:xfrm>
            <a:off x="11704320" y="6451877"/>
            <a:ext cx="448056" cy="365125"/>
          </a:xfrm>
        </p:spPr>
        <p:txBody>
          <a:bodyPr>
            <a:normAutofit/>
          </a:bodyPr>
          <a:lstStyle/>
          <a:p>
            <a:pPr>
              <a:spcAft>
                <a:spcPts val="600"/>
              </a:spcAft>
            </a:pPr>
            <a:fld id="{3F87B148-DC85-4EDB-ACA3-100B1D618A48}" type="slidenum">
              <a:rPr lang="en-IN" sz="1100">
                <a:solidFill>
                  <a:srgbClr val="FFFFFF"/>
                </a:solidFill>
              </a:rPr>
              <a:pPr>
                <a:spcAft>
                  <a:spcPts val="600"/>
                </a:spcAft>
              </a:pPr>
              <a:t>6</a:t>
            </a:fld>
            <a:endParaRPr lang="en-IN" sz="1100">
              <a:solidFill>
                <a:srgbClr val="FFFFFF"/>
              </a:solidFill>
            </a:endParaRPr>
          </a:p>
        </p:txBody>
      </p:sp>
    </p:spTree>
    <p:extLst>
      <p:ext uri="{BB962C8B-B14F-4D97-AF65-F5344CB8AC3E}">
        <p14:creationId xmlns:p14="http://schemas.microsoft.com/office/powerpoint/2010/main" val="13110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527192" y="1387448"/>
            <a:ext cx="3981854" cy="2216513"/>
          </a:xfrm>
        </p:spPr>
        <p:txBody>
          <a:bodyPr>
            <a:normAutofit/>
          </a:bodyPr>
          <a:lstStyle/>
          <a:p>
            <a:r>
              <a:rPr lang="en-IN" dirty="0"/>
              <a:t>ER </a:t>
            </a:r>
            <a:br>
              <a:rPr lang="en-IN" dirty="0"/>
            </a:br>
            <a:r>
              <a:rPr lang="en-IN" dirty="0"/>
              <a:t>Diagram</a:t>
            </a:r>
            <a:br>
              <a:rPr lang="en-IN" dirty="0"/>
            </a:br>
            <a:endParaRPr lang="en-IN"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BD5F73A-6FA0-BD2C-5FA9-794C808342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914" y="136525"/>
            <a:ext cx="10872172" cy="11143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a:xfrm>
            <a:off x="8610600" y="6356350"/>
            <a:ext cx="2743200" cy="365125"/>
          </a:xfrm>
        </p:spPr>
        <p:txBody>
          <a:bodyPr>
            <a:normAutofit/>
          </a:bodyPr>
          <a:lstStyle/>
          <a:p>
            <a:pPr>
              <a:spcAft>
                <a:spcPts val="600"/>
              </a:spcAft>
            </a:pPr>
            <a:fld id="{3F87B148-DC85-4EDB-ACA3-100B1D618A48}" type="slidenum">
              <a:rPr lang="en-IN" smtClean="0"/>
              <a:pPr>
                <a:spcAft>
                  <a:spcPts val="600"/>
                </a:spcAft>
              </a:pPr>
              <a:t>7</a:t>
            </a:fld>
            <a:endParaRPr lang="en-IN"/>
          </a:p>
        </p:txBody>
      </p:sp>
      <p:pic>
        <p:nvPicPr>
          <p:cNvPr id="7" name="Content Placeholder 6">
            <a:extLst>
              <a:ext uri="{FF2B5EF4-FFF2-40B4-BE49-F238E27FC236}">
                <a16:creationId xmlns:a16="http://schemas.microsoft.com/office/drawing/2014/main" id="{38F247AF-BCDD-814C-1351-4741FCBDC24A}"/>
              </a:ext>
            </a:extLst>
          </p:cNvPr>
          <p:cNvPicPr>
            <a:picLocks noGrp="1" noChangeAspect="1"/>
          </p:cNvPicPr>
          <p:nvPr>
            <p:ph idx="1"/>
          </p:nvPr>
        </p:nvPicPr>
        <p:blipFill>
          <a:blip r:embed="rId3"/>
          <a:stretch>
            <a:fillRect/>
          </a:stretch>
        </p:blipFill>
        <p:spPr>
          <a:xfrm>
            <a:off x="2590800" y="1308991"/>
            <a:ext cx="9485573" cy="5549009"/>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4C127-D8F2-805B-80E6-F5FDD5DF2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4D4B8-5FCA-D3C4-51A3-11B03B8C64D6}"/>
              </a:ext>
            </a:extLst>
          </p:cNvPr>
          <p:cNvSpPr>
            <a:spLocks noGrp="1"/>
          </p:cNvSpPr>
          <p:nvPr>
            <p:ph type="title"/>
          </p:nvPr>
        </p:nvSpPr>
        <p:spPr>
          <a:xfrm>
            <a:off x="1155842" y="1497163"/>
            <a:ext cx="3981854" cy="2216513"/>
          </a:xfrm>
        </p:spPr>
        <p:txBody>
          <a:bodyPr>
            <a:normAutofit/>
          </a:bodyPr>
          <a:lstStyle/>
          <a:p>
            <a:r>
              <a:rPr lang="en-US" dirty="0"/>
              <a:t>F</a:t>
            </a:r>
            <a:r>
              <a:rPr lang="en-IN" dirty="0"/>
              <a:t>low Chart</a:t>
            </a:r>
          </a:p>
        </p:txBody>
      </p:sp>
      <p:pic>
        <p:nvPicPr>
          <p:cNvPr id="5" name="Picture 4">
            <a:extLst>
              <a:ext uri="{FF2B5EF4-FFF2-40B4-BE49-F238E27FC236}">
                <a16:creationId xmlns:a16="http://schemas.microsoft.com/office/drawing/2014/main" id="{0E1A17EA-46D7-42A1-7696-DB5ED47A59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914" y="136525"/>
            <a:ext cx="10872172" cy="11143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4" name="Slide Number Placeholder 3">
            <a:extLst>
              <a:ext uri="{FF2B5EF4-FFF2-40B4-BE49-F238E27FC236}">
                <a16:creationId xmlns:a16="http://schemas.microsoft.com/office/drawing/2014/main" id="{4DA66461-3373-BA4A-A4E4-86A8C87F8CBB}"/>
              </a:ext>
            </a:extLst>
          </p:cNvPr>
          <p:cNvSpPr>
            <a:spLocks noGrp="1"/>
          </p:cNvSpPr>
          <p:nvPr>
            <p:ph type="sldNum" sz="quarter" idx="12"/>
          </p:nvPr>
        </p:nvSpPr>
        <p:spPr>
          <a:xfrm>
            <a:off x="8610600" y="6356350"/>
            <a:ext cx="2743200" cy="365125"/>
          </a:xfrm>
        </p:spPr>
        <p:txBody>
          <a:bodyPr>
            <a:normAutofit/>
          </a:bodyPr>
          <a:lstStyle/>
          <a:p>
            <a:pPr>
              <a:spcAft>
                <a:spcPts val="600"/>
              </a:spcAft>
            </a:pPr>
            <a:fld id="{3F87B148-DC85-4EDB-ACA3-100B1D618A48}" type="slidenum">
              <a:rPr lang="en-IN" smtClean="0"/>
              <a:pPr>
                <a:spcAft>
                  <a:spcPts val="600"/>
                </a:spcAft>
              </a:pPr>
              <a:t>8</a:t>
            </a:fld>
            <a:endParaRPr lang="en-IN"/>
          </a:p>
        </p:txBody>
      </p:sp>
      <p:pic>
        <p:nvPicPr>
          <p:cNvPr id="3" name="Content Placeholder 4">
            <a:extLst>
              <a:ext uri="{FF2B5EF4-FFF2-40B4-BE49-F238E27FC236}">
                <a16:creationId xmlns:a16="http://schemas.microsoft.com/office/drawing/2014/main" id="{24CBBD75-FEA7-3325-0A41-B477B7E64C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25758" y="1812028"/>
            <a:ext cx="7010400" cy="4295775"/>
          </a:xfrm>
          <a:prstGeom prst="rect">
            <a:avLst/>
          </a:prstGeom>
          <a:noFill/>
          <a:ln>
            <a:noFill/>
          </a:ln>
        </p:spPr>
      </p:pic>
    </p:spTree>
    <p:extLst>
      <p:ext uri="{BB962C8B-B14F-4D97-AF65-F5344CB8AC3E}">
        <p14:creationId xmlns:p14="http://schemas.microsoft.com/office/powerpoint/2010/main" val="357834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783739" y="2897995"/>
            <a:ext cx="10515600" cy="1325563"/>
          </a:xfrm>
        </p:spPr>
        <p:txBody>
          <a:bodyPr/>
          <a:lstStyle/>
          <a:p>
            <a:r>
              <a:rPr lang="en-IN" dirty="0"/>
              <a:t>Patent Status – in process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838200" y="1838325"/>
            <a:ext cx="10515600" cy="4351338"/>
          </a:xfrm>
        </p:spPr>
        <p:txBody>
          <a:bodyPr/>
          <a:lstStyle/>
          <a:p>
            <a:pPr marL="0" indent="0">
              <a:buNone/>
            </a:pPr>
            <a:r>
              <a:rPr lang="en-US" dirty="0"/>
              <a:t> </a:t>
            </a:r>
            <a:endParaRPr lang="en-IN" dirty="0"/>
          </a:p>
        </p:txBody>
      </p:sp>
      <p:sp>
        <p:nvSpPr>
          <p:cNvPr id="4" name="Slide Number Placeholder 3">
            <a:extLst>
              <a:ext uri="{FF2B5EF4-FFF2-40B4-BE49-F238E27FC236}">
                <a16:creationId xmlns:a16="http://schemas.microsoft.com/office/drawing/2014/main" id="{D448161B-2D61-4FA3-1B6A-A942EFCC93F0}"/>
              </a:ext>
            </a:extLst>
          </p:cNvPr>
          <p:cNvSpPr>
            <a:spLocks noGrp="1"/>
          </p:cNvSpPr>
          <p:nvPr>
            <p:ph type="sldNum" sz="quarter" idx="12"/>
          </p:nvPr>
        </p:nvSpPr>
        <p:spPr/>
        <p:txBody>
          <a:bodyPr/>
          <a:lstStyle/>
          <a:p>
            <a:fld id="{3F87B148-DC85-4EDB-ACA3-100B1D618A48}" type="slidenum">
              <a:rPr lang="en-IN" smtClean="0"/>
              <a:t>9</a:t>
            </a:fld>
            <a:endParaRPr lang="en-IN"/>
          </a:p>
        </p:txBody>
      </p:sp>
      <p:pic>
        <p:nvPicPr>
          <p:cNvPr id="5" name="Picture 4">
            <a:extLst>
              <a:ext uri="{FF2B5EF4-FFF2-40B4-BE49-F238E27FC236}">
                <a16:creationId xmlns:a16="http://schemas.microsoft.com/office/drawing/2014/main" id="{EC2EE626-41E3-D4FB-DE26-442E728056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628" y="297266"/>
            <a:ext cx="11119822" cy="11143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3047737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384</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Bookman Old Style</vt:lpstr>
      <vt:lpstr>Calibri</vt:lpstr>
      <vt:lpstr>Calibri Light</vt:lpstr>
      <vt:lpstr>Times New Roman</vt:lpstr>
      <vt:lpstr>Office Theme</vt:lpstr>
      <vt:lpstr>                      DEPARTMENT OF COMPUTER SCIENCE Project Presentation (BCS 554) Decentralized AI Trip Generator </vt:lpstr>
      <vt:lpstr>PowerPoint Presentation</vt:lpstr>
      <vt:lpstr>Problem Statement</vt:lpstr>
      <vt:lpstr>Objectives</vt:lpstr>
      <vt:lpstr>Technology Used </vt:lpstr>
      <vt:lpstr>Literature Survey </vt:lpstr>
      <vt:lpstr>ER  Diagram </vt:lpstr>
      <vt:lpstr>Flow Chart</vt:lpstr>
      <vt:lpstr>Patent Status – in process</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Rohit Halsana</cp:lastModifiedBy>
  <cp:revision>18</cp:revision>
  <dcterms:created xsi:type="dcterms:W3CDTF">2023-09-23T09:10:50Z</dcterms:created>
  <dcterms:modified xsi:type="dcterms:W3CDTF">2024-11-23T05:06:01Z</dcterms:modified>
</cp:coreProperties>
</file>