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2.jpeg" ContentType="image/jpeg"/>
  <Override PartName="/ppt/media/image1.png" ContentType="image/png"/>
  <Override PartName="/ppt/media/image5.jpeg" ContentType="image/jpeg"/>
  <Override PartName="/ppt/media/image4.jpeg" ContentType="image/jpeg"/>
  <Override PartName="/ppt/media/image3.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noAutofit/>
          </a:bodyPr>
          <a:p>
            <a:pPr marL="432000" indent="-3240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883E7722-11ED-4D69-A8E8-933E8659A2EC}" type="datetime">
              <a:rPr b="0" lang="en-US" sz="1200" spc="-1" strike="noStrike">
                <a:solidFill>
                  <a:srgbClr val="8b8b8b"/>
                </a:solidFill>
                <a:latin typeface="Calibri"/>
              </a:rPr>
              <a:t>7/12/20</a:t>
            </a:fld>
            <a:endParaRPr b="0" lang="en-IN"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A58C04E7-8B51-48FF-8D1B-8B5C5E1138F5}"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www.physics-and-radio-electronics.com/physics/force.html" TargetMode="Externa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www.arduino.cc/en/Main/Products" TargetMode="External"/><Relationship Id="rId2" Type="http://schemas.openxmlformats.org/officeDocument/2006/relationships/hyperlink" Target="https://www.arduino.cc/en/Main/Products" TargetMode="External"/><Relationship Id="rId3" Type="http://schemas.openxmlformats.org/officeDocument/2006/relationships/hyperlink" Target="https://www.arduino.cc/en/Reference/HomePage" TargetMode="External"/><Relationship Id="rId4" Type="http://schemas.openxmlformats.org/officeDocument/2006/relationships/hyperlink" Target="https://www.arduino.cc/en/Reference/HomePage" TargetMode="External"/><Relationship Id="rId5" Type="http://schemas.openxmlformats.org/officeDocument/2006/relationships/hyperlink" Target="http://wiring.org.co/" TargetMode="External"/><Relationship Id="rId6" Type="http://schemas.openxmlformats.org/officeDocument/2006/relationships/hyperlink" Target="https://www.arduino.cc/en/Main/Software" TargetMode="External"/><Relationship Id="rId7" Type="http://schemas.openxmlformats.org/officeDocument/2006/relationships/hyperlink" Target="https://www.arduino.cc/en/Main/Software" TargetMode="External"/><Relationship Id="rId8" Type="http://schemas.openxmlformats.org/officeDocument/2006/relationships/hyperlink" Target="https://www.arduino.cc/en/Main/Software" TargetMode="External"/><Relationship Id="rId9" Type="http://schemas.openxmlformats.org/officeDocument/2006/relationships/hyperlink" Target="https://processing.org/" TargetMode="External"/><Relationship Id="rId10" Type="http://schemas.openxmlformats.org/officeDocument/2006/relationships/hyperlink" Target="http://forum.arduino.cc/" TargetMode="External"/><Relationship Id="rId1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en.wikipedia.org/wiki/Pressure" TargetMode="External"/><Relationship Id="rId2" Type="http://schemas.openxmlformats.org/officeDocument/2006/relationships/hyperlink" Target="https://en.wikipedia.org/wiki/Blood" TargetMode="External"/><Relationship Id="rId3" Type="http://schemas.openxmlformats.org/officeDocument/2006/relationships/hyperlink" Target="https://en.wikipedia.org/wiki/Blood_vessel" TargetMode="External"/><Relationship Id="rId4" Type="http://schemas.openxmlformats.org/officeDocument/2006/relationships/hyperlink" Target="https://en.wikipedia.org/wiki/Artery" TargetMode="External"/><Relationship Id="rId5" Type="http://schemas.openxmlformats.org/officeDocument/2006/relationships/hyperlink" Target="https://en.wikipedia.org/wiki/Systemic_circulation" TargetMode="External"/><Relationship Id="rId6" Type="http://schemas.openxmlformats.org/officeDocument/2006/relationships/hyperlink" Target="https://en.wikipedia.org/wiki/Systole" TargetMode="External"/><Relationship Id="rId7" Type="http://schemas.openxmlformats.org/officeDocument/2006/relationships/hyperlink" Target="https://en.wikipedia.org/wiki/Diastole" TargetMode="External"/><Relationship Id="rId8" Type="http://schemas.openxmlformats.org/officeDocument/2006/relationships/hyperlink" Target="https://en.wikipedia.org/wiki/Millimeter_of_mercury" TargetMode="External"/><Relationship Id="rId9" Type="http://schemas.openxmlformats.org/officeDocument/2006/relationships/hyperlink" Target="https://en.wikipedia.org/wiki/Vital_signs" TargetMode="External"/><Relationship Id="rId10" Type="http://schemas.openxmlformats.org/officeDocument/2006/relationships/hyperlink" Target="https://en.wikipedia.org/wiki/Respiratory_rate" TargetMode="External"/><Relationship Id="rId11" Type="http://schemas.openxmlformats.org/officeDocument/2006/relationships/hyperlink" Target="https://en.wikipedia.org/wiki/Heart_rate" TargetMode="External"/><Relationship Id="rId12" Type="http://schemas.openxmlformats.org/officeDocument/2006/relationships/hyperlink" Target="https://en.wikipedia.org/wiki/Oxygen_saturation" TargetMode="External"/><Relationship Id="rId13" Type="http://schemas.openxmlformats.org/officeDocument/2006/relationships/hyperlink" Target="https://en.wikipedia.org/wiki/Body_temperature" TargetMode="External"/><Relationship Id="rId14" Type="http://schemas.openxmlformats.org/officeDocument/2006/relationships/hyperlink" Target="https://en.wikipedia.org/wiki/Adult" TargetMode="External"/><Relationship Id="rId15" Type="http://schemas.openxmlformats.org/officeDocument/2006/relationships/hyperlink" Target="https://en.wikipedia.org/wiki/Mercury_(element)" TargetMode="External"/><Relationship Id="rId16" Type="http://schemas.openxmlformats.org/officeDocument/2006/relationships/hyperlink" Target="https://en.wikipedia.org/wiki/Sphygmomanometer" TargetMode="External"/><Relationship Id="rId17" Type="http://schemas.openxmlformats.org/officeDocument/2006/relationships/hyperlink" Target="https://en.wikipedia.org/wiki/Blood_pressure" TargetMode="External"/><Relationship Id="rId18" Type="http://schemas.openxmlformats.org/officeDocument/2006/relationships/hyperlink" Target="https://en.wikipedia.org/wiki/Blood_pressure" TargetMode="External"/><Relationship Id="rId19" Type="http://schemas.openxmlformats.org/officeDocument/2006/relationships/hyperlink" Target="https://en.wikipedia.org/wiki/Blood_pressure" TargetMode="External"/><Relationship Id="rId2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800" spc="-1" strike="noStrike">
                <a:solidFill>
                  <a:srgbClr val="ff0000"/>
                </a:solidFill>
                <a:latin typeface="Times New Roman"/>
              </a:rPr>
              <a:t>Exploratory Project</a:t>
            </a:r>
            <a:endParaRPr b="0" lang="en-US" sz="4800" spc="-1" strike="noStrike">
              <a:solidFill>
                <a:srgbClr val="000000"/>
              </a:solidFill>
              <a:latin typeface="Calibri"/>
            </a:endParaRPr>
          </a:p>
        </p:txBody>
      </p:sp>
      <p:pic>
        <p:nvPicPr>
          <p:cNvPr id="42" name="Content Placeholder 3" descr=""/>
          <p:cNvPicPr/>
          <p:nvPr/>
        </p:nvPicPr>
        <p:blipFill>
          <a:blip r:embed="rId1"/>
          <a:stretch/>
        </p:blipFill>
        <p:spPr>
          <a:xfrm>
            <a:off x="3048120" y="1447920"/>
            <a:ext cx="2133360" cy="2152440"/>
          </a:xfrm>
          <a:prstGeom prst="rect">
            <a:avLst/>
          </a:prstGeom>
          <a:ln>
            <a:noFill/>
          </a:ln>
        </p:spPr>
      </p:pic>
      <p:graphicFrame>
        <p:nvGraphicFramePr>
          <p:cNvPr id="43" name="Table 2"/>
          <p:cNvGraphicFramePr/>
          <p:nvPr/>
        </p:nvGraphicFramePr>
        <p:xfrm>
          <a:off x="1143000" y="3809880"/>
          <a:ext cx="6095160" cy="974520"/>
        </p:xfrm>
        <a:graphic>
          <a:graphicData uri="http://schemas.openxmlformats.org/drawingml/2006/table">
            <a:tbl>
              <a:tblPr/>
              <a:tblGrid>
                <a:gridCol w="1387080"/>
                <a:gridCol w="4708440"/>
              </a:tblGrid>
              <a:tr h="974880">
                <a:tc>
                  <a:txBody>
                    <a:bodyPr lIns="72720" rIns="72720" tIns="8640" bIns="8640" anchor="ctr">
                      <a:noAutofit/>
                    </a:bodyPr>
                    <a:p>
                      <a:pPr algn="ctr">
                        <a:lnSpc>
                          <a:spcPct val="115000"/>
                        </a:lnSpc>
                      </a:pPr>
                      <a:r>
                        <a:rPr b="0" lang="en-US" sz="1600" spc="-1" strike="noStrike">
                          <a:solidFill>
                            <a:srgbClr val="ffffff"/>
                          </a:solidFill>
                          <a:latin typeface="Calibri"/>
                          <a:ea typeface="Calibri"/>
                        </a:rPr>
                        <a:t>29-November-2018</a:t>
                      </a:r>
                      <a:endParaRPr b="0" lang="en-IN" sz="1600" spc="-1" strike="noStrike">
                        <a:latin typeface="Arial"/>
                      </a:endParaRPr>
                    </a:p>
                  </a:txBody>
                  <a:tcPr marL="72720" marR="72720">
                    <a:lnR w="76320">
                      <a:solidFill>
                        <a:srgbClr val="ffffff"/>
                      </a:solidFill>
                    </a:lnR>
                    <a:solidFill>
                      <a:srgbClr val="943634"/>
                    </a:solidFill>
                  </a:tcPr>
                </a:tc>
                <a:tc>
                  <a:txBody>
                    <a:bodyPr lIns="137160" rIns="72720" tIns="8640" bIns="8640" anchor="ctr">
                      <a:noAutofit/>
                    </a:bodyPr>
                    <a:p>
                      <a:pPr>
                        <a:lnSpc>
                          <a:spcPct val="115000"/>
                        </a:lnSpc>
                      </a:pPr>
                      <a:r>
                        <a:rPr b="0" lang="en-US" sz="1800" spc="-1" strike="noStrike">
                          <a:solidFill>
                            <a:srgbClr val="ffffff"/>
                          </a:solidFill>
                          <a:latin typeface="Calibri"/>
                        </a:rPr>
                        <a:t>Low cost blood pressure monitor device for developing countries</a:t>
                      </a:r>
                      <a:endParaRPr b="0" lang="en-IN" sz="1800" spc="-1" strike="noStrike">
                        <a:latin typeface="Arial"/>
                      </a:endParaRPr>
                    </a:p>
                  </a:txBody>
                  <a:tcPr marL="137160" marR="72720">
                    <a:lnL w="76320">
                      <a:solidFill>
                        <a:srgbClr val="ffffff"/>
                      </a:solidFill>
                    </a:lnL>
                    <a:solidFill>
                      <a:srgbClr val="244061"/>
                    </a:solidFill>
                  </a:tcPr>
                </a:tc>
              </a:tr>
            </a:tbl>
          </a:graphicData>
        </a:graphic>
      </p:graphicFrame>
      <p:sp>
        <p:nvSpPr>
          <p:cNvPr id="44" name="CustomShape 3"/>
          <p:cNvSpPr/>
          <p:nvPr/>
        </p:nvSpPr>
        <p:spPr>
          <a:xfrm>
            <a:off x="1447920" y="4952880"/>
            <a:ext cx="45716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Department - Biomedical engineering  </a:t>
            </a:r>
            <a:endParaRPr b="0" lang="en-IN" sz="1800" spc="-1" strike="noStrike">
              <a:latin typeface="Arial"/>
            </a:endParaRPr>
          </a:p>
          <a:p>
            <a:pPr>
              <a:lnSpc>
                <a:spcPct val="100000"/>
              </a:lnSpc>
            </a:pPr>
            <a:r>
              <a:rPr b="0" lang="en-US" sz="1800" spc="-1" strike="noStrike">
                <a:solidFill>
                  <a:srgbClr val="000000"/>
                </a:solidFill>
                <a:latin typeface="Calibri"/>
              </a:rPr>
              <a:t>Roll no. – 17024012                                         Name – Rohit Kumar Hansdah</a:t>
            </a:r>
            <a:endParaRPr b="0" lang="en-IN" sz="1800" spc="-1" strike="noStrike">
              <a:latin typeface="Arial"/>
            </a:endParaRPr>
          </a:p>
          <a:p>
            <a:pPr>
              <a:lnSpc>
                <a:spcPct val="100000"/>
              </a:lnSpc>
            </a:pPr>
            <a:r>
              <a:rPr b="0" lang="en-US" sz="1800" spc="-1" strike="noStrike">
                <a:solidFill>
                  <a:srgbClr val="000000"/>
                </a:solidFill>
                <a:latin typeface="Calibri"/>
              </a:rPr>
              <a:t>Roll no. – 17024014                                          Name – Saurabh Kumar Yadav</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Picture 2" descr="C:\Users\hp\Desktop\sphygmomanometer_med.jpeg"/>
          <p:cNvPicPr/>
          <p:nvPr/>
        </p:nvPicPr>
        <p:blipFill>
          <a:blip r:embed="rId1"/>
          <a:stretch/>
        </p:blipFill>
        <p:spPr>
          <a:xfrm>
            <a:off x="457200" y="990720"/>
            <a:ext cx="8229240" cy="4689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000" spc="-1" strike="noStrike">
                <a:solidFill>
                  <a:srgbClr val="ff0000"/>
                </a:solidFill>
                <a:latin typeface="Times New Roman"/>
              </a:rPr>
              <a:t>Graph Analysis:</a:t>
            </a:r>
            <a:endParaRPr b="0" lang="en-US" sz="4000" spc="-1" strike="noStrike">
              <a:solidFill>
                <a:srgbClr val="000000"/>
              </a:solidFill>
              <a:latin typeface="Calibri"/>
            </a:endParaRPr>
          </a:p>
        </p:txBody>
      </p:sp>
      <p:pic>
        <p:nvPicPr>
          <p:cNvPr id="60" name="Picture 2" descr="C:\Users\hp\Desktop\2111_Blood_Pressure_Graph.jpg"/>
          <p:cNvPicPr/>
          <p:nvPr/>
        </p:nvPicPr>
        <p:blipFill>
          <a:blip r:embed="rId1"/>
          <a:stretch/>
        </p:blipFill>
        <p:spPr>
          <a:xfrm>
            <a:off x="1143000" y="1752480"/>
            <a:ext cx="6629040" cy="38858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1919"/>
              </a:spcBef>
            </a:pPr>
            <a:r>
              <a:rPr b="1" lang="en-US" sz="9600" spc="-1" strike="noStrike">
                <a:solidFill>
                  <a:srgbClr val="ff0000"/>
                </a:solidFill>
                <a:latin typeface="Times New Roman"/>
              </a:rPr>
              <a:t>   </a:t>
            </a:r>
            <a:r>
              <a:rPr b="1" lang="en-US" sz="9600" spc="-1" strike="noStrike">
                <a:solidFill>
                  <a:srgbClr val="ff0000"/>
                </a:solidFill>
                <a:latin typeface="Times New Roman"/>
              </a:rPr>
              <a:t>Thank you</a:t>
            </a:r>
            <a:endParaRPr b="0" lang="en-US" sz="9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457200" y="274680"/>
            <a:ext cx="8229240" cy="1142640"/>
          </a:xfrm>
          <a:prstGeom prst="rect">
            <a:avLst/>
          </a:prstGeom>
          <a:noFill/>
          <a:ln>
            <a:noFill/>
          </a:ln>
        </p:spPr>
        <p:txBody>
          <a:bodyPr anchor="ctr">
            <a:normAutofit fontScale="83000"/>
          </a:bodyPr>
          <a:p>
            <a:pPr algn="ctr">
              <a:lnSpc>
                <a:spcPct val="100000"/>
              </a:lnSpc>
            </a:pPr>
            <a:r>
              <a:rPr b="1" lang="en-US" sz="4400" spc="-1" strike="noStrike">
                <a:solidFill>
                  <a:srgbClr val="ff0000"/>
                </a:solidFill>
                <a:latin typeface="Times New Roman"/>
              </a:rPr>
              <a:t>Introduction:</a:t>
            </a:r>
            <a:br/>
            <a:endParaRPr b="0" lang="en-US" sz="4400" spc="-1" strike="noStrike">
              <a:solidFill>
                <a:srgbClr val="000000"/>
              </a:solidFill>
              <a:latin typeface="Calibri"/>
            </a:endParaRPr>
          </a:p>
        </p:txBody>
      </p:sp>
      <p:sp>
        <p:nvSpPr>
          <p:cNvPr id="46" name="TextShape 2"/>
          <p:cNvSpPr txBox="1"/>
          <p:nvPr/>
        </p:nvSpPr>
        <p:spPr>
          <a:xfrm>
            <a:off x="457200" y="1600200"/>
            <a:ext cx="8229240" cy="4525560"/>
          </a:xfrm>
          <a:prstGeom prst="rect">
            <a:avLst/>
          </a:prstGeom>
          <a:noFill/>
          <a:ln>
            <a:noFill/>
          </a:ln>
        </p:spPr>
        <p:txBody>
          <a:bodyPr>
            <a:normAutofit fontScale="22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Taking the Blood Pressure (BP) with a traditional sphygmomanometer requires a trained user. In developed countries, patients who need to monitor their BP at home usually acquire an electronic BP device with an automatic inflate/deflate cycle that determines the BP through the oscillometric method. For patients in resource constrained regions automated BP measurement devices are scarce because supply channels are limited and relative costs are high. Consequently, routine screening for and monitoring of hypertension is not common place. In this project we aim to offer an alternative strategy to measure BP and Heart Rate (HR) in developing countries. Given that mobile phones are becoming increasingly available and affordable in these regions, we designed a system that comprises low-cost peripherals with minimal electronics, offloading the main processing to the phone. A simple pressure sensor passes information to the mobile phone and the oscillometric method is used to determine BP and HR. Data are then transmitted to a central medical record to reduce errors in time stamping and information loss.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457200" y="533520"/>
            <a:ext cx="8229240" cy="5592240"/>
          </a:xfrm>
          <a:prstGeom prst="rect">
            <a:avLst/>
          </a:prstGeom>
          <a:noFill/>
          <a:ln>
            <a:noFill/>
          </a:ln>
        </p:spPr>
        <p:txBody>
          <a:bodyPr>
            <a:normAutofit fontScale="30000"/>
          </a:bodyPr>
          <a:p>
            <a:pPr marL="343080" indent="-342720">
              <a:lnSpc>
                <a:spcPct val="100000"/>
              </a:lnSpc>
              <a:spcBef>
                <a:spcPts val="1140"/>
              </a:spcBef>
            </a:pPr>
            <a:r>
              <a:rPr b="1" lang="en-US" sz="5700" spc="-1" strike="noStrike">
                <a:solidFill>
                  <a:srgbClr val="ff0000"/>
                </a:solidFill>
                <a:latin typeface="Calibri"/>
              </a:rPr>
              <a:t>Objective of project:</a:t>
            </a:r>
            <a:endParaRPr b="0" lang="en-US" sz="57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objective of this project is to design and make a low cost blood pressure device  for developing countries.</a:t>
            </a:r>
            <a:endParaRPr b="0" lang="en-US" sz="3200" spc="-1" strike="noStrike">
              <a:solidFill>
                <a:srgbClr val="000000"/>
              </a:solidFill>
              <a:latin typeface="Calibri"/>
            </a:endParaRPr>
          </a:p>
          <a:p>
            <a:pPr marL="343080" indent="-342720">
              <a:lnSpc>
                <a:spcPct val="100000"/>
              </a:lnSpc>
              <a:spcBef>
                <a:spcPts val="1140"/>
              </a:spcBef>
            </a:pPr>
            <a:endParaRPr b="0" lang="en-US" sz="3200" spc="-1" strike="noStrike">
              <a:solidFill>
                <a:srgbClr val="000000"/>
              </a:solidFill>
              <a:latin typeface="Calibri"/>
            </a:endParaRPr>
          </a:p>
          <a:p>
            <a:pPr marL="343080" indent="-342720">
              <a:lnSpc>
                <a:spcPct val="100000"/>
              </a:lnSpc>
              <a:spcBef>
                <a:spcPts val="1140"/>
              </a:spcBef>
            </a:pPr>
            <a:r>
              <a:rPr b="1" lang="en-US" sz="5700" spc="-1" strike="noStrike">
                <a:solidFill>
                  <a:srgbClr val="ff0000"/>
                </a:solidFill>
                <a:latin typeface="Calibri"/>
              </a:rPr>
              <a:t>Scope of work:</a:t>
            </a:r>
            <a:endParaRPr b="0" lang="en-US" sz="57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New innovations are made in the field of  digital Blood Pressure measuring machines, cuffless Blood Pressure are a new field of research. Lot of  scope is there in  digital Blood Pressure machine there I are researches going on in order to improve the Blood Pressure device and the internal hardware is made more compact . In this era of semiconductor technology  new compact  circuits can be made for digital Blood Pressure’s and regular Blood Pressure checkup can be done and the data can be stored in the computer database in digital form. Further the collected data can be used for diagnosis. Blood Pressure related diseases can be easily diagnosed by using the data in the computer and now a days new software are also developed which read different Blood Pressure graphs and give us the proper  treatment.</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pPr>
            <a:r>
              <a:rPr b="0" lang="en-US" sz="4400" spc="-1" strike="noStrike">
                <a:solidFill>
                  <a:srgbClr val="000000"/>
                </a:solidFill>
                <a:latin typeface="Calibri"/>
              </a:rPr>
              <a:t> </a:t>
            </a:r>
            <a:r>
              <a:rPr b="1" lang="en-US" sz="4400" spc="-1" strike="noStrike">
                <a:solidFill>
                  <a:srgbClr val="ff0000"/>
                </a:solidFill>
                <a:latin typeface="Calibri"/>
              </a:rPr>
              <a:t>Circuit Description: </a:t>
            </a:r>
            <a:br/>
            <a:endParaRPr b="0" lang="en-US" sz="4400" spc="-1" strike="noStrike">
              <a:solidFill>
                <a:srgbClr val="000000"/>
              </a:solidFill>
              <a:latin typeface="Calibri"/>
            </a:endParaRPr>
          </a:p>
        </p:txBody>
      </p:sp>
      <p:sp>
        <p:nvSpPr>
          <p:cNvPr id="4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720"/>
              </a:spcBef>
            </a:pPr>
            <a:r>
              <a:rPr b="1" lang="en-US" sz="3600" spc="-1" strike="noStrike">
                <a:solidFill>
                  <a:srgbClr val="000000"/>
                </a:solidFill>
                <a:latin typeface="Times New Roman"/>
              </a:rPr>
              <a:t>Materials required:</a:t>
            </a:r>
            <a:endParaRPr b="0" lang="en-US" sz="36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Arduino uno</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Breadboard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Force sensitive resistor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LED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10KOhm &amp; 220 Ohm resistors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BP cuff</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Content Placeholder 3" descr="C:\Users\hp\Desktop\a.jpg"/>
          <p:cNvPicPr/>
          <p:nvPr/>
        </p:nvPicPr>
        <p:blipFill>
          <a:blip r:embed="rId1"/>
          <a:stretch/>
        </p:blipFill>
        <p:spPr>
          <a:xfrm>
            <a:off x="457200" y="685800"/>
            <a:ext cx="8229240" cy="5257440"/>
          </a:xfrm>
          <a:prstGeom prst="rect">
            <a:avLst/>
          </a:prstGeom>
          <a:ln w="936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457200" y="274680"/>
            <a:ext cx="8229240" cy="1142640"/>
          </a:xfrm>
          <a:prstGeom prst="rect">
            <a:avLst/>
          </a:prstGeom>
          <a:noFill/>
          <a:ln>
            <a:noFill/>
          </a:ln>
        </p:spPr>
        <p:txBody>
          <a:bodyPr anchor="ctr">
            <a:normAutofit fontScale="83000"/>
          </a:bodyPr>
          <a:p>
            <a:pPr algn="ctr">
              <a:lnSpc>
                <a:spcPct val="100000"/>
              </a:lnSpc>
            </a:pPr>
            <a:r>
              <a:rPr b="1" lang="en-US" sz="4400" spc="-1" strike="noStrike">
                <a:solidFill>
                  <a:srgbClr val="ff0000"/>
                </a:solidFill>
                <a:latin typeface="Times New Roman"/>
              </a:rPr>
              <a:t>FSR(Force Sensitive Resistor): </a:t>
            </a:r>
            <a:br/>
            <a:endParaRPr b="0" lang="en-US" sz="4400" spc="-1" strike="noStrike">
              <a:solidFill>
                <a:srgbClr val="000000"/>
              </a:solidFill>
              <a:latin typeface="Calibri"/>
            </a:endParaRPr>
          </a:p>
        </p:txBody>
      </p:sp>
      <p:sp>
        <p:nvSpPr>
          <p:cNvPr id="52" name="TextShape 2"/>
          <p:cNvSpPr txBox="1"/>
          <p:nvPr/>
        </p:nvSpPr>
        <p:spPr>
          <a:xfrm>
            <a:off x="457200" y="1066680"/>
            <a:ext cx="8229240" cy="5059080"/>
          </a:xfrm>
          <a:prstGeom prst="rect">
            <a:avLst/>
          </a:prstGeom>
          <a:noFill/>
          <a:ln>
            <a:noFill/>
          </a:ln>
        </p:spPr>
        <p:txBody>
          <a:bodyPr>
            <a:normAutofit fontScale="2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Force sensitive resistor definition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A force sensitive resistor is a type of variable resistor whose resistance decreases when the applied </a:t>
            </a:r>
            <a:r>
              <a:rPr b="0" lang="en-US" sz="3200" spc="-1" strike="noStrike" u="sng">
                <a:solidFill>
                  <a:srgbClr val="0000ff"/>
                </a:solidFill>
                <a:uFillTx/>
                <a:latin typeface="Times New Roman"/>
                <a:hlinkClick r:id="rId1"/>
              </a:rPr>
              <a:t>force </a:t>
            </a:r>
            <a:r>
              <a:rPr b="0" lang="en-US" sz="3200" spc="-1" strike="noStrike">
                <a:solidFill>
                  <a:srgbClr val="000000"/>
                </a:solidFill>
                <a:latin typeface="Times New Roman"/>
              </a:rPr>
              <a:t>increases. Force sensitive resistors are also known as force sensing resistors, FSR, force sensor, or pressure sensor.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Construction and working of force sensitive resistor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The force sensitive resistor consists of conductive polymer whose resistance changes when the force is applied. It is normally supplied as polymer sheet or ink that can be applied by a technique called screen-printing. Screen-printing is a technique used to transfer ink into a substrate.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The sensing film consists of both electrically non-conducting and conducting particles suspended in matrix. When the force is applied, the sensing film causesparticles to touch the conducting electrodes. As a result, the resistance of the film decreases.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The resistance of the force sensitive resistor is depends on the amount of force applied. If large amount of force is applied, the resistance of the force sensitive resistor decreases and provides low resistance to the electric current. On the other hand, if little force or no force is applied to the force sensitive resistor, the resistance remains same and provides high resistance to the electric current.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457200" y="274680"/>
            <a:ext cx="8229240" cy="1142640"/>
          </a:xfrm>
          <a:prstGeom prst="rect">
            <a:avLst/>
          </a:prstGeom>
          <a:noFill/>
          <a:ln>
            <a:noFill/>
          </a:ln>
        </p:spPr>
        <p:txBody>
          <a:bodyPr anchor="ctr">
            <a:normAutofit fontScale="83000"/>
          </a:bodyPr>
          <a:p>
            <a:pPr algn="ctr">
              <a:lnSpc>
                <a:spcPct val="100000"/>
              </a:lnSpc>
            </a:pPr>
            <a:r>
              <a:rPr b="1" lang="en-US" sz="4400" spc="-1" strike="noStrike">
                <a:solidFill>
                  <a:srgbClr val="ff0000"/>
                </a:solidFill>
                <a:latin typeface="Times New Roman"/>
              </a:rPr>
              <a:t>Arduino uno:</a:t>
            </a:r>
            <a:br/>
            <a:endParaRPr b="0" lang="en-US" sz="4400" spc="-1" strike="noStrike">
              <a:solidFill>
                <a:srgbClr val="000000"/>
              </a:solidFill>
              <a:latin typeface="Calibri"/>
            </a:endParaRPr>
          </a:p>
        </p:txBody>
      </p:sp>
      <p:sp>
        <p:nvSpPr>
          <p:cNvPr id="54" name="TextShape 2"/>
          <p:cNvSpPr txBox="1"/>
          <p:nvPr/>
        </p:nvSpPr>
        <p:spPr>
          <a:xfrm>
            <a:off x="457200" y="1600200"/>
            <a:ext cx="8229240" cy="4525560"/>
          </a:xfrm>
          <a:prstGeom prst="rect">
            <a:avLst/>
          </a:prstGeom>
          <a:noFill/>
          <a:ln>
            <a:noFill/>
          </a:ln>
        </p:spPr>
        <p:txBody>
          <a:bodyPr>
            <a:normAutofit fontScale="2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Arduino is an open-source electronics platform based on easy-to-use hardware and software. </a:t>
            </a:r>
            <a:r>
              <a:rPr b="0" lang="en-US" sz="3200" spc="-1" strike="noStrike" u="sng">
                <a:solidFill>
                  <a:srgbClr val="0000ff"/>
                </a:solidFill>
                <a:uFillTx/>
                <a:latin typeface="Times New Roman"/>
                <a:hlinkClick r:id="rId1"/>
              </a:rPr>
              <a:t>Arduino</a:t>
            </a:r>
            <a:r>
              <a:rPr b="0" lang="en-US" sz="3200" spc="-1" strike="noStrike" u="sng">
                <a:solidFill>
                  <a:srgbClr val="0000ff"/>
                </a:solidFill>
                <a:uFillTx/>
                <a:latin typeface="Times New Roman"/>
                <a:hlinkClick r:id="rId2"/>
              </a:rPr>
              <a:t> boards</a:t>
            </a:r>
            <a:r>
              <a:rPr b="0" lang="en-US" sz="3200" spc="-1" strike="noStrike">
                <a:solidFill>
                  <a:srgbClr val="000000"/>
                </a:solidFill>
                <a:latin typeface="Times New Roman"/>
              </a:rPr>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b="0" lang="en-US" sz="3200" spc="-1" strike="noStrike" u="sng">
                <a:solidFill>
                  <a:srgbClr val="0000ff"/>
                </a:solidFill>
                <a:uFillTx/>
                <a:latin typeface="Times New Roman"/>
                <a:hlinkClick r:id="rId3"/>
              </a:rPr>
              <a:t>Arduino</a:t>
            </a:r>
            <a:r>
              <a:rPr b="0" lang="en-US" sz="3200" spc="-1" strike="noStrike" u="sng">
                <a:solidFill>
                  <a:srgbClr val="0000ff"/>
                </a:solidFill>
                <a:uFillTx/>
                <a:latin typeface="Times New Roman"/>
                <a:hlinkClick r:id="rId4"/>
              </a:rPr>
              <a:t> programming language</a:t>
            </a:r>
            <a:r>
              <a:rPr b="0" lang="en-US" sz="3200" spc="-1" strike="noStrike">
                <a:solidFill>
                  <a:srgbClr val="000000"/>
                </a:solidFill>
                <a:latin typeface="Times New Roman"/>
              </a:rPr>
              <a:t> (based on </a:t>
            </a:r>
            <a:r>
              <a:rPr b="0" lang="en-US" sz="3200" spc="-1" strike="noStrike" u="sng">
                <a:solidFill>
                  <a:srgbClr val="0000ff"/>
                </a:solidFill>
                <a:uFillTx/>
                <a:latin typeface="Times New Roman"/>
                <a:hlinkClick r:id="rId5"/>
              </a:rPr>
              <a:t>Wiring</a:t>
            </a:r>
            <a:r>
              <a:rPr b="0" lang="en-US" sz="3200" spc="-1" strike="noStrike">
                <a:solidFill>
                  <a:srgbClr val="000000"/>
                </a:solidFill>
                <a:latin typeface="Times New Roman"/>
              </a:rPr>
              <a:t>), and </a:t>
            </a:r>
            <a:r>
              <a:rPr b="0" lang="en-US" sz="3200" spc="-1" strike="noStrike" u="sng">
                <a:solidFill>
                  <a:srgbClr val="0000ff"/>
                </a:solidFill>
                <a:uFillTx/>
                <a:latin typeface="Times New Roman"/>
                <a:hlinkClick r:id="rId6"/>
              </a:rPr>
              <a:t>the </a:t>
            </a:r>
            <a:r>
              <a:rPr b="0" lang="en-US" sz="3200" spc="-1" strike="noStrike" u="sng">
                <a:solidFill>
                  <a:srgbClr val="0000ff"/>
                </a:solidFill>
                <a:uFillTx/>
                <a:latin typeface="Times New Roman"/>
                <a:hlinkClick r:id="rId7"/>
              </a:rPr>
              <a:t>Arduino</a:t>
            </a:r>
            <a:r>
              <a:rPr b="0" lang="en-US" sz="3200" spc="-1" strike="noStrike" u="sng">
                <a:solidFill>
                  <a:srgbClr val="0000ff"/>
                </a:solidFill>
                <a:uFillTx/>
                <a:latin typeface="Times New Roman"/>
                <a:hlinkClick r:id="rId8"/>
              </a:rPr>
              <a:t> Software (IDE)</a:t>
            </a:r>
            <a:r>
              <a:rPr b="0" lang="en-US" sz="3200" spc="-1" strike="noStrike">
                <a:solidFill>
                  <a:srgbClr val="000000"/>
                </a:solidFill>
                <a:latin typeface="Times New Roman"/>
              </a:rPr>
              <a:t>, based on </a:t>
            </a:r>
            <a:r>
              <a:rPr b="0" lang="en-US" sz="3200" spc="-1" strike="noStrike" u="sng">
                <a:solidFill>
                  <a:srgbClr val="0000ff"/>
                </a:solidFill>
                <a:uFillTx/>
                <a:latin typeface="Times New Roman"/>
                <a:hlinkClick r:id="rId9"/>
              </a:rPr>
              <a:t>Processing</a:t>
            </a:r>
            <a:r>
              <a:rPr b="0" lang="en-US" sz="3200" spc="-1" strike="noStrike">
                <a:solidFill>
                  <a:srgbClr val="000000"/>
                </a:solidFill>
                <a:latin typeface="Times New Roman"/>
              </a:rPr>
              <a:t>.Over the years Arduino has been the brain of thousands of projects, from everyday objects to complex scientific instruments. A worldwide community of makers - students, hobbyists, artists, programmers, and professionals - has gathered around this open-source platform, their contributions have added up to an incredible amount of </a:t>
            </a:r>
            <a:r>
              <a:rPr b="0" lang="en-US" sz="3200" spc="-1" strike="noStrike" u="sng">
                <a:solidFill>
                  <a:srgbClr val="0000ff"/>
                </a:solidFill>
                <a:uFillTx/>
                <a:latin typeface="Times New Roman"/>
                <a:hlinkClick r:id="rId10"/>
              </a:rPr>
              <a:t>accessible knowledge</a:t>
            </a:r>
            <a:r>
              <a:rPr b="0" lang="en-US" sz="3200" spc="-1" strike="noStrike">
                <a:solidFill>
                  <a:srgbClr val="000000"/>
                </a:solidFill>
                <a:latin typeface="Times New Roman"/>
              </a:rPr>
              <a:t> that can be of great help to novices and experts alike.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Content Placeholder 3" descr="C:\Users\hp\Desktop\Arduino-Pin-Diagram.jpg"/>
          <p:cNvPicPr/>
          <p:nvPr/>
        </p:nvPicPr>
        <p:blipFill>
          <a:blip r:embed="rId1"/>
          <a:stretch/>
        </p:blipFill>
        <p:spPr>
          <a:xfrm>
            <a:off x="1295280" y="990720"/>
            <a:ext cx="6857640" cy="4647960"/>
          </a:xfrm>
          <a:prstGeom prst="rect">
            <a:avLst/>
          </a:prstGeom>
          <a:ln w="936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pPr>
            <a:r>
              <a:rPr b="1" lang="en-US" sz="4400" spc="-1" strike="noStrike">
                <a:solidFill>
                  <a:srgbClr val="ff0000"/>
                </a:solidFill>
                <a:latin typeface="Calibri"/>
              </a:rPr>
              <a:t>Blood Pressure:</a:t>
            </a:r>
            <a:br/>
            <a:endParaRPr b="0" lang="en-US" sz="4400" spc="-1" strike="noStrike">
              <a:solidFill>
                <a:srgbClr val="000000"/>
              </a:solidFill>
              <a:latin typeface="Calibri"/>
            </a:endParaRPr>
          </a:p>
        </p:txBody>
      </p:sp>
      <p:sp>
        <p:nvSpPr>
          <p:cNvPr id="57" name="TextShape 2"/>
          <p:cNvSpPr txBox="1"/>
          <p:nvPr/>
        </p:nvSpPr>
        <p:spPr>
          <a:xfrm>
            <a:off x="457200" y="1600200"/>
            <a:ext cx="8229240" cy="4525560"/>
          </a:xfrm>
          <a:prstGeom prst="rect">
            <a:avLst/>
          </a:prstGeom>
          <a:noFill/>
          <a:ln>
            <a:noFill/>
          </a:ln>
        </p:spPr>
        <p:txBody>
          <a:bodyPr>
            <a:normAutofit fontScale="10000"/>
          </a:bodyPr>
          <a:p>
            <a:pPr marL="343080" indent="-342720">
              <a:lnSpc>
                <a:spcPct val="100000"/>
              </a:lnSpc>
              <a:spcBef>
                <a:spcPts val="720"/>
              </a:spcBef>
              <a:buClr>
                <a:srgbClr val="000000"/>
              </a:buClr>
              <a:buFont typeface="Arial"/>
              <a:buChar char="•"/>
            </a:pPr>
            <a:r>
              <a:rPr b="1" lang="en-US" sz="3600" spc="-1" strike="noStrike">
                <a:solidFill>
                  <a:srgbClr val="000000"/>
                </a:solidFill>
                <a:latin typeface="Times New Roman"/>
              </a:rPr>
              <a:t>Blood pressure</a:t>
            </a:r>
            <a:r>
              <a:rPr b="0" lang="en-US" sz="3600" spc="-1" strike="noStrike">
                <a:solidFill>
                  <a:srgbClr val="000000"/>
                </a:solidFill>
                <a:latin typeface="Times New Roman"/>
              </a:rPr>
              <a:t> (</a:t>
            </a:r>
            <a:r>
              <a:rPr b="1" lang="en-US" sz="3600" spc="-1" strike="noStrike">
                <a:solidFill>
                  <a:srgbClr val="000000"/>
                </a:solidFill>
                <a:latin typeface="Times New Roman"/>
              </a:rPr>
              <a:t>BP</a:t>
            </a:r>
            <a:r>
              <a:rPr b="0" lang="en-US" sz="3600" spc="-1" strike="noStrike">
                <a:solidFill>
                  <a:srgbClr val="000000"/>
                </a:solidFill>
                <a:latin typeface="Times New Roman"/>
              </a:rPr>
              <a:t>) is the </a:t>
            </a:r>
            <a:r>
              <a:rPr b="0" lang="en-US" sz="3600" spc="-1" strike="noStrike" u="sng">
                <a:solidFill>
                  <a:srgbClr val="0000ff"/>
                </a:solidFill>
                <a:uFillTx/>
                <a:latin typeface="Times New Roman"/>
                <a:hlinkClick r:id="rId1"/>
              </a:rPr>
              <a:t>pressure</a:t>
            </a:r>
            <a:r>
              <a:rPr b="0" lang="en-US" sz="3600" spc="-1" strike="noStrike">
                <a:solidFill>
                  <a:srgbClr val="000000"/>
                </a:solidFill>
                <a:latin typeface="Times New Roman"/>
              </a:rPr>
              <a:t> of circulating </a:t>
            </a:r>
            <a:r>
              <a:rPr b="0" lang="en-US" sz="3600" spc="-1" strike="noStrike" u="sng">
                <a:solidFill>
                  <a:srgbClr val="0000ff"/>
                </a:solidFill>
                <a:uFillTx/>
                <a:latin typeface="Times New Roman"/>
                <a:hlinkClick r:id="rId2"/>
              </a:rPr>
              <a:t>blood</a:t>
            </a:r>
            <a:r>
              <a:rPr b="0" lang="en-US" sz="3600" spc="-1" strike="noStrike">
                <a:solidFill>
                  <a:srgbClr val="000000"/>
                </a:solidFill>
                <a:latin typeface="Times New Roman"/>
              </a:rPr>
              <a:t> on the walls of </a:t>
            </a:r>
            <a:r>
              <a:rPr b="0" lang="en-US" sz="3600" spc="-1" strike="noStrike" u="sng">
                <a:solidFill>
                  <a:srgbClr val="0000ff"/>
                </a:solidFill>
                <a:uFillTx/>
                <a:latin typeface="Times New Roman"/>
                <a:hlinkClick r:id="rId3"/>
              </a:rPr>
              <a:t>blood vessels</a:t>
            </a:r>
            <a:r>
              <a:rPr b="0" lang="en-US" sz="3600" spc="-1" strike="noStrike">
                <a:solidFill>
                  <a:srgbClr val="000000"/>
                </a:solidFill>
                <a:latin typeface="Times New Roman"/>
              </a:rPr>
              <a:t>. Used without further specification, "blood pressure" usually refers to the pressure in large </a:t>
            </a:r>
            <a:r>
              <a:rPr b="0" lang="en-US" sz="3600" spc="-1" strike="noStrike" u="sng">
                <a:solidFill>
                  <a:srgbClr val="0000ff"/>
                </a:solidFill>
                <a:uFillTx/>
                <a:latin typeface="Times New Roman"/>
                <a:hlinkClick r:id="rId4"/>
              </a:rPr>
              <a:t>arteries</a:t>
            </a:r>
            <a:r>
              <a:rPr b="0" lang="en-US" sz="3600" spc="-1" strike="noStrike">
                <a:solidFill>
                  <a:srgbClr val="000000"/>
                </a:solidFill>
                <a:latin typeface="Times New Roman"/>
              </a:rPr>
              <a:t> of the </a:t>
            </a:r>
            <a:r>
              <a:rPr b="0" lang="en-US" sz="3600" spc="-1" strike="noStrike" u="sng">
                <a:solidFill>
                  <a:srgbClr val="0000ff"/>
                </a:solidFill>
                <a:uFillTx/>
                <a:latin typeface="Times New Roman"/>
                <a:hlinkClick r:id="rId5"/>
              </a:rPr>
              <a:t>systemic circulation</a:t>
            </a:r>
            <a:r>
              <a:rPr b="0" lang="en-US" sz="3600" spc="-1" strike="noStrike">
                <a:solidFill>
                  <a:srgbClr val="000000"/>
                </a:solidFill>
                <a:latin typeface="Times New Roman"/>
              </a:rPr>
              <a:t>. Blood pressure is usually expressed in terms of the </a:t>
            </a:r>
            <a:r>
              <a:rPr b="0" lang="en-US" sz="3600" spc="-1" strike="noStrike" u="sng">
                <a:solidFill>
                  <a:srgbClr val="0000ff"/>
                </a:solidFill>
                <a:uFillTx/>
                <a:latin typeface="Times New Roman"/>
                <a:hlinkClick r:id="rId6"/>
              </a:rPr>
              <a:t>systolic pressure</a:t>
            </a:r>
            <a:r>
              <a:rPr b="0" lang="en-US" sz="3600" spc="-1" strike="noStrike">
                <a:solidFill>
                  <a:srgbClr val="000000"/>
                </a:solidFill>
                <a:latin typeface="Times New Roman"/>
              </a:rPr>
              <a:t> (maximum during one heart beat) over </a:t>
            </a:r>
            <a:r>
              <a:rPr b="0" lang="en-US" sz="3600" spc="-1" strike="noStrike" u="sng">
                <a:solidFill>
                  <a:srgbClr val="0000ff"/>
                </a:solidFill>
                <a:uFillTx/>
                <a:latin typeface="Times New Roman"/>
                <a:hlinkClick r:id="rId7"/>
              </a:rPr>
              <a:t>diastolic pressure</a:t>
            </a:r>
            <a:r>
              <a:rPr b="0" lang="en-US" sz="3600" spc="-1" strike="noStrike">
                <a:solidFill>
                  <a:srgbClr val="000000"/>
                </a:solidFill>
                <a:latin typeface="Times New Roman"/>
              </a:rPr>
              <a:t> (minimum in between two heart beats) and is measured in millimeters of mercury (</a:t>
            </a:r>
            <a:r>
              <a:rPr b="0" lang="en-US" sz="3600" spc="-1" strike="noStrike" u="sng">
                <a:solidFill>
                  <a:srgbClr val="0000ff"/>
                </a:solidFill>
                <a:uFillTx/>
                <a:latin typeface="Times New Roman"/>
                <a:hlinkClick r:id="rId8"/>
              </a:rPr>
              <a:t>mmHg</a:t>
            </a:r>
            <a:r>
              <a:rPr b="0" lang="en-US" sz="3600" spc="-1" strike="noStrike">
                <a:solidFill>
                  <a:srgbClr val="000000"/>
                </a:solidFill>
                <a:latin typeface="Times New Roman"/>
              </a:rPr>
              <a:t>), above the surrounding atmospheric pressure.</a:t>
            </a:r>
            <a:endParaRPr b="0" lang="en-US" sz="3600" spc="-1" strike="noStrike">
              <a:solidFill>
                <a:srgbClr val="000000"/>
              </a:solidFill>
              <a:latin typeface="Calibri"/>
            </a:endParaRPr>
          </a:p>
          <a:p>
            <a:pPr marL="343080" indent="-342720">
              <a:lnSpc>
                <a:spcPct val="100000"/>
              </a:lnSpc>
              <a:spcBef>
                <a:spcPts val="720"/>
              </a:spcBef>
              <a:buClr>
                <a:srgbClr val="000000"/>
              </a:buClr>
              <a:buFont typeface="Arial"/>
              <a:buChar char="•"/>
            </a:pPr>
            <a:r>
              <a:rPr b="0" lang="en-US" sz="3600" spc="-1" strike="noStrike">
                <a:solidFill>
                  <a:srgbClr val="000000"/>
                </a:solidFill>
                <a:latin typeface="Times New Roman"/>
              </a:rPr>
              <a:t>Blood pressure is one of the </a:t>
            </a:r>
            <a:r>
              <a:rPr b="0" lang="en-US" sz="3600" spc="-1" strike="noStrike" u="sng">
                <a:solidFill>
                  <a:srgbClr val="0000ff"/>
                </a:solidFill>
                <a:uFillTx/>
                <a:latin typeface="Times New Roman"/>
                <a:hlinkClick r:id="rId9"/>
              </a:rPr>
              <a:t>vital signs</a:t>
            </a:r>
            <a:r>
              <a:rPr b="0" lang="en-US" sz="3600" spc="-1" strike="noStrike">
                <a:solidFill>
                  <a:srgbClr val="000000"/>
                </a:solidFill>
                <a:latin typeface="Times New Roman"/>
              </a:rPr>
              <a:t>, along with </a:t>
            </a:r>
            <a:r>
              <a:rPr b="0" lang="en-US" sz="3600" spc="-1" strike="noStrike" u="sng">
                <a:solidFill>
                  <a:srgbClr val="0000ff"/>
                </a:solidFill>
                <a:uFillTx/>
                <a:latin typeface="Times New Roman"/>
                <a:hlinkClick r:id="rId10"/>
              </a:rPr>
              <a:t>respiratory rate</a:t>
            </a:r>
            <a:r>
              <a:rPr b="0" lang="en-US" sz="3600" spc="-1" strike="noStrike">
                <a:solidFill>
                  <a:srgbClr val="000000"/>
                </a:solidFill>
                <a:latin typeface="Times New Roman"/>
              </a:rPr>
              <a:t>, </a:t>
            </a:r>
            <a:r>
              <a:rPr b="0" lang="en-US" sz="3600" spc="-1" strike="noStrike" u="sng">
                <a:solidFill>
                  <a:srgbClr val="0000ff"/>
                </a:solidFill>
                <a:uFillTx/>
                <a:latin typeface="Times New Roman"/>
                <a:hlinkClick r:id="rId11"/>
              </a:rPr>
              <a:t>heart rate</a:t>
            </a:r>
            <a:r>
              <a:rPr b="0" lang="en-US" sz="3600" spc="-1" strike="noStrike">
                <a:solidFill>
                  <a:srgbClr val="000000"/>
                </a:solidFill>
                <a:latin typeface="Times New Roman"/>
              </a:rPr>
              <a:t>, </a:t>
            </a:r>
            <a:r>
              <a:rPr b="0" lang="en-US" sz="3600" spc="-1" strike="noStrike" u="sng">
                <a:solidFill>
                  <a:srgbClr val="0000ff"/>
                </a:solidFill>
                <a:uFillTx/>
                <a:latin typeface="Times New Roman"/>
                <a:hlinkClick r:id="rId12"/>
              </a:rPr>
              <a:t>oxygen saturation</a:t>
            </a:r>
            <a:r>
              <a:rPr b="0" lang="en-US" sz="3600" spc="-1" strike="noStrike">
                <a:solidFill>
                  <a:srgbClr val="000000"/>
                </a:solidFill>
                <a:latin typeface="Times New Roman"/>
              </a:rPr>
              <a:t>, and </a:t>
            </a:r>
            <a:r>
              <a:rPr b="0" lang="en-US" sz="3600" spc="-1" strike="noStrike" u="sng">
                <a:solidFill>
                  <a:srgbClr val="0000ff"/>
                </a:solidFill>
                <a:uFillTx/>
                <a:latin typeface="Times New Roman"/>
                <a:hlinkClick r:id="rId13"/>
              </a:rPr>
              <a:t>body temperature</a:t>
            </a:r>
            <a:r>
              <a:rPr b="0" lang="en-US" sz="3600" spc="-1" strike="noStrike">
                <a:solidFill>
                  <a:srgbClr val="000000"/>
                </a:solidFill>
                <a:latin typeface="Times New Roman"/>
              </a:rPr>
              <a:t>. Normal resting blood pressure in an </a:t>
            </a:r>
            <a:r>
              <a:rPr b="0" lang="en-US" sz="3600" spc="-1" strike="noStrike" u="sng">
                <a:solidFill>
                  <a:srgbClr val="0000ff"/>
                </a:solidFill>
                <a:uFillTx/>
                <a:latin typeface="Times New Roman"/>
                <a:hlinkClick r:id="rId14"/>
              </a:rPr>
              <a:t>adult</a:t>
            </a:r>
            <a:r>
              <a:rPr b="0" lang="en-US" sz="3600" spc="-1" strike="noStrike">
                <a:solidFill>
                  <a:srgbClr val="000000"/>
                </a:solidFill>
                <a:latin typeface="Times New Roman"/>
              </a:rPr>
              <a:t> is approximately 120 millimetres of mercury (16 kPa) systolic, and 80 millimetres of mercury (11 kPa) diastolic, abbreviated "120/80 mmHg".</a:t>
            </a:r>
            <a:endParaRPr b="0" lang="en-US" sz="3600" spc="-1" strike="noStrike">
              <a:solidFill>
                <a:srgbClr val="000000"/>
              </a:solidFill>
              <a:latin typeface="Calibri"/>
            </a:endParaRPr>
          </a:p>
          <a:p>
            <a:pPr marL="343080" indent="-342720">
              <a:lnSpc>
                <a:spcPct val="100000"/>
              </a:lnSpc>
              <a:spcBef>
                <a:spcPts val="720"/>
              </a:spcBef>
              <a:buClr>
                <a:srgbClr val="000000"/>
              </a:buClr>
              <a:buFont typeface="Arial"/>
              <a:buChar char="•"/>
            </a:pPr>
            <a:r>
              <a:rPr b="0" lang="en-US" sz="3600" spc="-1" strike="noStrike">
                <a:solidFill>
                  <a:srgbClr val="000000"/>
                </a:solidFill>
                <a:latin typeface="Times New Roman"/>
              </a:rPr>
              <a:t>Traditionally, blood pressure was measured non-invasively using a </a:t>
            </a:r>
            <a:r>
              <a:rPr b="0" lang="en-US" sz="3600" spc="-1" strike="noStrike" u="sng">
                <a:solidFill>
                  <a:srgbClr val="0000ff"/>
                </a:solidFill>
                <a:uFillTx/>
                <a:latin typeface="Times New Roman"/>
                <a:hlinkClick r:id="rId15"/>
              </a:rPr>
              <a:t>mercury-tube</a:t>
            </a:r>
            <a:r>
              <a:rPr b="0" lang="en-US" sz="3600" spc="-1" strike="noStrike">
                <a:solidFill>
                  <a:srgbClr val="000000"/>
                </a:solidFill>
                <a:latin typeface="Times New Roman"/>
              </a:rPr>
              <a:t> </a:t>
            </a:r>
            <a:r>
              <a:rPr b="0" lang="en-US" sz="3600" spc="-1" strike="noStrike" u="sng">
                <a:solidFill>
                  <a:srgbClr val="0000ff"/>
                </a:solidFill>
                <a:uFillTx/>
                <a:latin typeface="Times New Roman"/>
                <a:hlinkClick r:id="rId16"/>
              </a:rPr>
              <a:t>sphygmomanometer</a:t>
            </a:r>
            <a:r>
              <a:rPr b="0" lang="en-US" sz="3600" spc="-1" strike="noStrike">
                <a:solidFill>
                  <a:srgbClr val="000000"/>
                </a:solidFill>
                <a:latin typeface="Times New Roman"/>
              </a:rPr>
              <a:t>, or an aneroid gauge, which is still generally considered to be the gold standard of accuracy for auscultatory readings.</a:t>
            </a:r>
            <a:r>
              <a:rPr b="0" lang="en-US" sz="3600" spc="-1" strike="noStrike" u="sng" baseline="30000">
                <a:solidFill>
                  <a:srgbClr val="0000ff"/>
                </a:solidFill>
                <a:uFillTx/>
                <a:latin typeface="Times New Roman"/>
                <a:hlinkClick r:id="rId17"/>
              </a:rPr>
              <a:t>[1]</a:t>
            </a:r>
            <a:r>
              <a:rPr b="0" lang="en-US" sz="3600" spc="-1" strike="noStrike">
                <a:solidFill>
                  <a:srgbClr val="000000"/>
                </a:solidFill>
                <a:latin typeface="Times New Roman"/>
              </a:rPr>
              <a:t> More recently other semi-automated methods have become common, largely due to concerns about potential mercury toxicity,</a:t>
            </a:r>
            <a:r>
              <a:rPr b="0" lang="en-US" sz="3600" spc="-1" strike="noStrike" u="sng" baseline="30000">
                <a:solidFill>
                  <a:srgbClr val="0000ff"/>
                </a:solidFill>
                <a:uFillTx/>
                <a:latin typeface="Times New Roman"/>
                <a:hlinkClick r:id="rId18"/>
              </a:rPr>
              <a:t>[2]</a:t>
            </a:r>
            <a:r>
              <a:rPr b="0" lang="en-US" sz="3600" spc="-1" strike="noStrike">
                <a:solidFill>
                  <a:srgbClr val="000000"/>
                </a:solidFill>
                <a:latin typeface="Times New Roman"/>
              </a:rPr>
              <a:t> although cost and ease of use havealsoinfluenced this trend.</a:t>
            </a:r>
            <a:r>
              <a:rPr b="0" lang="en-US" sz="3600" spc="-1" strike="noStrike" u="sng" baseline="30000">
                <a:solidFill>
                  <a:srgbClr val="0000ff"/>
                </a:solidFill>
                <a:uFillTx/>
                <a:latin typeface="Times New Roman"/>
                <a:hlinkClick r:id="rId19"/>
              </a:rPr>
              <a:t>[1]</a:t>
            </a:r>
            <a:r>
              <a:rPr b="0" lang="en-US" sz="3600" spc="-1" strike="noStrike">
                <a:solidFill>
                  <a:srgbClr val="000000"/>
                </a:solidFill>
                <a:latin typeface="Times New Roman"/>
              </a:rPr>
              <a:t> Early automated alternatives to mercury-tube sphygmomanometers were often seriously inaccurate, but validated devices allow for an average difference between two standardized reading methods of 5 mm Hg or less and a standard deviation of less than 8 mm Hg.</a:t>
            </a: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2018-11-28T18:04:18Z</dcterms:created>
  <dc:creator>hp</dc:creator>
  <dc:description/>
  <dc:language>en-US</dc:language>
  <cp:lastModifiedBy/>
  <dcterms:modified xsi:type="dcterms:W3CDTF">2020-07-12T19:39:20Z</dcterms:modified>
  <cp:revision>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