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0" r:id="rId5"/>
    <p:sldId id="258" r:id="rId6"/>
    <p:sldId id="297" r:id="rId7"/>
    <p:sldId id="261" r:id="rId8"/>
    <p:sldId id="298" r:id="rId9"/>
    <p:sldId id="266" r:id="rId10"/>
    <p:sldId id="267" r:id="rId11"/>
    <p:sldId id="269" r:id="rId12"/>
    <p:sldId id="305" r:id="rId13"/>
    <p:sldId id="306" r:id="rId14"/>
    <p:sldId id="299" r:id="rId15"/>
    <p:sldId id="302" r:id="rId16"/>
    <p:sldId id="303" r:id="rId17"/>
    <p:sldId id="304" r:id="rId18"/>
    <p:sldId id="301" r:id="rId19"/>
    <p:sldId id="285" r:id="rId20"/>
    <p:sldId id="286" r:id="rId21"/>
    <p:sldId id="287" r:id="rId22"/>
    <p:sldId id="288" r:id="rId23"/>
    <p:sldId id="289" r:id="rId24"/>
    <p:sldId id="275" r:id="rId25"/>
    <p:sldId id="276"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e8f70cc-3075-46ff-b417-48cfc7ac0936}">
          <p14:sldIdLst>
            <p14:sldId id="256"/>
            <p14:sldId id="257"/>
            <p14:sldId id="260"/>
            <p14:sldId id="258"/>
            <p14:sldId id="297"/>
            <p14:sldId id="261"/>
            <p14:sldId id="266"/>
            <p14:sldId id="267"/>
            <p14:sldId id="269"/>
            <p14:sldId id="305"/>
            <p14:sldId id="306"/>
            <p14:sldId id="299"/>
            <p14:sldId id="302"/>
            <p14:sldId id="303"/>
            <p14:sldId id="304"/>
            <p14:sldId id="301"/>
            <p14:sldId id="285"/>
            <p14:sldId id="286"/>
            <p14:sldId id="287"/>
            <p14:sldId id="288"/>
            <p14:sldId id="289"/>
            <p14:sldId id="275"/>
            <p14:sldId id="276"/>
            <p14:sldId id="279"/>
            <p14:sldId id="29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1245" y="1214438"/>
            <a:ext cx="9144000" cy="2387600"/>
          </a:xfrm>
        </p:spPr>
        <p:txBody>
          <a:bodyPr>
            <a:noAutofit/>
          </a:bodyPr>
          <a:lstStyle/>
          <a:p>
            <a:r>
              <a:rPr lang="en-IN" altLang="en-US" sz="6000" dirty="0">
                <a:latin typeface="Arial Black" panose="020B0A04020102020204" charset="0"/>
              </a:rPr>
              <a:t>Gaussian Process Regression and Classification</a:t>
            </a:r>
            <a:endParaRPr lang="en-IN" altLang="en-US" sz="6000" dirty="0">
              <a:latin typeface="Arial Black" panose="020B0A04020102020204" charset="0"/>
            </a:endParaRPr>
          </a:p>
        </p:txBody>
      </p:sp>
      <p:sp>
        <p:nvSpPr>
          <p:cNvPr id="3" name="Subtitle 2"/>
          <p:cNvSpPr>
            <a:spLocks noGrp="1"/>
          </p:cNvSpPr>
          <p:nvPr>
            <p:ph type="subTitle" idx="1"/>
          </p:nvPr>
        </p:nvSpPr>
        <p:spPr/>
        <p:txBody>
          <a:bodyPr/>
          <a:lstStyle/>
          <a:p>
            <a:endParaRPr lang="en-US"/>
          </a:p>
          <a:p>
            <a:endParaRPr lang="en-US"/>
          </a:p>
          <a:p>
            <a:r>
              <a:rPr lang="en-US"/>
              <a:t>                   </a:t>
            </a:r>
            <a:endParaRPr lang="en-US"/>
          </a:p>
        </p:txBody>
      </p:sp>
      <p:sp>
        <p:nvSpPr>
          <p:cNvPr id="4" name="Text Box 3"/>
          <p:cNvSpPr txBox="1"/>
          <p:nvPr/>
        </p:nvSpPr>
        <p:spPr>
          <a:xfrm>
            <a:off x="6648450" y="4054475"/>
            <a:ext cx="5226685" cy="2061210"/>
          </a:xfrm>
          <a:prstGeom prst="rect">
            <a:avLst/>
          </a:prstGeom>
          <a:noFill/>
        </p:spPr>
        <p:txBody>
          <a:bodyPr wrap="square" rtlCol="0">
            <a:spAutoFit/>
          </a:bodyPr>
          <a:p>
            <a:r>
              <a:rPr lang="en-IN" altLang="en-US" sz="3200"/>
              <a:t>Rohit Jain</a:t>
            </a:r>
            <a:endParaRPr lang="en-IN" altLang="en-US" sz="3200"/>
          </a:p>
          <a:p>
            <a:r>
              <a:rPr lang="en-IN" altLang="en-US" sz="3200"/>
              <a:t>Roll No. - 14MF3IM13</a:t>
            </a:r>
            <a:endParaRPr lang="en-IN" altLang="en-US" sz="3200"/>
          </a:p>
          <a:p>
            <a:r>
              <a:rPr lang="en-IN" altLang="en-US" sz="3200"/>
              <a:t>Project Guide - Dr. Swanand Ravindra Khare</a:t>
            </a:r>
            <a:r>
              <a:rPr lang="en-IN" altLang="en-US"/>
              <a:t> </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ym typeface="+mn-ea"/>
              </a:rPr>
              <a:t>Gaussian process regression</a:t>
            </a:r>
            <a:r>
              <a:rPr lang="en-IN" altLang="en-US"/>
              <a:t>(continued)</a:t>
            </a:r>
            <a:endParaRPr lang="en-IN" altLang="en-US"/>
          </a:p>
        </p:txBody>
      </p:sp>
      <p:pic>
        <p:nvPicPr>
          <p:cNvPr id="5" name="Content Placeholder 4"/>
          <p:cNvPicPr>
            <a:picLocks noChangeAspect="1"/>
          </p:cNvPicPr>
          <p:nvPr>
            <p:ph sz="half" idx="1"/>
          </p:nvPr>
        </p:nvPicPr>
        <p:blipFill>
          <a:blip r:embed="rId1"/>
          <a:stretch>
            <a:fillRect/>
          </a:stretch>
        </p:blipFill>
        <p:spPr>
          <a:xfrm>
            <a:off x="865505" y="2910205"/>
            <a:ext cx="8216265" cy="666750"/>
          </a:xfrm>
          <a:prstGeom prst="rect">
            <a:avLst/>
          </a:prstGeom>
        </p:spPr>
      </p:pic>
      <p:sp>
        <p:nvSpPr>
          <p:cNvPr id="7" name="Text Box 6"/>
          <p:cNvSpPr txBox="1"/>
          <p:nvPr/>
        </p:nvSpPr>
        <p:spPr>
          <a:xfrm>
            <a:off x="865505" y="1853565"/>
            <a:ext cx="9589135" cy="829945"/>
          </a:xfrm>
          <a:prstGeom prst="rect">
            <a:avLst/>
          </a:prstGeom>
          <a:noFill/>
        </p:spPr>
        <p:txBody>
          <a:bodyPr wrap="square" rtlCol="0">
            <a:spAutoFit/>
          </a:bodyPr>
          <a:p>
            <a:pPr algn="l"/>
            <a:r>
              <a:rPr lang="en-US" sz="2400"/>
              <a:t>We use the multivariate Gaussian theorem to find the conditional</a:t>
            </a:r>
            <a:endParaRPr lang="en-US" sz="2400"/>
          </a:p>
          <a:p>
            <a:pPr algn="l"/>
            <a:r>
              <a:rPr lang="en-US" sz="2400"/>
              <a:t>probability distribution of f</a:t>
            </a:r>
            <a:r>
              <a:rPr lang="en-IN" altLang="en-US" sz="2400"/>
              <a:t>(posterior)</a:t>
            </a:r>
            <a:r>
              <a:rPr lang="en-US" sz="2400"/>
              <a:t> using the formula</a:t>
            </a:r>
            <a:r>
              <a:rPr lang="en-IN" altLang="en-US" sz="2400"/>
              <a:t>:</a:t>
            </a:r>
            <a:endParaRPr lang="en-IN" altLang="en-US" sz="2400"/>
          </a:p>
        </p:txBody>
      </p:sp>
      <p:sp>
        <p:nvSpPr>
          <p:cNvPr id="8" name="Text Box 7"/>
          <p:cNvSpPr txBox="1"/>
          <p:nvPr/>
        </p:nvSpPr>
        <p:spPr>
          <a:xfrm>
            <a:off x="865505" y="3911600"/>
            <a:ext cx="9095105" cy="1938020"/>
          </a:xfrm>
          <a:prstGeom prst="rect">
            <a:avLst/>
          </a:prstGeom>
          <a:noFill/>
        </p:spPr>
        <p:txBody>
          <a:bodyPr wrap="square" rtlCol="0">
            <a:spAutoFit/>
          </a:bodyPr>
          <a:p>
            <a:r>
              <a:rPr lang="en-IN" altLang="en-US" sz="2000"/>
              <a:t>where,</a:t>
            </a:r>
            <a:endParaRPr lang="en-IN" altLang="en-US" sz="2000"/>
          </a:p>
          <a:p>
            <a:endParaRPr lang="en-IN" altLang="en-US" sz="2000"/>
          </a:p>
          <a:p>
            <a:r>
              <a:rPr lang="en-IN" altLang="en-US" sz="2000"/>
              <a:t>K* is </a:t>
            </a:r>
            <a:r>
              <a:rPr lang="en-US" sz="2000"/>
              <a:t>Kernel Matrix associating both prior and posterior</a:t>
            </a:r>
            <a:r>
              <a:rPr lang="en-IN" altLang="en-US" sz="2000"/>
              <a:t>.</a:t>
            </a:r>
            <a:r>
              <a:rPr lang="en-US" sz="2000"/>
              <a:t> </a:t>
            </a:r>
            <a:endParaRPr lang="en-US" sz="2000"/>
          </a:p>
          <a:p>
            <a:endParaRPr lang="en-US" sz="2000"/>
          </a:p>
          <a:p>
            <a:r>
              <a:rPr lang="en-US" sz="2000"/>
              <a:t>K</a:t>
            </a:r>
            <a:r>
              <a:rPr lang="en-IN" altLang="en-US" sz="2000"/>
              <a:t>**</a:t>
            </a:r>
            <a:r>
              <a:rPr lang="en-US" sz="2000"/>
              <a:t> is a kernel matrix which is computed using all pair of points from only posterior points set</a:t>
            </a:r>
            <a:r>
              <a:rPr lang="en-IN" altLang="en-US" sz="2000"/>
              <a:t>.</a:t>
            </a:r>
            <a:endParaRPr lang="en-IN" alt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Gaussian Process Classification</a:t>
            </a:r>
            <a:endParaRPr lang="en-IN" altLang="en-US"/>
          </a:p>
        </p:txBody>
      </p:sp>
      <p:sp>
        <p:nvSpPr>
          <p:cNvPr id="3" name="Content Placeholder 2"/>
          <p:cNvSpPr>
            <a:spLocks noGrp="1"/>
          </p:cNvSpPr>
          <p:nvPr>
            <p:ph sz="half" idx="1"/>
          </p:nvPr>
        </p:nvSpPr>
        <p:spPr>
          <a:xfrm>
            <a:off x="609600" y="1600200"/>
            <a:ext cx="10972800" cy="4526280"/>
          </a:xfrm>
        </p:spPr>
        <p:txBody>
          <a:bodyPr/>
          <a:p>
            <a:r>
              <a:rPr lang="en-US"/>
              <a:t>For the two-class problem, we use the logistic function to produce an output that can be interpreted as </a:t>
            </a:r>
            <a:r>
              <a:rPr lang="en-IN" altLang="en-US"/>
              <a:t>psi</a:t>
            </a:r>
            <a:r>
              <a:rPr lang="en-US"/>
              <a:t>(x) = </a:t>
            </a:r>
            <a:r>
              <a:rPr lang="en-IN" altLang="en-US"/>
              <a:t>sigma</a:t>
            </a:r>
            <a:r>
              <a:rPr lang="en-US"/>
              <a:t>(y(x)), the probability of the input x belonging to class 1.</a:t>
            </a:r>
            <a:endParaRPr lang="en-US"/>
          </a:p>
          <a:p>
            <a:r>
              <a:rPr lang="en-US"/>
              <a:t>Making classi</a:t>
            </a:r>
            <a:r>
              <a:rPr lang="en-IN" altLang="en-US"/>
              <a:t>ff</a:t>
            </a:r>
            <a:r>
              <a:rPr lang="en-US"/>
              <a:t>cation for a test input x</a:t>
            </a:r>
            <a:r>
              <a:rPr lang="en-IN" altLang="en-US"/>
              <a:t>*</a:t>
            </a:r>
            <a:r>
              <a:rPr lang="en-US"/>
              <a:t> given a set of training data, with a </a:t>
            </a:r>
            <a:r>
              <a:rPr lang="en-IN" altLang="en-US"/>
              <a:t>fi</a:t>
            </a:r>
            <a:r>
              <a:rPr lang="en-US"/>
              <a:t>xed set of hyperparameters, requires the calculation of the integral de</a:t>
            </a:r>
            <a:r>
              <a:rPr lang="en-IN" altLang="en-US"/>
              <a:t>fi</a:t>
            </a:r>
            <a:r>
              <a:rPr lang="en-US"/>
              <a:t>ned</a:t>
            </a:r>
            <a:r>
              <a:rPr lang="en-IN" altLang="en-US"/>
              <a:t>:-</a:t>
            </a:r>
            <a:endParaRPr lang="en-IN" altLang="en-US"/>
          </a:p>
        </p:txBody>
      </p:sp>
      <p:pic>
        <p:nvPicPr>
          <p:cNvPr id="5" name="Content Placeholder 4"/>
          <p:cNvPicPr>
            <a:picLocks noChangeAspect="1"/>
          </p:cNvPicPr>
          <p:nvPr>
            <p:ph sz="half" idx="2"/>
          </p:nvPr>
        </p:nvPicPr>
        <p:blipFill>
          <a:blip r:embed="rId1"/>
          <a:stretch>
            <a:fillRect/>
          </a:stretch>
        </p:blipFill>
        <p:spPr>
          <a:xfrm>
            <a:off x="3251835" y="5407660"/>
            <a:ext cx="4860925" cy="7188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678815"/>
            <a:ext cx="10972800" cy="5719445"/>
          </a:xfrm>
        </p:spPr>
        <p:txBody>
          <a:bodyPr/>
          <a:p>
            <a:r>
              <a:rPr lang="en-IN" altLang="en-US"/>
              <a:t>The second part of this integral when calculated becomes analytically intractable.</a:t>
            </a:r>
            <a:endParaRPr lang="en-IN" altLang="en-US"/>
          </a:p>
          <a:p>
            <a:endParaRPr lang="en-IN" altLang="en-US"/>
          </a:p>
          <a:p>
            <a:r>
              <a:rPr lang="en-IN" altLang="en-US"/>
              <a:t>Faced with this problem, there are two ways to evaluate the integral, namely 1) to use an analytic approximation or 2) to use Monte Carlo methods. </a:t>
            </a:r>
            <a:endParaRPr lang="en-IN" altLang="en-US"/>
          </a:p>
          <a:p>
            <a:endParaRPr lang="en-IN" altLang="en-US"/>
          </a:p>
          <a:p>
            <a:r>
              <a:rPr lang="en-IN" altLang="en-US"/>
              <a:t>We consider an analytic approximation based on Laplace's method for our analysis.</a:t>
            </a:r>
            <a:endParaRPr lang="en-I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Novel gas dataset</a:t>
            </a:r>
            <a:endParaRPr lang="en-IN" altLang="en-US"/>
          </a:p>
        </p:txBody>
      </p:sp>
      <p:sp>
        <p:nvSpPr>
          <p:cNvPr id="3" name="Content Placeholder 2"/>
          <p:cNvSpPr>
            <a:spLocks noGrp="1"/>
          </p:cNvSpPr>
          <p:nvPr>
            <p:ph sz="half" idx="1"/>
          </p:nvPr>
        </p:nvSpPr>
        <p:spPr>
          <a:xfrm>
            <a:off x="439420" y="1600200"/>
            <a:ext cx="11569700" cy="4526280"/>
          </a:xfrm>
        </p:spPr>
        <p:txBody>
          <a:bodyPr/>
          <a:p>
            <a:r>
              <a:rPr lang="en-US"/>
              <a:t>The 5 datasets for the experiment is 'Gas Sensor Array Drift Dataset' from UCI Machine Learning repository.</a:t>
            </a:r>
            <a:endParaRPr lang="en-US"/>
          </a:p>
          <a:p>
            <a:r>
              <a:rPr lang="en-US"/>
              <a:t>The experimental equipment for it consists of gas pumps, mass </a:t>
            </a:r>
            <a:r>
              <a:rPr lang="en-IN" altLang="en-US"/>
              <a:t>fl</a:t>
            </a:r>
            <a:r>
              <a:rPr lang="en-US"/>
              <a:t>ow controllers, a sensor chamber, and a computer used for data acquisition and the experiment control.</a:t>
            </a:r>
            <a:endParaRPr lang="en-US"/>
          </a:p>
          <a:p>
            <a:r>
              <a:rPr lang="en-US"/>
              <a:t>In a gas chamber, a sensor array is placed based either on the commercial TGS or MHP microelectronic gas sensors.</a:t>
            </a:r>
            <a:endParaRPr lang="en-US"/>
          </a:p>
          <a:p>
            <a:r>
              <a:rPr lang="en-IN" altLang="en-US"/>
              <a:t>Vapors were injected into the gas chamber at a flow rate determined by the mass flow controllers.</a:t>
            </a:r>
            <a:endParaRPr lang="en-I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Experiments setups</a:t>
            </a:r>
            <a:endParaRPr lang="en-IN" altLang="en-US"/>
          </a:p>
        </p:txBody>
      </p:sp>
      <p:sp>
        <p:nvSpPr>
          <p:cNvPr id="3" name="Content Placeholder 2"/>
          <p:cNvSpPr>
            <a:spLocks noGrp="1"/>
          </p:cNvSpPr>
          <p:nvPr>
            <p:ph sz="half" idx="1"/>
          </p:nvPr>
        </p:nvSpPr>
        <p:spPr>
          <a:xfrm>
            <a:off x="609600" y="1600200"/>
            <a:ext cx="11162030" cy="4526280"/>
          </a:xfrm>
        </p:spPr>
        <p:txBody>
          <a:bodyPr/>
          <a:p>
            <a:r>
              <a:rPr lang="en-US"/>
              <a:t>First experiment: A sensor array composed of </a:t>
            </a:r>
            <a:r>
              <a:rPr lang="en-IN" altLang="en-US"/>
              <a:t>fi</a:t>
            </a:r>
            <a:r>
              <a:rPr lang="en-US"/>
              <a:t>ve commercial tin oxide gas sensors, have been used to discriminate between ethanol and butanol.</a:t>
            </a:r>
            <a:endParaRPr lang="en-US"/>
          </a:p>
          <a:p>
            <a:r>
              <a:rPr lang="en-US"/>
              <a:t>Second experiment: For the detection of CO in the presence of CH4, we have used an array of eight microelectronic gas sensors.</a:t>
            </a:r>
            <a:endParaRPr lang="en-US"/>
          </a:p>
          <a:p>
            <a:r>
              <a:rPr lang="en-US"/>
              <a:t>Third experiment: It has the same experimental procedure as the second one but detects CO in the presence of hydrogen.</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5155" y="981075"/>
            <a:ext cx="10981690" cy="5507990"/>
          </a:xfrm>
        </p:spPr>
        <p:txBody>
          <a:bodyPr/>
          <a:p>
            <a:r>
              <a:rPr lang="en-US">
                <a:sym typeface="+mn-ea"/>
              </a:rPr>
              <a:t>Fourth experiment: The aim of fourth experiment is to separate the signatures of carbon monoxide and the mixture of carbon monoxide and methane.</a:t>
            </a:r>
            <a:endParaRPr lang="en-US">
              <a:sym typeface="+mn-ea"/>
            </a:endParaRPr>
          </a:p>
          <a:p>
            <a:endParaRPr lang="en-US"/>
          </a:p>
          <a:p>
            <a:r>
              <a:rPr lang="en-US">
                <a:sym typeface="+mn-ea"/>
              </a:rPr>
              <a:t>Fifth experiment: Methane, carbon monoxide, or their mixture vapors were injected into the gas chamber at a </a:t>
            </a:r>
            <a:r>
              <a:rPr lang="en-IN" altLang="en-US">
                <a:sym typeface="+mn-ea"/>
              </a:rPr>
              <a:t>fl</a:t>
            </a:r>
            <a:r>
              <a:rPr lang="en-US">
                <a:sym typeface="+mn-ea"/>
              </a:rPr>
              <a:t>ow rate determined and accurately controlled by the mass </a:t>
            </a:r>
            <a:r>
              <a:rPr lang="en-IN" altLang="en-US">
                <a:sym typeface="+mn-ea"/>
              </a:rPr>
              <a:t>fl</a:t>
            </a:r>
            <a:r>
              <a:rPr lang="en-US">
                <a:sym typeface="+mn-ea"/>
              </a:rPr>
              <a:t>ow controllers.</a:t>
            </a:r>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Solution Strategy</a:t>
            </a:r>
            <a:endParaRPr lang="en-IN" altLang="en-US"/>
          </a:p>
        </p:txBody>
      </p:sp>
      <p:sp>
        <p:nvSpPr>
          <p:cNvPr id="3" name="Content Placeholder 2"/>
          <p:cNvSpPr>
            <a:spLocks noGrp="1"/>
          </p:cNvSpPr>
          <p:nvPr>
            <p:ph sz="half" idx="1"/>
          </p:nvPr>
        </p:nvSpPr>
        <p:spPr>
          <a:xfrm>
            <a:off x="609600" y="1600200"/>
            <a:ext cx="11283950" cy="4526280"/>
          </a:xfrm>
        </p:spPr>
        <p:txBody>
          <a:bodyPr/>
          <a:p>
            <a:r>
              <a:rPr lang="en-US"/>
              <a:t>The most important multivariate tool for exploratory analysis is the PCA(principal component analysis). </a:t>
            </a:r>
            <a:endParaRPr lang="en-US"/>
          </a:p>
          <a:p>
            <a:r>
              <a:rPr lang="en-US"/>
              <a:t>PCA was therefore used as a preprocessing stage for redundancy removing and feature reduction before applying a given classi</a:t>
            </a:r>
            <a:r>
              <a:rPr lang="en-IN" altLang="en-US"/>
              <a:t>ffi</a:t>
            </a:r>
            <a:r>
              <a:rPr lang="en-US"/>
              <a:t>er.</a:t>
            </a:r>
            <a:endParaRPr lang="en-US"/>
          </a:p>
          <a:p>
            <a:r>
              <a:rPr lang="en-US"/>
              <a:t>The two </a:t>
            </a:r>
            <a:r>
              <a:rPr lang="en-IN" altLang="en-US"/>
              <a:t>fi</a:t>
            </a:r>
            <a:r>
              <a:rPr lang="en-US"/>
              <a:t>rst components allow us to take into account more than 95 percentage of the data variance, we limit our representation to these components.</a:t>
            </a:r>
            <a:endParaRPr lang="en-US"/>
          </a:p>
          <a:p>
            <a:endParaRPr lang="en-US"/>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23508"/>
            <a:ext cx="10972800" cy="1143000"/>
          </a:xfrm>
        </p:spPr>
        <p:txBody>
          <a:bodyPr/>
          <a:p>
            <a:r>
              <a:rPr lang="en-IN" altLang="en-US"/>
              <a:t>Results and Discussion</a:t>
            </a:r>
            <a:endParaRPr lang="en-IN" altLang="en-US"/>
          </a:p>
        </p:txBody>
      </p:sp>
      <p:sp>
        <p:nvSpPr>
          <p:cNvPr id="3" name="Content Placeholder 2"/>
          <p:cNvSpPr>
            <a:spLocks noGrp="1"/>
          </p:cNvSpPr>
          <p:nvPr>
            <p:ph sz="half" idx="1"/>
          </p:nvPr>
        </p:nvSpPr>
        <p:spPr>
          <a:xfrm>
            <a:off x="474345" y="1463040"/>
            <a:ext cx="5376672" cy="4525963"/>
          </a:xfrm>
        </p:spPr>
        <p:txBody>
          <a:bodyPr/>
          <a:p>
            <a:r>
              <a:rPr lang="en-US" sz="2400"/>
              <a:t>Using GP classi</a:t>
            </a:r>
            <a:r>
              <a:rPr lang="en-IN" altLang="en-US" sz="2400"/>
              <a:t>ff</a:t>
            </a:r>
            <a:r>
              <a:rPr lang="en-US" sz="2400"/>
              <a:t>ers, we obtained results that are superior to both KNN and MLP for gas identi</a:t>
            </a:r>
            <a:r>
              <a:rPr lang="en-IN" altLang="en-US" sz="2400"/>
              <a:t>fi</a:t>
            </a:r>
            <a:r>
              <a:rPr lang="en-US" sz="2400"/>
              <a:t>catio</a:t>
            </a:r>
            <a:r>
              <a:rPr lang="en-IN" altLang="en-US" sz="2400"/>
              <a:t>n</a:t>
            </a:r>
            <a:r>
              <a:rPr lang="en-US" sz="2400"/>
              <a:t> applications.</a:t>
            </a:r>
            <a:endParaRPr lang="en-US" sz="2400"/>
          </a:p>
          <a:p>
            <a:r>
              <a:rPr sz="2400"/>
              <a:t>In addition, it was shown that the GP classi</a:t>
            </a:r>
            <a:r>
              <a:rPr lang="en-IN" sz="2400"/>
              <a:t>ffi</a:t>
            </a:r>
            <a:r>
              <a:rPr sz="2400"/>
              <a:t>er can be applied to the general case of identifying more than two gases.</a:t>
            </a:r>
            <a:r>
              <a:rPr lang="en-US" sz="2400"/>
              <a:t> </a:t>
            </a:r>
            <a:endParaRPr lang="en-US" sz="2400"/>
          </a:p>
          <a:p>
            <a:r>
              <a:rPr lang="en-IN" altLang="en-US" sz="2400"/>
              <a:t>PCA and GP classifier when mixed fetches us outstanding results as shown here.</a:t>
            </a:r>
            <a:r>
              <a:rPr lang="en-US" sz="2400"/>
              <a:t>  </a:t>
            </a:r>
            <a:endParaRPr lang="en-US" sz="2400"/>
          </a:p>
        </p:txBody>
      </p:sp>
      <p:pic>
        <p:nvPicPr>
          <p:cNvPr id="5" name="Content Placeholder 4"/>
          <p:cNvPicPr>
            <a:picLocks noChangeAspect="1"/>
          </p:cNvPicPr>
          <p:nvPr>
            <p:ph sz="half" idx="2"/>
          </p:nvPr>
        </p:nvPicPr>
        <p:blipFill>
          <a:blip r:embed="rId1"/>
          <a:stretch>
            <a:fillRect/>
          </a:stretch>
        </p:blipFill>
        <p:spPr>
          <a:xfrm>
            <a:off x="5851525" y="2018665"/>
            <a:ext cx="5897245" cy="32048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Diesel Dataset</a:t>
            </a:r>
            <a:endParaRPr lang="en-IN" altLang="en-US"/>
          </a:p>
        </p:txBody>
      </p:sp>
      <p:sp>
        <p:nvSpPr>
          <p:cNvPr id="3" name="Content Placeholder 2"/>
          <p:cNvSpPr>
            <a:spLocks noGrp="1"/>
          </p:cNvSpPr>
          <p:nvPr>
            <p:ph sz="half" idx="1"/>
          </p:nvPr>
        </p:nvSpPr>
        <p:spPr>
          <a:xfrm>
            <a:off x="439420" y="1600200"/>
            <a:ext cx="11569700" cy="4526280"/>
          </a:xfrm>
        </p:spPr>
        <p:txBody>
          <a:bodyPr/>
          <a:p>
            <a:r>
              <a:rPr lang="en-US"/>
              <a:t>Data used in this paper was collected by Southwest Research Institute in a project sponsored by the U.S. Army. Eigenvector Research Incorporated provides 784 samples in Near Infrared Spectra of Diesel Fuels.</a:t>
            </a:r>
            <a:endParaRPr lang="en-US"/>
          </a:p>
          <a:p>
            <a:endParaRPr lang="en-US"/>
          </a:p>
          <a:p>
            <a:r>
              <a:rPr lang="en-IN" altLang="en-US"/>
              <a:t>The main properties used in this dataset are Cetane Number, Boiling Point at 50% Recovery and Viscosity.</a:t>
            </a:r>
            <a:endParaRPr lang="en-I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NIR Spectroscopy</a:t>
            </a:r>
            <a:endParaRPr lang="en-IN" altLang="en-US"/>
          </a:p>
        </p:txBody>
      </p:sp>
      <p:sp>
        <p:nvSpPr>
          <p:cNvPr id="3" name="Content Placeholder 2"/>
          <p:cNvSpPr>
            <a:spLocks noGrp="1"/>
          </p:cNvSpPr>
          <p:nvPr>
            <p:ph sz="half" idx="1"/>
          </p:nvPr>
        </p:nvSpPr>
        <p:spPr>
          <a:xfrm>
            <a:off x="609600" y="1600200"/>
            <a:ext cx="4561205" cy="4526280"/>
          </a:xfrm>
        </p:spPr>
        <p:txBody>
          <a:bodyPr/>
          <a:p>
            <a:r>
              <a:rPr lang="en-IN" altLang="en-US"/>
              <a:t>The plot shows the variation of Absorbance with frequency for all the samples in the dataset.</a:t>
            </a:r>
            <a:endParaRPr lang="en-IN" altLang="en-US"/>
          </a:p>
          <a:p>
            <a:r>
              <a:rPr lang="en-IN" altLang="en-US"/>
              <a:t>We could see similar trend being followed.</a:t>
            </a:r>
            <a:endParaRPr lang="en-IN" altLang="en-US"/>
          </a:p>
        </p:txBody>
      </p:sp>
      <p:pic>
        <p:nvPicPr>
          <p:cNvPr id="5" name="Content Placeholder 4" descr="NIR"/>
          <p:cNvPicPr>
            <a:picLocks noChangeAspect="1"/>
          </p:cNvPicPr>
          <p:nvPr>
            <p:ph sz="half" idx="2"/>
          </p:nvPr>
        </p:nvPicPr>
        <p:blipFill>
          <a:blip r:embed="rId1"/>
          <a:stretch>
            <a:fillRect/>
          </a:stretch>
        </p:blipFill>
        <p:spPr>
          <a:xfrm>
            <a:off x="5375275" y="1600200"/>
            <a:ext cx="6704965" cy="4950460"/>
          </a:xfrm>
          <a:prstGeom prst="rect">
            <a:avLst/>
          </a:prstGeom>
        </p:spPr>
      </p:pic>
      <p:sp>
        <p:nvSpPr>
          <p:cNvPr id="6" name="Text Box 5"/>
          <p:cNvSpPr txBox="1"/>
          <p:nvPr/>
        </p:nvSpPr>
        <p:spPr>
          <a:xfrm rot="10800000">
            <a:off x="5024120" y="2400300"/>
            <a:ext cx="459740" cy="1496060"/>
          </a:xfrm>
          <a:prstGeom prst="rect">
            <a:avLst/>
          </a:prstGeom>
          <a:noFill/>
        </p:spPr>
        <p:txBody>
          <a:bodyPr vert="eaVert" wrap="square" rtlCol="0">
            <a:spAutoFit/>
          </a:bodyPr>
          <a:p>
            <a:r>
              <a:rPr lang="en-IN" altLang="en-US"/>
              <a:t>Absorbance</a:t>
            </a:r>
            <a:endParaRPr lang="en-IN" altLang="en-US"/>
          </a:p>
        </p:txBody>
      </p:sp>
      <p:sp>
        <p:nvSpPr>
          <p:cNvPr id="7" name="Text Box 6"/>
          <p:cNvSpPr txBox="1"/>
          <p:nvPr/>
        </p:nvSpPr>
        <p:spPr>
          <a:xfrm>
            <a:off x="8107680" y="6126480"/>
            <a:ext cx="2101215" cy="368300"/>
          </a:xfrm>
          <a:prstGeom prst="rect">
            <a:avLst/>
          </a:prstGeom>
          <a:noFill/>
        </p:spPr>
        <p:txBody>
          <a:bodyPr wrap="square" rtlCol="0">
            <a:spAutoFit/>
          </a:bodyPr>
          <a:p>
            <a:r>
              <a:rPr lang="en-IN" altLang="en-US"/>
              <a:t>Frequency(nm)</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2100" y="78740"/>
            <a:ext cx="10972800" cy="1187450"/>
          </a:xfrm>
        </p:spPr>
        <p:txBody>
          <a:bodyPr/>
          <a:p>
            <a:r>
              <a:rPr lang="en-IN" altLang="en-US" sz="4400"/>
              <a:t>Motivation</a:t>
            </a:r>
            <a:endParaRPr lang="en-IN" altLang="en-US" sz="4400"/>
          </a:p>
        </p:txBody>
      </p:sp>
      <p:sp>
        <p:nvSpPr>
          <p:cNvPr id="3" name="Content Placeholder 2"/>
          <p:cNvSpPr>
            <a:spLocks noGrp="1"/>
          </p:cNvSpPr>
          <p:nvPr>
            <p:ph idx="1"/>
          </p:nvPr>
        </p:nvSpPr>
        <p:spPr>
          <a:xfrm>
            <a:off x="609600" y="1174750"/>
            <a:ext cx="10972800" cy="4923155"/>
          </a:xfrm>
        </p:spPr>
        <p:txBody>
          <a:bodyPr/>
          <a:p>
            <a:r>
              <a:rPr lang="en-US"/>
              <a:t>In our daily life we come across many situations where we need to predict something so as to prevent a cause or optimize the outcome. </a:t>
            </a:r>
            <a:endParaRPr lang="en-US"/>
          </a:p>
          <a:p>
            <a:endParaRPr lang="en-US"/>
          </a:p>
          <a:p>
            <a:r>
              <a:rPr lang="en-US"/>
              <a:t>This is where predictive modelling and data analysis comes into picture. </a:t>
            </a:r>
            <a:endParaRPr lang="en-US"/>
          </a:p>
          <a:p>
            <a:endParaRPr lang="en-US"/>
          </a:p>
          <a:p>
            <a:r>
              <a:rPr lang="en-IN" altLang="en-US"/>
              <a:t>One such algorithm for doing so is Gaussian Processes.</a:t>
            </a:r>
            <a:endParaRPr lang="en-I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23508"/>
            <a:ext cx="10972800" cy="1143000"/>
          </a:xfrm>
        </p:spPr>
        <p:txBody>
          <a:bodyPr/>
          <a:p>
            <a:r>
              <a:rPr lang="en-IN" altLang="en-US"/>
              <a:t>Results and Discussion</a:t>
            </a:r>
            <a:endParaRPr lang="en-IN" altLang="en-US"/>
          </a:p>
        </p:txBody>
      </p:sp>
      <p:sp>
        <p:nvSpPr>
          <p:cNvPr id="3" name="Content Placeholder 2"/>
          <p:cNvSpPr>
            <a:spLocks noGrp="1"/>
          </p:cNvSpPr>
          <p:nvPr>
            <p:ph sz="half" idx="1"/>
          </p:nvPr>
        </p:nvSpPr>
        <p:spPr>
          <a:xfrm>
            <a:off x="609600" y="1070610"/>
            <a:ext cx="5376672" cy="4525963"/>
          </a:xfrm>
        </p:spPr>
        <p:txBody>
          <a:bodyPr/>
          <a:p>
            <a:r>
              <a:rPr lang="en-US" sz="2400"/>
              <a:t>The results came out to be in par with other experiments done using other algorithms. </a:t>
            </a:r>
            <a:endParaRPr lang="en-US" sz="2400"/>
          </a:p>
          <a:p>
            <a:r>
              <a:rPr lang="en-US" sz="2400"/>
              <a:t>Main algorithms used apart from GPR are LS-SVM, PL</a:t>
            </a:r>
            <a:r>
              <a:rPr lang="en-IN" altLang="en-US" sz="2400"/>
              <a:t>S</a:t>
            </a:r>
            <a:r>
              <a:rPr lang="en-US" sz="2400"/>
              <a:t>, genetic multivariate analysis, PCR etc. </a:t>
            </a:r>
            <a:endParaRPr lang="en-US" sz="2400"/>
          </a:p>
          <a:p>
            <a:r>
              <a:rPr lang="en-US" sz="2400"/>
              <a:t>But in most of the papers we have some form of pre processing of data being used to improve the performance of the result. </a:t>
            </a:r>
            <a:endParaRPr lang="en-US" sz="2400"/>
          </a:p>
          <a:p>
            <a:r>
              <a:rPr lang="en-US" sz="2400"/>
              <a:t>Also, other papers referred here uses only 3 types of diesel wherea</a:t>
            </a:r>
            <a:r>
              <a:rPr lang="en-IN" altLang="en-US" sz="2400"/>
              <a:t>s </a:t>
            </a:r>
            <a:r>
              <a:rPr lang="en-US" sz="2400"/>
              <a:t>in this paper we have used all the types making it more difficult to analyze and model. </a:t>
            </a:r>
            <a:endParaRPr lang="en-US" sz="2400"/>
          </a:p>
        </p:txBody>
      </p:sp>
      <p:pic>
        <p:nvPicPr>
          <p:cNvPr id="11" name="Content Placeholder 10"/>
          <p:cNvPicPr>
            <a:picLocks noChangeAspect="1"/>
          </p:cNvPicPr>
          <p:nvPr>
            <p:ph sz="half" idx="2"/>
          </p:nvPr>
        </p:nvPicPr>
        <p:blipFill>
          <a:blip r:embed="rId1"/>
          <a:stretch>
            <a:fillRect/>
          </a:stretch>
        </p:blipFill>
        <p:spPr>
          <a:xfrm>
            <a:off x="5699760" y="1463040"/>
            <a:ext cx="6487795" cy="33680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Diesel Data Results</a:t>
            </a:r>
            <a:endParaRPr lang="en-IN" altLang="en-US"/>
          </a:p>
        </p:txBody>
      </p:sp>
      <p:pic>
        <p:nvPicPr>
          <p:cNvPr id="6" name="Content Placeholder 5" descr="BP50"/>
          <p:cNvPicPr>
            <a:picLocks noChangeAspect="1"/>
          </p:cNvPicPr>
          <p:nvPr>
            <p:ph sz="half" idx="1"/>
          </p:nvPr>
        </p:nvPicPr>
        <p:blipFill>
          <a:blip r:embed="rId1"/>
          <a:stretch>
            <a:fillRect/>
          </a:stretch>
        </p:blipFill>
        <p:spPr>
          <a:xfrm>
            <a:off x="307975" y="1741170"/>
            <a:ext cx="5678170" cy="4680585"/>
          </a:xfrm>
          <a:prstGeom prst="rect">
            <a:avLst/>
          </a:prstGeom>
        </p:spPr>
      </p:pic>
      <p:pic>
        <p:nvPicPr>
          <p:cNvPr id="7" name="Content Placeholder 6" descr="CN"/>
          <p:cNvPicPr>
            <a:picLocks noChangeAspect="1"/>
          </p:cNvPicPr>
          <p:nvPr>
            <p:ph sz="half" idx="2"/>
          </p:nvPr>
        </p:nvPicPr>
        <p:blipFill>
          <a:blip r:embed="rId2"/>
          <a:stretch>
            <a:fillRect/>
          </a:stretch>
        </p:blipFill>
        <p:spPr>
          <a:xfrm>
            <a:off x="5738495" y="1741805"/>
            <a:ext cx="5843905" cy="46799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001078"/>
            <a:ext cx="10972800" cy="1143000"/>
          </a:xfrm>
        </p:spPr>
        <p:txBody>
          <a:bodyPr/>
          <a:p>
            <a:r>
              <a:rPr lang="en-IN" altLang="en-US">
                <a:sym typeface="+mn-ea"/>
              </a:rPr>
              <a:t>Diesel Data Results</a:t>
            </a:r>
            <a:br>
              <a:rPr lang="en-IN" altLang="en-US">
                <a:sym typeface="+mn-ea"/>
              </a:rPr>
            </a:br>
            <a:r>
              <a:rPr lang="en-IN" altLang="en-US">
                <a:sym typeface="+mn-ea"/>
              </a:rPr>
              <a:t>(continued)</a:t>
            </a:r>
            <a:br>
              <a:rPr lang="en-IN" altLang="en-US"/>
            </a:br>
            <a:br>
              <a:rPr lang="en-IN" altLang="en-US"/>
            </a:br>
            <a:endParaRPr lang="en-US"/>
          </a:p>
        </p:txBody>
      </p:sp>
      <p:pic>
        <p:nvPicPr>
          <p:cNvPr id="5" name="Content Placeholder 4" descr="Viscosity"/>
          <p:cNvPicPr>
            <a:picLocks noChangeAspect="1"/>
          </p:cNvPicPr>
          <p:nvPr>
            <p:ph sz="half" idx="1"/>
          </p:nvPr>
        </p:nvPicPr>
        <p:blipFill>
          <a:blip r:embed="rId1"/>
          <a:stretch>
            <a:fillRect/>
          </a:stretch>
        </p:blipFill>
        <p:spPr>
          <a:xfrm>
            <a:off x="1051560" y="1510030"/>
            <a:ext cx="10361295" cy="500443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 and Future Work</a:t>
            </a:r>
            <a:endParaRPr lang="en-US"/>
          </a:p>
        </p:txBody>
      </p:sp>
      <p:sp>
        <p:nvSpPr>
          <p:cNvPr id="3" name="Content Placeholder 2"/>
          <p:cNvSpPr>
            <a:spLocks noGrp="1"/>
          </p:cNvSpPr>
          <p:nvPr>
            <p:ph sz="half" idx="1"/>
          </p:nvPr>
        </p:nvSpPr>
        <p:spPr>
          <a:xfrm>
            <a:off x="609600" y="1600200"/>
            <a:ext cx="11208385" cy="4526280"/>
          </a:xfrm>
        </p:spPr>
        <p:txBody>
          <a:bodyPr/>
          <a:p>
            <a:r>
              <a:rPr lang="en-US" sz="2400"/>
              <a:t>The algorithm discussed in this paper is universal in nature and thus could be used in any applications.</a:t>
            </a:r>
            <a:endParaRPr lang="en-US" sz="2400"/>
          </a:p>
          <a:p>
            <a:endParaRPr lang="en-US" sz="2400"/>
          </a:p>
          <a:p>
            <a:r>
              <a:rPr lang="en-US" sz="2400"/>
              <a:t>But there could be more improvement in the results through more data pre-processing as seen in other related papers. </a:t>
            </a:r>
            <a:endParaRPr lang="en-US" sz="2400"/>
          </a:p>
          <a:p>
            <a:endParaRPr lang="en-US" sz="2400"/>
          </a:p>
          <a:p>
            <a:r>
              <a:rPr lang="en-US" sz="2400"/>
              <a:t>Apart from that, the outcomes are more than satisfactory to be used in real life applications.</a:t>
            </a:r>
            <a:endParaRPr lang="en-US" sz="2400"/>
          </a:p>
          <a:p>
            <a:endParaRPr lang="en-US" sz="2400"/>
          </a:p>
          <a:p>
            <a:r>
              <a:rPr lang="en-US" sz="2400"/>
              <a:t>T</a:t>
            </a:r>
            <a:r>
              <a:rPr lang="en-IN" altLang="en-US" sz="2400"/>
              <a:t>here are many future scopes of the model as discussed further and we intend to work on it near future.</a:t>
            </a:r>
            <a:endParaRPr lang="en-IN" altLang="en-US" sz="2400"/>
          </a:p>
          <a:p>
            <a:endParaRPr lang="en-US" sz="2400"/>
          </a:p>
          <a:p>
            <a:endParaRPr 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Future Work</a:t>
            </a:r>
            <a:endParaRPr lang="en-IN" altLang="en-US"/>
          </a:p>
        </p:txBody>
      </p:sp>
      <p:sp>
        <p:nvSpPr>
          <p:cNvPr id="3" name="Content Placeholder 2"/>
          <p:cNvSpPr>
            <a:spLocks noGrp="1"/>
          </p:cNvSpPr>
          <p:nvPr>
            <p:ph sz="half" idx="1"/>
          </p:nvPr>
        </p:nvSpPr>
        <p:spPr>
          <a:xfrm>
            <a:off x="609600" y="1600200"/>
            <a:ext cx="10723880" cy="4526280"/>
          </a:xfrm>
        </p:spPr>
        <p:txBody>
          <a:bodyPr/>
          <a:p>
            <a:r>
              <a:rPr lang="en-IN" altLang="en-US" sz="2400" u="sng"/>
              <a:t>Tuning hyper parameters</a:t>
            </a:r>
            <a:r>
              <a:rPr lang="en-IN" altLang="en-US" sz="2400"/>
              <a:t> - If we try to optimize these hyperparameters, we see that while differentiating the log likelihood equation w.r.t these hyperparameters we get K(kernel) also in it and hence we need to calculate K^-1 and dK/d(theta) for each iteration in gradient based optimizer which is not feasible(making complexity very high). Thus many techniques have been used to overcome this pitfall such as maximizing log likelihood by conjugate gradients method or by using various sampling techniques like HMC(hybrid Monte Carlo sampling), MCMC(Markov chain Monte Carlo).</a:t>
            </a:r>
            <a:endParaRPr lang="en-IN" alt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3169285" y="2317115"/>
            <a:ext cx="5853430" cy="1198880"/>
          </a:xfrm>
          <a:prstGeom prst="rect">
            <a:avLst/>
          </a:prstGeom>
          <a:noFill/>
        </p:spPr>
        <p:txBody>
          <a:bodyPr wrap="none" rtlCol="0">
            <a:spAutoFit/>
          </a:bodyPr>
          <a:p>
            <a:r>
              <a:rPr lang="en-IN" altLang="en-US" sz="7200">
                <a:latin typeface="Felix Titling" panose="04060505060202020A04" charset="0"/>
              </a:rPr>
              <a:t>Thank You!</a:t>
            </a:r>
            <a:endParaRPr lang="en-IN" altLang="en-US" sz="7200">
              <a:latin typeface="Felix Titling" panose="04060505060202020A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69545"/>
            <a:ext cx="10972800" cy="1007110"/>
          </a:xfrm>
        </p:spPr>
        <p:txBody>
          <a:bodyPr/>
          <a:p>
            <a:r>
              <a:rPr lang="en-IN" altLang="en-US" sz="4400">
                <a:sym typeface="+mn-ea"/>
              </a:rPr>
              <a:t>Motivation(continued)</a:t>
            </a:r>
            <a:endParaRPr lang="en-US" sz="4400"/>
          </a:p>
        </p:txBody>
      </p:sp>
      <p:sp>
        <p:nvSpPr>
          <p:cNvPr id="3" name="Content Placeholder 2"/>
          <p:cNvSpPr>
            <a:spLocks noGrp="1"/>
          </p:cNvSpPr>
          <p:nvPr>
            <p:ph sz="half" idx="1"/>
          </p:nvPr>
        </p:nvSpPr>
        <p:spPr>
          <a:xfrm>
            <a:off x="609600" y="1176655"/>
            <a:ext cx="5376545" cy="4874260"/>
          </a:xfrm>
        </p:spPr>
        <p:txBody>
          <a:bodyPr/>
          <a:p>
            <a:r>
              <a:rPr lang="en-IN" altLang="en-US" sz="2800"/>
              <a:t>Suppose we have some dataset as shown and we need to predict Species based on the other 4 columns(variables).</a:t>
            </a:r>
            <a:endParaRPr lang="en-IN" altLang="en-US" sz="2800"/>
          </a:p>
          <a:p>
            <a:endParaRPr lang="en-IN" altLang="en-US" sz="2800"/>
          </a:p>
          <a:p>
            <a:r>
              <a:rPr lang="en-IN" altLang="en-US" sz="2800"/>
              <a:t>This is said to be predictive modelling.</a:t>
            </a:r>
            <a:endParaRPr lang="en-IN" altLang="en-US" sz="2800"/>
          </a:p>
          <a:p>
            <a:endParaRPr lang="en-IN" altLang="en-US" sz="2800"/>
          </a:p>
          <a:p>
            <a:r>
              <a:rPr lang="en-IN" altLang="en-US" sz="2800"/>
              <a:t>This looks easy but as the size of the dataset becomes bigger, it gets difficult to predict this.</a:t>
            </a:r>
            <a:endParaRPr lang="en-IN" altLang="en-US" sz="2800"/>
          </a:p>
        </p:txBody>
      </p:sp>
      <p:pic>
        <p:nvPicPr>
          <p:cNvPr id="4" name="Content Placeholder 3"/>
          <p:cNvPicPr>
            <a:picLocks noChangeAspect="1"/>
          </p:cNvPicPr>
          <p:nvPr>
            <p:ph sz="half" idx="2"/>
          </p:nvPr>
        </p:nvPicPr>
        <p:blipFill>
          <a:blip r:embed="rId1"/>
          <a:stretch>
            <a:fillRect/>
          </a:stretch>
        </p:blipFill>
        <p:spPr>
          <a:xfrm>
            <a:off x="5994400" y="1437640"/>
            <a:ext cx="6073140" cy="44970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64870" y="-72390"/>
            <a:ext cx="10972800" cy="1188085"/>
          </a:xfrm>
        </p:spPr>
        <p:txBody>
          <a:bodyPr/>
          <a:p>
            <a:r>
              <a:rPr lang="en-IN" altLang="en-US"/>
              <a:t>		   </a:t>
            </a:r>
            <a:r>
              <a:rPr lang="en-IN" altLang="en-US" sz="4400"/>
              <a:t>Motivation(continued)</a:t>
            </a:r>
            <a:endParaRPr lang="en-IN" altLang="en-US" sz="4400"/>
          </a:p>
        </p:txBody>
      </p:sp>
      <p:sp>
        <p:nvSpPr>
          <p:cNvPr id="3" name="Content Placeholder 2"/>
          <p:cNvSpPr>
            <a:spLocks noGrp="1"/>
          </p:cNvSpPr>
          <p:nvPr>
            <p:ph idx="1"/>
          </p:nvPr>
        </p:nvSpPr>
        <p:spPr>
          <a:xfrm>
            <a:off x="344170" y="937895"/>
            <a:ext cx="10972800" cy="5262880"/>
          </a:xfrm>
        </p:spPr>
        <p:txBody>
          <a:bodyPr/>
          <a:p>
            <a:r>
              <a:rPr lang="en-IN" altLang="en-US" sz="2800">
                <a:sym typeface="+mn-ea"/>
              </a:rPr>
              <a:t>Other methods used for predictive modelling are based on a training process or learning process which are derivative based. This has many drawbacks including local optimum finding and non-differentiable functions.</a:t>
            </a:r>
            <a:endParaRPr lang="en-IN" altLang="en-US" sz="2800"/>
          </a:p>
          <a:p>
            <a:endParaRPr lang="en-IN" altLang="en-US" sz="2800"/>
          </a:p>
          <a:p>
            <a:r>
              <a:rPr lang="en-IN" altLang="en-US" sz="2800"/>
              <a:t>The reason for picking this algorithm is that it tends to handle non-linearity and linearity with equal ease and thus could be used anywhere.</a:t>
            </a:r>
            <a:endParaRPr lang="en-IN" altLang="en-US" sz="2800"/>
          </a:p>
          <a:p>
            <a:endParaRPr lang="en-IN" altLang="en-US" sz="2800"/>
          </a:p>
          <a:p>
            <a:r>
              <a:rPr lang="en-IN" altLang="en-US" sz="2800"/>
              <a:t>A better approach could be to use prior and posterior probabilities estimation for the same which is indeed the case with Gaussian processes.</a:t>
            </a:r>
            <a:endParaRPr lang="en-IN" alt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56883"/>
            <a:ext cx="10972800" cy="1143000"/>
          </a:xfrm>
        </p:spPr>
        <p:txBody>
          <a:bodyPr/>
          <a:p>
            <a:r>
              <a:rPr lang="en-IN" altLang="en-US">
                <a:sym typeface="+mn-ea"/>
              </a:rPr>
              <a:t>Mathematical Introduction</a:t>
            </a:r>
            <a:br>
              <a:rPr lang="en-IN" altLang="en-US"/>
            </a:br>
            <a:endParaRPr lang="en-US"/>
          </a:p>
        </p:txBody>
      </p:sp>
      <p:sp>
        <p:nvSpPr>
          <p:cNvPr id="3" name="Content Placeholder 2"/>
          <p:cNvSpPr>
            <a:spLocks noGrp="1"/>
          </p:cNvSpPr>
          <p:nvPr>
            <p:ph sz="half" idx="1"/>
          </p:nvPr>
        </p:nvSpPr>
        <p:spPr>
          <a:xfrm>
            <a:off x="609600" y="1600200"/>
            <a:ext cx="10972800" cy="4526280"/>
          </a:xfrm>
        </p:spPr>
        <p:txBody>
          <a:bodyPr/>
          <a:p>
            <a:pPr marL="0" indent="0">
              <a:buNone/>
            </a:pPr>
            <a:r>
              <a:rPr lang="en-US" u="sng">
                <a:solidFill>
                  <a:schemeClr val="tx1"/>
                </a:solidFill>
                <a:uFillTx/>
              </a:rPr>
              <a:t>Classi</a:t>
            </a:r>
            <a:r>
              <a:rPr lang="en-IN" altLang="en-US" u="sng">
                <a:solidFill>
                  <a:schemeClr val="tx1"/>
                </a:solidFill>
                <a:uFillTx/>
              </a:rPr>
              <a:t>fi</a:t>
            </a:r>
            <a:r>
              <a:rPr lang="en-US" u="sng">
                <a:solidFill>
                  <a:schemeClr val="tx1"/>
                </a:solidFill>
                <a:uFillTx/>
              </a:rPr>
              <a:t>cation Problem</a:t>
            </a:r>
            <a:endParaRPr lang="en-US" u="sng">
              <a:solidFill>
                <a:schemeClr val="tx1"/>
              </a:solidFill>
              <a:uFillTx/>
            </a:endParaRPr>
          </a:p>
          <a:p>
            <a:pPr marL="0" indent="0">
              <a:buNone/>
            </a:pPr>
            <a:r>
              <a:rPr lang="en-US" sz="2800">
                <a:solidFill>
                  <a:schemeClr val="tx1"/>
                </a:solidFill>
                <a:uFillTx/>
              </a:rPr>
              <a:t>The objective of pattern recognition is to set a decision rule that optimally partitions the data space into c regions, one for each class Ck. The boundaries between regions are the decision boundaries.</a:t>
            </a:r>
            <a:endParaRPr lang="en-US" sz="2800">
              <a:solidFill>
                <a:schemeClr val="tx1"/>
              </a:solidFill>
              <a:uFillTx/>
            </a:endParaRPr>
          </a:p>
          <a:p>
            <a:pPr marL="0" indent="0">
              <a:buNone/>
            </a:pPr>
            <a:endParaRPr lang="en-US" sz="2800">
              <a:solidFill>
                <a:schemeClr val="tx1"/>
              </a:solidFill>
              <a:uFillTx/>
            </a:endParaRPr>
          </a:p>
          <a:p>
            <a:pPr marL="0" indent="0">
              <a:buNone/>
            </a:pPr>
            <a:r>
              <a:rPr lang="en-US" sz="2800">
                <a:solidFill>
                  <a:schemeClr val="tx1"/>
                </a:solidFill>
                <a:uFillTx/>
              </a:rPr>
              <a:t>The most general classi</a:t>
            </a:r>
            <a:r>
              <a:rPr lang="en-IN" altLang="en-US" sz="2800">
                <a:solidFill>
                  <a:schemeClr val="tx1"/>
                </a:solidFill>
                <a:uFillTx/>
              </a:rPr>
              <a:t>fi</a:t>
            </a:r>
            <a:r>
              <a:rPr lang="en-US" sz="2800">
                <a:solidFill>
                  <a:schemeClr val="tx1"/>
                </a:solidFill>
                <a:uFillTx/>
              </a:rPr>
              <a:t>cation approach is to use the posterior probability of class membership </a:t>
            </a:r>
            <a:r>
              <a:rPr lang="en-IN" altLang="en-US" sz="2800">
                <a:solidFill>
                  <a:schemeClr val="tx1"/>
                </a:solidFill>
                <a:uFillTx/>
              </a:rPr>
              <a:t>i.e. </a:t>
            </a:r>
            <a:r>
              <a:rPr lang="en-US" sz="2800">
                <a:solidFill>
                  <a:schemeClr val="tx1"/>
                </a:solidFill>
                <a:uFillTx/>
              </a:rPr>
              <a:t>p(Ck</a:t>
            </a:r>
            <a:r>
              <a:rPr lang="en-IN" altLang="en-US" sz="2800">
                <a:solidFill>
                  <a:schemeClr val="tx1"/>
                </a:solidFill>
                <a:uFillTx/>
              </a:rPr>
              <a:t>|</a:t>
            </a:r>
            <a:r>
              <a:rPr lang="en-US" sz="2800">
                <a:solidFill>
                  <a:schemeClr val="tx1"/>
                </a:solidFill>
                <a:uFillTx/>
              </a:rPr>
              <a:t>x).</a:t>
            </a:r>
            <a:endParaRPr lang="en-US" sz="2800">
              <a:solidFill>
                <a:schemeClr val="tx1"/>
              </a:solidFill>
              <a:uFillTx/>
            </a:endParaRPr>
          </a:p>
          <a:p>
            <a:pPr marL="0" indent="0">
              <a:buNone/>
            </a:pPr>
            <a:endParaRPr lang="en-US" sz="2800">
              <a:solidFill>
                <a:schemeClr val="tx1"/>
              </a:solidFill>
              <a:uFillTx/>
            </a:endParaRPr>
          </a:p>
          <a:p>
            <a:pPr marL="0" indent="0">
              <a:buNone/>
            </a:pPr>
            <a:r>
              <a:rPr lang="en-US" sz="2800">
                <a:solidFill>
                  <a:schemeClr val="tx1"/>
                </a:solidFill>
                <a:uFillTx/>
              </a:rPr>
              <a:t>To minimize the probability of misclassi</a:t>
            </a:r>
            <a:r>
              <a:rPr lang="en-IN" altLang="en-US" sz="2800">
                <a:solidFill>
                  <a:schemeClr val="tx1"/>
                </a:solidFill>
                <a:uFillTx/>
              </a:rPr>
              <a:t>fi</a:t>
            </a:r>
            <a:r>
              <a:rPr lang="en-US" sz="2800">
                <a:solidFill>
                  <a:schemeClr val="tx1"/>
                </a:solidFill>
                <a:uFillTx/>
              </a:rPr>
              <a:t>cation, one should select the maximum a posterior rule and assign x to class Ck</a:t>
            </a:r>
            <a:r>
              <a:rPr lang="en-IN" altLang="en-US" sz="2800">
                <a:solidFill>
                  <a:schemeClr val="tx1"/>
                </a:solidFill>
                <a:uFillTx/>
              </a:rPr>
              <a:t>.</a:t>
            </a:r>
            <a:endParaRPr lang="en-IN" altLang="en-US" sz="2800">
              <a:solidFill>
                <a:schemeClr val="tx1"/>
              </a:solidFill>
              <a:uFillTx/>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953770"/>
            <a:ext cx="5384800" cy="5173980"/>
          </a:xfrm>
        </p:spPr>
        <p:txBody>
          <a:bodyPr/>
          <a:p>
            <a:pPr marL="0" indent="0">
              <a:buNone/>
            </a:pPr>
            <a:r>
              <a:rPr lang="en-IN" altLang="en-US" u="sng"/>
              <a:t>Multivariate Gaussian Distribution</a:t>
            </a:r>
            <a:endParaRPr lang="en-IN" altLang="en-US" u="sng"/>
          </a:p>
          <a:p>
            <a:pPr marL="0" indent="0">
              <a:buNone/>
            </a:pPr>
            <a:endParaRPr lang="en-IN" altLang="en-US" u="sng"/>
          </a:p>
          <a:p>
            <a:pPr marL="0" indent="0">
              <a:buNone/>
            </a:pPr>
            <a:r>
              <a:rPr lang="en-IN" altLang="en-US"/>
              <a:t>It is the same as 1-D but in </a:t>
            </a:r>
            <a:endParaRPr lang="en-IN" altLang="en-US"/>
          </a:p>
          <a:p>
            <a:pPr marL="0" indent="0">
              <a:buNone/>
            </a:pPr>
            <a:r>
              <a:rPr lang="en-IN" altLang="en-US"/>
              <a:t> 2 or more dimensions.</a:t>
            </a:r>
            <a:endParaRPr lang="en-IN" altLang="en-US"/>
          </a:p>
          <a:p>
            <a:pPr marL="0" indent="0">
              <a:buNone/>
            </a:pPr>
            <a:endParaRPr lang="en-IN" altLang="en-US"/>
          </a:p>
          <a:p>
            <a:pPr marL="0" indent="0">
              <a:buNone/>
            </a:pPr>
            <a:endParaRPr lang="en-IN" altLang="en-US"/>
          </a:p>
        </p:txBody>
      </p:sp>
      <p:sp>
        <p:nvSpPr>
          <p:cNvPr id="7" name="Text Box 6"/>
          <p:cNvSpPr txBox="1"/>
          <p:nvPr/>
        </p:nvSpPr>
        <p:spPr>
          <a:xfrm>
            <a:off x="9283700" y="6498590"/>
            <a:ext cx="2755265" cy="368300"/>
          </a:xfrm>
          <a:prstGeom prst="rect">
            <a:avLst/>
          </a:prstGeom>
          <a:noFill/>
        </p:spPr>
        <p:txBody>
          <a:bodyPr wrap="square" rtlCol="0">
            <a:spAutoFit/>
          </a:bodyPr>
          <a:p>
            <a:r>
              <a:rPr lang="en-US"/>
              <a:t>Rasmussen and Williams</a:t>
            </a:r>
            <a:endParaRPr lang="en-US"/>
          </a:p>
        </p:txBody>
      </p:sp>
      <p:pic>
        <p:nvPicPr>
          <p:cNvPr id="5" name="Content Placeholder 4"/>
          <p:cNvPicPr>
            <a:picLocks noChangeAspect="1"/>
          </p:cNvPicPr>
          <p:nvPr>
            <p:ph sz="half" idx="2"/>
          </p:nvPr>
        </p:nvPicPr>
        <p:blipFill>
          <a:blip r:embed="rId1"/>
          <a:stretch>
            <a:fillRect/>
          </a:stretch>
        </p:blipFill>
        <p:spPr>
          <a:xfrm>
            <a:off x="5866765" y="773430"/>
            <a:ext cx="5956935" cy="4782185"/>
          </a:xfrm>
          <a:prstGeom prst="rect">
            <a:avLst/>
          </a:prstGeom>
        </p:spPr>
      </p:pic>
      <p:pic>
        <p:nvPicPr>
          <p:cNvPr id="6" name="Picture 5"/>
          <p:cNvPicPr>
            <a:picLocks noChangeAspect="1"/>
          </p:cNvPicPr>
          <p:nvPr/>
        </p:nvPicPr>
        <p:blipFill>
          <a:blip r:embed="rId2"/>
          <a:stretch>
            <a:fillRect/>
          </a:stretch>
        </p:blipFill>
        <p:spPr>
          <a:xfrm>
            <a:off x="609600" y="5271135"/>
            <a:ext cx="7761605" cy="10382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Covariance Function</a:t>
            </a:r>
            <a:endParaRPr lang="en-IN" altLang="en-US"/>
          </a:p>
        </p:txBody>
      </p:sp>
      <p:sp>
        <p:nvSpPr>
          <p:cNvPr id="3" name="Content Placeholder 2"/>
          <p:cNvSpPr>
            <a:spLocks noGrp="1"/>
          </p:cNvSpPr>
          <p:nvPr>
            <p:ph sz="half" idx="1"/>
          </p:nvPr>
        </p:nvSpPr>
        <p:spPr>
          <a:xfrm>
            <a:off x="609600" y="1917065"/>
            <a:ext cx="11238865" cy="4526280"/>
          </a:xfrm>
        </p:spPr>
        <p:txBody>
          <a:bodyPr/>
          <a:p>
            <a:r>
              <a:rPr lang="en-US"/>
              <a:t>From a modeling point of view, we wish to specify prior covariance that contains our prior beliefs about the structure of the function we are modeling.</a:t>
            </a:r>
            <a:endParaRPr lang="en-US"/>
          </a:p>
          <a:p>
            <a:endParaRPr lang="en-US"/>
          </a:p>
          <a:p>
            <a:r>
              <a:rPr lang="en-US"/>
              <a:t>Formally, we are required to specify a function that will generate a non-negative d</a:t>
            </a:r>
            <a:r>
              <a:rPr lang="en-IN" altLang="en-US"/>
              <a:t>efi</a:t>
            </a:r>
            <a:r>
              <a:rPr lang="en-US"/>
              <a:t>nite covariance matrix for any set of input points.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ym typeface="+mn-ea"/>
              </a:rPr>
              <a:t>Gaussian processes </a:t>
            </a:r>
            <a:endParaRPr lang="en-IN" altLang="en-US"/>
          </a:p>
        </p:txBody>
      </p:sp>
      <p:sp>
        <p:nvSpPr>
          <p:cNvPr id="3" name="Content Placeholder 2"/>
          <p:cNvSpPr>
            <a:spLocks noGrp="1"/>
          </p:cNvSpPr>
          <p:nvPr>
            <p:ph sz="half" idx="1"/>
          </p:nvPr>
        </p:nvSpPr>
        <p:spPr>
          <a:xfrm>
            <a:off x="609600" y="1600200"/>
            <a:ext cx="11102340" cy="4526280"/>
          </a:xfrm>
        </p:spPr>
        <p:txBody>
          <a:bodyPr/>
          <a:p>
            <a:r>
              <a:rPr lang="en-IN" altLang="en-US"/>
              <a:t>In more general sense it makes points which are similar in 'x' co-ordinates similar in 'y' too.</a:t>
            </a:r>
            <a:endParaRPr lang="en-IN" altLang="en-US"/>
          </a:p>
          <a:p>
            <a:endParaRPr lang="en-IN" altLang="en-US"/>
          </a:p>
          <a:p>
            <a:r>
              <a:rPr lang="en-IN" altLang="en-US"/>
              <a:t>This is incorporated by the kernel matrix or the covariance matrix. </a:t>
            </a:r>
            <a:endParaRPr lang="en-IN" altLang="en-US"/>
          </a:p>
          <a:p>
            <a:endParaRPr lang="en-IN" altLang="en-US"/>
          </a:p>
          <a:p>
            <a:r>
              <a:rPr lang="en-IN" altLang="en-US"/>
              <a:t>A kernel is basically a function that measures similarity between the points given in the training set or the points plotted.</a:t>
            </a: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Gaussian process regression</a:t>
            </a:r>
            <a:endParaRPr lang="en-IN" altLang="en-US"/>
          </a:p>
        </p:txBody>
      </p:sp>
      <p:sp>
        <p:nvSpPr>
          <p:cNvPr id="3" name="Content Placeholder 2"/>
          <p:cNvSpPr>
            <a:spLocks noGrp="1"/>
          </p:cNvSpPr>
          <p:nvPr>
            <p:ph sz="half" idx="1"/>
          </p:nvPr>
        </p:nvSpPr>
        <p:spPr>
          <a:xfrm>
            <a:off x="609600" y="1629410"/>
            <a:ext cx="11358245" cy="4708525"/>
          </a:xfrm>
        </p:spPr>
        <p:txBody>
          <a:bodyPr/>
          <a:p>
            <a:r>
              <a:rPr lang="en-US" sz="2800"/>
              <a:t>Initially we note different points in X axis where the points are given. Then we have to see for the prior similarity between the points which is done using the kernel formula defined earlier.</a:t>
            </a:r>
            <a:endParaRPr lang="en-US" sz="2800"/>
          </a:p>
          <a:p>
            <a:endParaRPr lang="en-US" sz="2800"/>
          </a:p>
          <a:p>
            <a:r>
              <a:rPr lang="en-US" sz="2800"/>
              <a:t>As we have assumed that these points will follow a multivariate Gaussian distribution in itself we note down the mean and variance of the distribution</a:t>
            </a:r>
            <a:r>
              <a:rPr lang="en-IN" altLang="en-US" sz="2800"/>
              <a:t>.</a:t>
            </a:r>
            <a:endParaRPr lang="en-IN" altLang="en-US" sz="2800"/>
          </a:p>
          <a:p>
            <a:endParaRPr lang="en-IN" altLang="en-US" sz="2800"/>
          </a:p>
          <a:p>
            <a:r>
              <a:rPr lang="en-IN" altLang="en-US" sz="2800"/>
              <a:t>We take µ(mean) as 0 for the prior distribution. Also setting the hyper parameter values accordingly.</a:t>
            </a:r>
            <a:endParaRPr lang="en-IN" altLang="en-US" sz="2800"/>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7916</Words>
  <Application>WPS Presentation</Application>
  <PresentationFormat>Widescreen</PresentationFormat>
  <Paragraphs>171</Paragraphs>
  <Slides>25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Arial</vt:lpstr>
      <vt:lpstr>SimSun</vt:lpstr>
      <vt:lpstr>Wingdings</vt:lpstr>
      <vt:lpstr>Arial Black</vt:lpstr>
      <vt:lpstr>Microsoft YaHei</vt:lpstr>
      <vt:lpstr/>
      <vt:lpstr>Arial Unicode MS</vt:lpstr>
      <vt:lpstr>Calibri</vt:lpstr>
      <vt:lpstr>Felix Titling</vt:lpstr>
      <vt:lpstr>Segoe Print</vt:lpstr>
      <vt:lpstr>Default Design</vt:lpstr>
      <vt:lpstr>Gaussian Process Regression and its applications</vt:lpstr>
      <vt:lpstr>Motivation</vt:lpstr>
      <vt:lpstr>Motivation(continued)</vt:lpstr>
      <vt:lpstr>		   Motivation(continued)</vt:lpstr>
      <vt:lpstr>PowerPoint 演示文稿</vt:lpstr>
      <vt:lpstr>PowerPoint 演示文稿</vt:lpstr>
      <vt:lpstr>PowerPoint 演示文稿</vt:lpstr>
      <vt:lpstr>Gaussian process regression </vt:lpstr>
      <vt:lpstr>Solution Methodology</vt:lpstr>
      <vt:lpstr>Solution Methodology (continued)</vt:lpstr>
      <vt:lpstr>PowerPoint 演示文稿</vt:lpstr>
      <vt:lpstr>PowerPoint 演示文稿</vt:lpstr>
      <vt:lpstr>Diesel Dataset</vt:lpstr>
      <vt:lpstr>PowerPoint 演示文稿</vt:lpstr>
      <vt:lpstr>PowerPoint 演示文稿</vt:lpstr>
      <vt:lpstr>PowerPoint 演示文稿</vt:lpstr>
      <vt:lpstr>Results and Discussion</vt:lpstr>
      <vt:lpstr>Diesel Dataset</vt:lpstr>
      <vt:lpstr>NIR Spectroscopy</vt:lpstr>
      <vt:lpstr>Results and Discussion</vt:lpstr>
      <vt:lpstr>Diesel Data Results</vt:lpstr>
      <vt:lpstr>Diesel Data Results (continued)  </vt:lpstr>
      <vt:lpstr>Conclusion and Future Work</vt:lpstr>
      <vt:lpstr>Future Work</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Gaussian Process Regression and its applications</dc:title>
  <dc:creator/>
  <cp:lastModifiedBy>Rohit</cp:lastModifiedBy>
  <cp:revision>17</cp:revision>
  <dcterms:created xsi:type="dcterms:W3CDTF">2017-11-12T15:19:00Z</dcterms:created>
  <dcterms:modified xsi:type="dcterms:W3CDTF">2018-04-09T03:05:27Z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1033-10.2.0.5965</vt:lpwstr>
  </property>
</Properties>
</file>