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59" r:id="rId7"/>
    <p:sldId id="261" r:id="rId8"/>
    <p:sldId id="262" r:id="rId9"/>
    <p:sldId id="266" r:id="rId10"/>
    <p:sldId id="267" r:id="rId11"/>
    <p:sldId id="269" r:id="rId12"/>
    <p:sldId id="285" r:id="rId13"/>
    <p:sldId id="286" r:id="rId14"/>
    <p:sldId id="287" r:id="rId15"/>
    <p:sldId id="288" r:id="rId16"/>
    <p:sldId id="289" r:id="rId17"/>
    <p:sldId id="264" r:id="rId18"/>
    <p:sldId id="265" r:id="rId19"/>
    <p:sldId id="271" r:id="rId20"/>
    <p:sldId id="272" r:id="rId21"/>
    <p:sldId id="275" r:id="rId22"/>
    <p:sldId id="276"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8f70cc-3075-46ff-b417-48cfc7ac0936}">
          <p14:sldIdLst>
            <p14:sldId id="256"/>
            <p14:sldId id="257"/>
            <p14:sldId id="260"/>
            <p14:sldId id="258"/>
            <p14:sldId id="259"/>
            <p14:sldId id="261"/>
            <p14:sldId id="262"/>
            <p14:sldId id="266"/>
            <p14:sldId id="267"/>
            <p14:sldId id="269"/>
            <p14:sldId id="285"/>
            <p14:sldId id="286"/>
            <p14:sldId id="287"/>
            <p14:sldId id="288"/>
            <p14:sldId id="289"/>
            <p14:sldId id="264"/>
            <p14:sldId id="265"/>
            <p14:sldId id="271"/>
            <p14:sldId id="272"/>
            <p14:sldId id="275"/>
            <p14:sldId id="276"/>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245" y="1214438"/>
            <a:ext cx="9144000" cy="2387600"/>
          </a:xfrm>
        </p:spPr>
        <p:txBody>
          <a:bodyPr>
            <a:noAutofit/>
          </a:bodyPr>
          <a:lstStyle/>
          <a:p>
            <a:r>
              <a:rPr lang="en-IN" altLang="en-US" sz="6000" dirty="0">
                <a:latin typeface="Arial Black" panose="020B0A04020102020204" charset="0"/>
              </a:rPr>
              <a:t>Gaussian Process Regression and its applications</a:t>
            </a:r>
            <a:endParaRPr lang="en-IN" altLang="en-US" sz="6000" dirty="0">
              <a:latin typeface="Arial Black" panose="020B0A04020102020204" charset="0"/>
            </a:endParaRPr>
          </a:p>
        </p:txBody>
      </p:sp>
      <p:sp>
        <p:nvSpPr>
          <p:cNvPr id="3" name="Subtitle 2"/>
          <p:cNvSpPr>
            <a:spLocks noGrp="1"/>
          </p:cNvSpPr>
          <p:nvPr>
            <p:ph type="subTitle" idx="1"/>
          </p:nvPr>
        </p:nvSpPr>
        <p:spPr/>
        <p:txBody>
          <a:bodyPr/>
          <a:lstStyle/>
          <a:p>
            <a:endParaRPr lang="en-US"/>
          </a:p>
          <a:p>
            <a:endParaRPr lang="en-US"/>
          </a:p>
          <a:p>
            <a:r>
              <a:rPr lang="en-US"/>
              <a:t>                   </a:t>
            </a:r>
            <a:endParaRPr lang="en-US"/>
          </a:p>
        </p:txBody>
      </p:sp>
      <p:sp>
        <p:nvSpPr>
          <p:cNvPr id="4" name="Text Box 3"/>
          <p:cNvSpPr txBox="1"/>
          <p:nvPr/>
        </p:nvSpPr>
        <p:spPr>
          <a:xfrm>
            <a:off x="6648450" y="4054475"/>
            <a:ext cx="5226685" cy="2061210"/>
          </a:xfrm>
          <a:prstGeom prst="rect">
            <a:avLst/>
          </a:prstGeom>
          <a:noFill/>
        </p:spPr>
        <p:txBody>
          <a:bodyPr wrap="square" rtlCol="0">
            <a:spAutoFit/>
          </a:bodyPr>
          <a:p>
            <a:r>
              <a:rPr lang="en-IN" altLang="en-US" sz="3200"/>
              <a:t>Rohit Jain</a:t>
            </a:r>
            <a:endParaRPr lang="en-IN" altLang="en-US" sz="3200"/>
          </a:p>
          <a:p>
            <a:r>
              <a:rPr lang="en-IN" altLang="en-US" sz="3200"/>
              <a:t>Roll No. - 14MF3IM13</a:t>
            </a:r>
            <a:endParaRPr lang="en-IN" altLang="en-US" sz="3200"/>
          </a:p>
          <a:p>
            <a:r>
              <a:rPr lang="en-IN" altLang="en-US" sz="3200"/>
              <a:t>Project Guide - Dr. Swanand Ravindra Khare</a:t>
            </a:r>
            <a:r>
              <a:rPr lang="en-IN" altLang="en-US"/>
              <a:t>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Solution Methodology</a:t>
            </a:r>
            <a:br>
              <a:rPr lang="en-IN" altLang="en-US"/>
            </a:br>
            <a:r>
              <a:rPr lang="en-IN" altLang="en-US"/>
              <a:t>(continued)</a:t>
            </a:r>
            <a:endParaRPr lang="en-IN" altLang="en-US"/>
          </a:p>
        </p:txBody>
      </p:sp>
      <p:pic>
        <p:nvPicPr>
          <p:cNvPr id="5" name="Content Placeholder 4"/>
          <p:cNvPicPr>
            <a:picLocks noChangeAspect="1"/>
          </p:cNvPicPr>
          <p:nvPr>
            <p:ph sz="half" idx="1"/>
          </p:nvPr>
        </p:nvPicPr>
        <p:blipFill>
          <a:blip r:embed="rId1"/>
          <a:stretch>
            <a:fillRect/>
          </a:stretch>
        </p:blipFill>
        <p:spPr>
          <a:xfrm>
            <a:off x="865505" y="2910205"/>
            <a:ext cx="8216265" cy="666750"/>
          </a:xfrm>
          <a:prstGeom prst="rect">
            <a:avLst/>
          </a:prstGeom>
        </p:spPr>
      </p:pic>
      <p:sp>
        <p:nvSpPr>
          <p:cNvPr id="7" name="Text Box 6"/>
          <p:cNvSpPr txBox="1"/>
          <p:nvPr/>
        </p:nvSpPr>
        <p:spPr>
          <a:xfrm>
            <a:off x="865505" y="1853565"/>
            <a:ext cx="9589135" cy="829945"/>
          </a:xfrm>
          <a:prstGeom prst="rect">
            <a:avLst/>
          </a:prstGeom>
          <a:noFill/>
        </p:spPr>
        <p:txBody>
          <a:bodyPr wrap="square" rtlCol="0">
            <a:spAutoFit/>
          </a:bodyPr>
          <a:p>
            <a:pPr algn="l"/>
            <a:r>
              <a:rPr lang="en-US" sz="2400"/>
              <a:t>We use the multivariate Gaussian theorem to find the conditional</a:t>
            </a:r>
            <a:endParaRPr lang="en-US" sz="2400"/>
          </a:p>
          <a:p>
            <a:pPr algn="l"/>
            <a:r>
              <a:rPr lang="en-US" sz="2400"/>
              <a:t>probability distribution of f</a:t>
            </a:r>
            <a:r>
              <a:rPr lang="en-IN" altLang="en-US" sz="2400"/>
              <a:t>(</a:t>
            </a:r>
            <a:r>
              <a:rPr lang="en-IN" altLang="en-US" sz="2400"/>
              <a:t>posterior)</a:t>
            </a:r>
            <a:r>
              <a:rPr lang="en-US" sz="2400"/>
              <a:t> using the formula</a:t>
            </a:r>
            <a:r>
              <a:rPr lang="en-IN" altLang="en-US" sz="2400"/>
              <a:t>:</a:t>
            </a:r>
            <a:endParaRPr lang="en-IN" altLang="en-US" sz="2400"/>
          </a:p>
        </p:txBody>
      </p:sp>
      <p:sp>
        <p:nvSpPr>
          <p:cNvPr id="8" name="Text Box 7"/>
          <p:cNvSpPr txBox="1"/>
          <p:nvPr/>
        </p:nvSpPr>
        <p:spPr>
          <a:xfrm>
            <a:off x="865505" y="3911600"/>
            <a:ext cx="9095105" cy="1938020"/>
          </a:xfrm>
          <a:prstGeom prst="rect">
            <a:avLst/>
          </a:prstGeom>
          <a:noFill/>
        </p:spPr>
        <p:txBody>
          <a:bodyPr wrap="square" rtlCol="0">
            <a:spAutoFit/>
          </a:bodyPr>
          <a:p>
            <a:r>
              <a:rPr lang="en-IN" altLang="en-US" sz="2000"/>
              <a:t>where,</a:t>
            </a:r>
            <a:endParaRPr lang="en-IN" altLang="en-US" sz="2000"/>
          </a:p>
          <a:p>
            <a:endParaRPr lang="en-IN" altLang="en-US" sz="2000"/>
          </a:p>
          <a:p>
            <a:r>
              <a:rPr lang="en-IN" altLang="en-US" sz="2000"/>
              <a:t>K* is </a:t>
            </a:r>
            <a:r>
              <a:rPr lang="en-US" sz="2000"/>
              <a:t>Kernel Matrix associating both prior and posterior</a:t>
            </a:r>
            <a:r>
              <a:rPr lang="en-IN" altLang="en-US" sz="2000"/>
              <a:t>.</a:t>
            </a:r>
            <a:r>
              <a:rPr lang="en-US" sz="2000"/>
              <a:t> </a:t>
            </a:r>
            <a:endParaRPr lang="en-US" sz="2000"/>
          </a:p>
          <a:p>
            <a:endParaRPr lang="en-US" sz="2000"/>
          </a:p>
          <a:p>
            <a:r>
              <a:rPr lang="en-US" sz="2000"/>
              <a:t>K</a:t>
            </a:r>
            <a:r>
              <a:rPr lang="en-IN" altLang="en-US" sz="2000"/>
              <a:t>**</a:t>
            </a:r>
            <a:r>
              <a:rPr lang="en-US" sz="2000"/>
              <a:t> is a kernel matrix which is computed using all pair of points from only posterior points set</a:t>
            </a:r>
            <a:r>
              <a:rPr lang="en-IN" altLang="en-US" sz="2000"/>
              <a:t>.</a:t>
            </a: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Diesel Dataset</a:t>
            </a:r>
            <a:endParaRPr lang="en-IN" altLang="en-US"/>
          </a:p>
        </p:txBody>
      </p:sp>
      <p:sp>
        <p:nvSpPr>
          <p:cNvPr id="3" name="Content Placeholder 2"/>
          <p:cNvSpPr>
            <a:spLocks noGrp="1"/>
          </p:cNvSpPr>
          <p:nvPr>
            <p:ph sz="half" idx="1"/>
          </p:nvPr>
        </p:nvSpPr>
        <p:spPr>
          <a:xfrm>
            <a:off x="439420" y="1600200"/>
            <a:ext cx="11569700" cy="4526280"/>
          </a:xfrm>
        </p:spPr>
        <p:txBody>
          <a:bodyPr/>
          <a:p>
            <a:r>
              <a:rPr lang="en-US"/>
              <a:t>Data used in this paper was collected by Southwest Research Institute in a project sponsored by the U.S. Army. Eigenvector Research Incorporated provides 784 samples in Near Infrared Spectra of Diesel Fuels.</a:t>
            </a:r>
            <a:endParaRPr lang="en-US"/>
          </a:p>
          <a:p>
            <a:endParaRPr lang="en-US"/>
          </a:p>
          <a:p>
            <a:r>
              <a:rPr lang="en-IN" altLang="en-US"/>
              <a:t>The main properties used in this dataset are Cetane Number, Boiling Point at 50% Recovery and Viscosity.</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NIR Spectroscopy</a:t>
            </a:r>
            <a:endParaRPr lang="en-IN" altLang="en-US"/>
          </a:p>
        </p:txBody>
      </p:sp>
      <p:sp>
        <p:nvSpPr>
          <p:cNvPr id="3" name="Content Placeholder 2"/>
          <p:cNvSpPr>
            <a:spLocks noGrp="1"/>
          </p:cNvSpPr>
          <p:nvPr>
            <p:ph sz="half" idx="1"/>
          </p:nvPr>
        </p:nvSpPr>
        <p:spPr>
          <a:xfrm>
            <a:off x="609600" y="1600200"/>
            <a:ext cx="4561205" cy="4526280"/>
          </a:xfrm>
        </p:spPr>
        <p:txBody>
          <a:bodyPr/>
          <a:p>
            <a:r>
              <a:rPr lang="en-IN" altLang="en-US"/>
              <a:t>The plot shows the variation of Absorbance with frequency for all the samples in the dataset.</a:t>
            </a:r>
            <a:endParaRPr lang="en-IN" altLang="en-US"/>
          </a:p>
          <a:p>
            <a:r>
              <a:rPr lang="en-IN" altLang="en-US"/>
              <a:t>We could see similar trend being followed.</a:t>
            </a:r>
            <a:endParaRPr lang="en-IN" altLang="en-US"/>
          </a:p>
        </p:txBody>
      </p:sp>
      <p:pic>
        <p:nvPicPr>
          <p:cNvPr id="5" name="Content Placeholder 4" descr="NIR"/>
          <p:cNvPicPr>
            <a:picLocks noChangeAspect="1"/>
          </p:cNvPicPr>
          <p:nvPr>
            <p:ph sz="half" idx="2"/>
          </p:nvPr>
        </p:nvPicPr>
        <p:blipFill>
          <a:blip r:embed="rId1"/>
          <a:stretch>
            <a:fillRect/>
          </a:stretch>
        </p:blipFill>
        <p:spPr>
          <a:xfrm>
            <a:off x="5375275" y="1600200"/>
            <a:ext cx="6704965" cy="4950460"/>
          </a:xfrm>
          <a:prstGeom prst="rect">
            <a:avLst/>
          </a:prstGeom>
        </p:spPr>
      </p:pic>
      <p:sp>
        <p:nvSpPr>
          <p:cNvPr id="6" name="Text Box 5"/>
          <p:cNvSpPr txBox="1"/>
          <p:nvPr/>
        </p:nvSpPr>
        <p:spPr>
          <a:xfrm rot="10800000">
            <a:off x="5024120" y="2400300"/>
            <a:ext cx="459740" cy="1496060"/>
          </a:xfrm>
          <a:prstGeom prst="rect">
            <a:avLst/>
          </a:prstGeom>
          <a:noFill/>
        </p:spPr>
        <p:txBody>
          <a:bodyPr vert="eaVert" wrap="square" rtlCol="0">
            <a:spAutoFit/>
          </a:bodyPr>
          <a:p>
            <a:r>
              <a:rPr lang="en-IN" altLang="en-US"/>
              <a:t>Absorbance</a:t>
            </a:r>
            <a:endParaRPr lang="en-IN" altLang="en-US"/>
          </a:p>
        </p:txBody>
      </p:sp>
      <p:sp>
        <p:nvSpPr>
          <p:cNvPr id="7" name="Text Box 6"/>
          <p:cNvSpPr txBox="1"/>
          <p:nvPr/>
        </p:nvSpPr>
        <p:spPr>
          <a:xfrm>
            <a:off x="8107680" y="6126480"/>
            <a:ext cx="2101215" cy="368300"/>
          </a:xfrm>
          <a:prstGeom prst="rect">
            <a:avLst/>
          </a:prstGeom>
          <a:noFill/>
        </p:spPr>
        <p:txBody>
          <a:bodyPr wrap="square" rtlCol="0">
            <a:spAutoFit/>
          </a:bodyPr>
          <a:p>
            <a:r>
              <a:rPr lang="en-IN" altLang="en-US"/>
              <a:t>Frequency(nm)</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3508"/>
            <a:ext cx="10972800" cy="1143000"/>
          </a:xfrm>
        </p:spPr>
        <p:txBody>
          <a:bodyPr/>
          <a:p>
            <a:r>
              <a:rPr lang="en-IN" altLang="en-US"/>
              <a:t>Results and Discussion</a:t>
            </a:r>
            <a:endParaRPr lang="en-IN" altLang="en-US"/>
          </a:p>
        </p:txBody>
      </p:sp>
      <p:sp>
        <p:nvSpPr>
          <p:cNvPr id="3" name="Content Placeholder 2"/>
          <p:cNvSpPr>
            <a:spLocks noGrp="1"/>
          </p:cNvSpPr>
          <p:nvPr>
            <p:ph sz="half" idx="1"/>
          </p:nvPr>
        </p:nvSpPr>
        <p:spPr>
          <a:xfrm>
            <a:off x="609600" y="1070610"/>
            <a:ext cx="5376672" cy="4525963"/>
          </a:xfrm>
        </p:spPr>
        <p:txBody>
          <a:bodyPr/>
          <a:p>
            <a:r>
              <a:rPr lang="en-US" sz="2400"/>
              <a:t>The results came out to be in par with other experiments done using other algorithms. </a:t>
            </a:r>
            <a:endParaRPr lang="en-US" sz="2400"/>
          </a:p>
          <a:p>
            <a:r>
              <a:rPr lang="en-US" sz="2400"/>
              <a:t>Main algorithms used apart from GPR are LS-SVM, PL</a:t>
            </a:r>
            <a:r>
              <a:rPr lang="en-IN" altLang="en-US" sz="2400"/>
              <a:t>S</a:t>
            </a:r>
            <a:r>
              <a:rPr lang="en-US" sz="2400"/>
              <a:t>, genetic multivariate analysis, PCR etc. </a:t>
            </a:r>
            <a:endParaRPr lang="en-US" sz="2400"/>
          </a:p>
          <a:p>
            <a:r>
              <a:rPr lang="en-US" sz="2400"/>
              <a:t>But in most of the papers we have some form of pre processing of data being used to improve the performance of the result. </a:t>
            </a:r>
            <a:endParaRPr lang="en-US" sz="2400"/>
          </a:p>
          <a:p>
            <a:r>
              <a:rPr lang="en-US" sz="2400"/>
              <a:t>Also, other papers referred here uses only 3 types of diesel wherea</a:t>
            </a:r>
            <a:r>
              <a:rPr lang="en-IN" altLang="en-US" sz="2400"/>
              <a:t>s </a:t>
            </a:r>
            <a:r>
              <a:rPr lang="en-US" sz="2400"/>
              <a:t>in this paper we have used all the types making it more difficult to analyze and model. </a:t>
            </a:r>
            <a:endParaRPr lang="en-US" sz="2400"/>
          </a:p>
        </p:txBody>
      </p:sp>
      <p:pic>
        <p:nvPicPr>
          <p:cNvPr id="11" name="Content Placeholder 10"/>
          <p:cNvPicPr>
            <a:picLocks noChangeAspect="1"/>
          </p:cNvPicPr>
          <p:nvPr>
            <p:ph sz="half" idx="2"/>
          </p:nvPr>
        </p:nvPicPr>
        <p:blipFill>
          <a:blip r:embed="rId1"/>
          <a:stretch>
            <a:fillRect/>
          </a:stretch>
        </p:blipFill>
        <p:spPr>
          <a:xfrm>
            <a:off x="5699760" y="1463040"/>
            <a:ext cx="6487795"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Diesel Data Results</a:t>
            </a:r>
            <a:endParaRPr lang="en-IN" altLang="en-US"/>
          </a:p>
        </p:txBody>
      </p:sp>
      <p:pic>
        <p:nvPicPr>
          <p:cNvPr id="6" name="Content Placeholder 5" descr="BP50"/>
          <p:cNvPicPr>
            <a:picLocks noChangeAspect="1"/>
          </p:cNvPicPr>
          <p:nvPr>
            <p:ph sz="half" idx="1"/>
          </p:nvPr>
        </p:nvPicPr>
        <p:blipFill>
          <a:blip r:embed="rId1"/>
          <a:stretch>
            <a:fillRect/>
          </a:stretch>
        </p:blipFill>
        <p:spPr>
          <a:xfrm>
            <a:off x="307975" y="1741170"/>
            <a:ext cx="5678170" cy="4680585"/>
          </a:xfrm>
          <a:prstGeom prst="rect">
            <a:avLst/>
          </a:prstGeom>
        </p:spPr>
      </p:pic>
      <p:pic>
        <p:nvPicPr>
          <p:cNvPr id="7" name="Content Placeholder 6" descr="CN"/>
          <p:cNvPicPr>
            <a:picLocks noChangeAspect="1"/>
          </p:cNvPicPr>
          <p:nvPr>
            <p:ph sz="half" idx="2"/>
          </p:nvPr>
        </p:nvPicPr>
        <p:blipFill>
          <a:blip r:embed="rId2"/>
          <a:stretch>
            <a:fillRect/>
          </a:stretch>
        </p:blipFill>
        <p:spPr>
          <a:xfrm>
            <a:off x="5738495" y="1741805"/>
            <a:ext cx="5843905" cy="4679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01078"/>
            <a:ext cx="10972800" cy="1143000"/>
          </a:xfrm>
        </p:spPr>
        <p:txBody>
          <a:bodyPr/>
          <a:p>
            <a:r>
              <a:rPr lang="en-IN" altLang="en-US">
                <a:sym typeface="+mn-ea"/>
              </a:rPr>
              <a:t>Diesel Data Results</a:t>
            </a:r>
            <a:br>
              <a:rPr lang="en-IN" altLang="en-US">
                <a:sym typeface="+mn-ea"/>
              </a:rPr>
            </a:br>
            <a:r>
              <a:rPr lang="en-IN" altLang="en-US">
                <a:sym typeface="+mn-ea"/>
              </a:rPr>
              <a:t>(continued)</a:t>
            </a:r>
            <a:br>
              <a:rPr lang="en-IN" altLang="en-US"/>
            </a:br>
            <a:br>
              <a:rPr lang="en-IN" altLang="en-US"/>
            </a:br>
            <a:endParaRPr lang="en-US"/>
          </a:p>
        </p:txBody>
      </p:sp>
      <p:pic>
        <p:nvPicPr>
          <p:cNvPr id="5" name="Content Placeholder 4" descr="Viscosity"/>
          <p:cNvPicPr>
            <a:picLocks noChangeAspect="1"/>
          </p:cNvPicPr>
          <p:nvPr>
            <p:ph sz="half" idx="1"/>
          </p:nvPr>
        </p:nvPicPr>
        <p:blipFill>
          <a:blip r:embed="rId1"/>
          <a:stretch>
            <a:fillRect/>
          </a:stretch>
        </p:blipFill>
        <p:spPr>
          <a:xfrm>
            <a:off x="1051560" y="1510030"/>
            <a:ext cx="10361295" cy="50044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38748"/>
            <a:ext cx="10972800" cy="1143000"/>
          </a:xfrm>
        </p:spPr>
        <p:txBody>
          <a:bodyPr/>
          <a:p>
            <a:r>
              <a:rPr lang="en-IN" altLang="en-US"/>
              <a:t>Sample data simulation</a:t>
            </a:r>
            <a:endParaRPr lang="en-IN" altLang="en-US"/>
          </a:p>
        </p:txBody>
      </p:sp>
      <p:sp>
        <p:nvSpPr>
          <p:cNvPr id="3" name="Content Placeholder 2"/>
          <p:cNvSpPr>
            <a:spLocks noGrp="1"/>
          </p:cNvSpPr>
          <p:nvPr>
            <p:ph sz="half" idx="1"/>
          </p:nvPr>
        </p:nvSpPr>
        <p:spPr>
          <a:xfrm>
            <a:off x="609600" y="1461770"/>
            <a:ext cx="10793730" cy="4953000"/>
          </a:xfrm>
        </p:spPr>
        <p:txBody>
          <a:bodyPr/>
          <a:p>
            <a:r>
              <a:rPr lang="en-IN" altLang="en-US"/>
              <a:t>We generate a sample dataset by randomly generating a number between a range and then using linear relationship or spline relationship we find the 'y' variable making 2 sets of datasets.</a:t>
            </a:r>
            <a:endParaRPr lang="en-IN" altLang="en-US"/>
          </a:p>
          <a:p>
            <a:endParaRPr lang="en-IN" altLang="en-US"/>
          </a:p>
          <a:p>
            <a:r>
              <a:rPr lang="en-IN" altLang="en-US"/>
              <a:t>We then normalize the 'y' variable as the algorithm assumes that the output variable is normalized.</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Results and Observations</a:t>
            </a:r>
            <a:endParaRPr lang="en-IN" altLang="en-US"/>
          </a:p>
        </p:txBody>
      </p:sp>
      <p:pic>
        <p:nvPicPr>
          <p:cNvPr id="5" name="Content Placeholder 4"/>
          <p:cNvPicPr>
            <a:picLocks noChangeAspect="1"/>
          </p:cNvPicPr>
          <p:nvPr>
            <p:ph sz="half" idx="1"/>
          </p:nvPr>
        </p:nvPicPr>
        <p:blipFill>
          <a:blip r:embed="rId1"/>
          <a:stretch>
            <a:fillRect/>
          </a:stretch>
        </p:blipFill>
        <p:spPr>
          <a:xfrm>
            <a:off x="5786755" y="1718310"/>
            <a:ext cx="5887085" cy="4570730"/>
          </a:xfrm>
          <a:prstGeom prst="rect">
            <a:avLst/>
          </a:prstGeom>
        </p:spPr>
      </p:pic>
      <p:sp>
        <p:nvSpPr>
          <p:cNvPr id="6" name="Text Box 5"/>
          <p:cNvSpPr txBox="1"/>
          <p:nvPr/>
        </p:nvSpPr>
        <p:spPr>
          <a:xfrm>
            <a:off x="609600" y="1856105"/>
            <a:ext cx="4985385" cy="3415030"/>
          </a:xfrm>
          <a:prstGeom prst="rect">
            <a:avLst/>
          </a:prstGeom>
          <a:noFill/>
        </p:spPr>
        <p:txBody>
          <a:bodyPr wrap="square" rtlCol="0">
            <a:spAutoFit/>
          </a:bodyPr>
          <a:p>
            <a:r>
              <a:rPr lang="en-IN" altLang="en-US" sz="2400"/>
              <a:t>We see the results for different ranges of sample dataset thus produced in Table 1.</a:t>
            </a:r>
            <a:endParaRPr lang="en-IN" altLang="en-US" sz="2400"/>
          </a:p>
          <a:p>
            <a:endParaRPr lang="en-IN" altLang="en-US" sz="2400"/>
          </a:p>
          <a:p>
            <a:r>
              <a:rPr lang="en-IN" altLang="en-US" sz="2400"/>
              <a:t>We mostly observe that the accuracy in case of linear regression overcomes GPR. But, the results could be said to be in par.</a:t>
            </a:r>
            <a:endParaRPr lang="en-I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Results and Observations(continued)</a:t>
            </a:r>
            <a:endParaRPr lang="en-IN" altLang="en-US"/>
          </a:p>
        </p:txBody>
      </p:sp>
      <p:sp>
        <p:nvSpPr>
          <p:cNvPr id="3" name="Content Placeholder 2"/>
          <p:cNvSpPr>
            <a:spLocks noGrp="1"/>
          </p:cNvSpPr>
          <p:nvPr>
            <p:ph sz="half" idx="1"/>
          </p:nvPr>
        </p:nvSpPr>
        <p:spPr/>
        <p:txBody>
          <a:bodyPr/>
          <a:p>
            <a:pPr marL="0" indent="0">
              <a:buNone/>
            </a:pPr>
            <a:r>
              <a:rPr lang="en-IN" altLang="en-US" sz="2800"/>
              <a:t>Now, in the case of variation of σ values of the noise given to the y values, we see that as noise increases the error also increases.</a:t>
            </a:r>
            <a:endParaRPr lang="en-IN" altLang="en-US" sz="2800"/>
          </a:p>
          <a:p>
            <a:pPr marL="0" indent="0">
              <a:buNone/>
            </a:pPr>
            <a:endParaRPr lang="en-IN" altLang="en-US" sz="2800"/>
          </a:p>
          <a:p>
            <a:pPr marL="0" indent="0">
              <a:buNone/>
            </a:pPr>
            <a:r>
              <a:rPr lang="en-IN" altLang="en-US" sz="2800"/>
              <a:t>For the non-linear case we see that the error shows consistency with the previous results. </a:t>
            </a:r>
            <a:endParaRPr lang="en-IN" altLang="en-US" sz="2800"/>
          </a:p>
        </p:txBody>
      </p:sp>
      <p:pic>
        <p:nvPicPr>
          <p:cNvPr id="5" name="Content Placeholder 4"/>
          <p:cNvPicPr>
            <a:picLocks noChangeAspect="1"/>
          </p:cNvPicPr>
          <p:nvPr>
            <p:ph sz="half" idx="2"/>
          </p:nvPr>
        </p:nvPicPr>
        <p:blipFill>
          <a:blip r:embed="rId1"/>
          <a:stretch>
            <a:fillRect/>
          </a:stretch>
        </p:blipFill>
        <p:spPr>
          <a:xfrm>
            <a:off x="6487160" y="1599565"/>
            <a:ext cx="5095875" cy="4527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IN" altLang="en-US"/>
              <a:t>For this we observe an anomally as we keep increasing the values of 'l'.</a:t>
            </a:r>
            <a:endParaRPr lang="en-IN" altLang="en-US"/>
          </a:p>
          <a:p>
            <a:pPr marL="0" indent="0">
              <a:buNone/>
            </a:pPr>
            <a:endParaRPr lang="en-IN" altLang="en-US"/>
          </a:p>
          <a:p>
            <a:pPr marL="0" indent="0">
              <a:buNone/>
            </a:pPr>
            <a:r>
              <a:rPr lang="en-IN" altLang="en-US"/>
              <a:t>This could be accounted due to the overfitting the hyperparameter to its new model.</a:t>
            </a:r>
            <a:endParaRPr lang="en-IN" altLang="en-US"/>
          </a:p>
        </p:txBody>
      </p:sp>
      <p:sp>
        <p:nvSpPr>
          <p:cNvPr id="5" name="Title 1"/>
          <p:cNvSpPr>
            <a:spLocks noGrp="1"/>
          </p:cNvSpPr>
          <p:nvPr/>
        </p:nvSpPr>
        <p:spPr>
          <a:xfrm>
            <a:off x="736600" y="401638"/>
            <a:ext cx="109728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altLang="en-US"/>
              <a:t>Results and Observations(continued)</a:t>
            </a:r>
            <a:endParaRPr lang="en-IN" altLang="en-US"/>
          </a:p>
        </p:txBody>
      </p:sp>
      <p:pic>
        <p:nvPicPr>
          <p:cNvPr id="10" name="Content Placeholder 9"/>
          <p:cNvPicPr>
            <a:picLocks noChangeAspect="1"/>
          </p:cNvPicPr>
          <p:nvPr>
            <p:ph sz="half" idx="2"/>
          </p:nvPr>
        </p:nvPicPr>
        <p:blipFill>
          <a:blip r:embed="rId1"/>
          <a:stretch>
            <a:fillRect/>
          </a:stretch>
        </p:blipFill>
        <p:spPr>
          <a:xfrm>
            <a:off x="6408420" y="1600835"/>
            <a:ext cx="4925060" cy="4525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78740"/>
            <a:ext cx="10972800" cy="1187450"/>
          </a:xfrm>
        </p:spPr>
        <p:txBody>
          <a:bodyPr/>
          <a:p>
            <a:r>
              <a:rPr lang="en-IN" altLang="en-US" sz="4400"/>
              <a:t>Motivation</a:t>
            </a:r>
            <a:endParaRPr lang="en-IN" altLang="en-US" sz="4400"/>
          </a:p>
        </p:txBody>
      </p:sp>
      <p:sp>
        <p:nvSpPr>
          <p:cNvPr id="3" name="Content Placeholder 2"/>
          <p:cNvSpPr>
            <a:spLocks noGrp="1"/>
          </p:cNvSpPr>
          <p:nvPr>
            <p:ph idx="1"/>
          </p:nvPr>
        </p:nvSpPr>
        <p:spPr>
          <a:xfrm>
            <a:off x="609600" y="1174750"/>
            <a:ext cx="10972800" cy="4923155"/>
          </a:xfrm>
        </p:spPr>
        <p:txBody>
          <a:bodyPr/>
          <a:p>
            <a:r>
              <a:rPr lang="en-US"/>
              <a:t>In our daily life we come across many situations where we need to predict something so as to prevent a cause or optimize the outcome. </a:t>
            </a:r>
            <a:endParaRPr lang="en-US"/>
          </a:p>
          <a:p>
            <a:endParaRPr lang="en-US"/>
          </a:p>
          <a:p>
            <a:r>
              <a:rPr lang="en-US"/>
              <a:t>This is where predictive modelling and data analysis comes into picture. </a:t>
            </a:r>
            <a:endParaRPr lang="en-US"/>
          </a:p>
          <a:p>
            <a:endParaRPr lang="en-US"/>
          </a:p>
          <a:p>
            <a:r>
              <a:rPr lang="en-IN" altLang="en-US"/>
              <a:t>One such algorithm for doing so is Gaussian Process Regression.</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and Future Work</a:t>
            </a:r>
            <a:endParaRPr lang="en-US"/>
          </a:p>
        </p:txBody>
      </p:sp>
      <p:sp>
        <p:nvSpPr>
          <p:cNvPr id="3" name="Content Placeholder 2"/>
          <p:cNvSpPr>
            <a:spLocks noGrp="1"/>
          </p:cNvSpPr>
          <p:nvPr>
            <p:ph sz="half" idx="1"/>
          </p:nvPr>
        </p:nvSpPr>
        <p:spPr>
          <a:xfrm>
            <a:off x="609600" y="1600200"/>
            <a:ext cx="11208385" cy="4526280"/>
          </a:xfrm>
        </p:spPr>
        <p:txBody>
          <a:bodyPr/>
          <a:p>
            <a:r>
              <a:rPr lang="en-US" sz="2400"/>
              <a:t>The algorithm discussed in this paper is universal in nature and thus could be used in any applications.</a:t>
            </a:r>
            <a:endParaRPr lang="en-US" sz="2400"/>
          </a:p>
          <a:p>
            <a:endParaRPr lang="en-US" sz="2400"/>
          </a:p>
          <a:p>
            <a:r>
              <a:rPr lang="en-US" sz="2400"/>
              <a:t>But there could be more improvement in the results through more data pre-processing as seen in other related papers. </a:t>
            </a:r>
            <a:endParaRPr lang="en-US" sz="2400"/>
          </a:p>
          <a:p>
            <a:endParaRPr lang="en-US" sz="2400"/>
          </a:p>
          <a:p>
            <a:r>
              <a:rPr lang="en-US" sz="2400"/>
              <a:t>Apart from that, the outcomes are more than satisfactory to be used in real life applications.</a:t>
            </a:r>
            <a:endParaRPr lang="en-US" sz="2400"/>
          </a:p>
          <a:p>
            <a:endParaRPr lang="en-US" sz="2400"/>
          </a:p>
          <a:p>
            <a:r>
              <a:rPr lang="en-US" sz="2400"/>
              <a:t>T</a:t>
            </a:r>
            <a:r>
              <a:rPr lang="en-IN" altLang="en-US" sz="2400"/>
              <a:t>here are many future scopes of the model as discussed further and we intend to work on it near future.</a:t>
            </a:r>
            <a:endParaRPr lang="en-IN" altLang="en-US" sz="2400"/>
          </a:p>
          <a:p>
            <a:endParaRPr lang="en-US" sz="2400"/>
          </a:p>
          <a:p>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Work</a:t>
            </a:r>
            <a:endParaRPr lang="en-IN" altLang="en-US"/>
          </a:p>
        </p:txBody>
      </p:sp>
      <p:sp>
        <p:nvSpPr>
          <p:cNvPr id="3" name="Content Placeholder 2"/>
          <p:cNvSpPr>
            <a:spLocks noGrp="1"/>
          </p:cNvSpPr>
          <p:nvPr>
            <p:ph sz="half" idx="1"/>
          </p:nvPr>
        </p:nvSpPr>
        <p:spPr>
          <a:xfrm>
            <a:off x="609600" y="1600200"/>
            <a:ext cx="10723880" cy="4526280"/>
          </a:xfrm>
        </p:spPr>
        <p:txBody>
          <a:bodyPr/>
          <a:p>
            <a:r>
              <a:rPr lang="en-IN" altLang="en-US" sz="2400" u="sng"/>
              <a:t>Tuning hyper parameters</a:t>
            </a:r>
            <a:r>
              <a:rPr lang="en-IN" altLang="en-US" sz="2400"/>
              <a:t> - We observe here that while using kernel function we assumed that both ’σ’ and ‘l’ used as hyperparameters were taken as 1. But this was only used for simplicity. We could first estimate the noise and then sample around that using any of the above mentioned sampling techniques to reach optimum result.</a:t>
            </a:r>
            <a:endParaRPr lang="en-IN" altLang="en-US" sz="2400"/>
          </a:p>
          <a:p>
            <a:endParaRPr lang="en-IN" altLang="en-US" sz="2400"/>
          </a:p>
          <a:p>
            <a:r>
              <a:rPr lang="en-IN" altLang="en-US" sz="2400" u="sng"/>
              <a:t>Recursive Gaussian Process Regression</a:t>
            </a:r>
            <a:r>
              <a:rPr lang="en-IN" altLang="en-US" sz="2400"/>
              <a:t> - It takes long hours for getting a set of observation values. Also, as we go on doing experiments the setup and accuracy of measurement of instruments changes, thereby affecting our observations. Thus, in future we hope to incorporate an online algorithm inspired by this to deal with this problem.</a:t>
            </a:r>
            <a:endParaRPr lang="en-I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169285" y="2317115"/>
            <a:ext cx="5853430" cy="1198880"/>
          </a:xfrm>
          <a:prstGeom prst="rect">
            <a:avLst/>
          </a:prstGeom>
          <a:noFill/>
        </p:spPr>
        <p:txBody>
          <a:bodyPr wrap="none" rtlCol="0">
            <a:spAutoFit/>
          </a:bodyPr>
          <a:p>
            <a:r>
              <a:rPr lang="en-IN" altLang="en-US" sz="7200">
                <a:latin typeface="Felix Titling" panose="04060505060202020A04" charset="0"/>
              </a:rPr>
              <a:t>Thank You!</a:t>
            </a:r>
            <a:endParaRPr lang="en-IN" altLang="en-US" sz="7200">
              <a:latin typeface="Felix Titling" panose="04060505060202020A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69545"/>
            <a:ext cx="10972800" cy="1007110"/>
          </a:xfrm>
        </p:spPr>
        <p:txBody>
          <a:bodyPr/>
          <a:p>
            <a:r>
              <a:rPr lang="en-IN" altLang="en-US" sz="4400">
                <a:sym typeface="+mn-ea"/>
              </a:rPr>
              <a:t>Motivation(continued)</a:t>
            </a:r>
            <a:endParaRPr lang="en-US" sz="4400"/>
          </a:p>
        </p:txBody>
      </p:sp>
      <p:sp>
        <p:nvSpPr>
          <p:cNvPr id="3" name="Content Placeholder 2"/>
          <p:cNvSpPr>
            <a:spLocks noGrp="1"/>
          </p:cNvSpPr>
          <p:nvPr>
            <p:ph sz="half" idx="1"/>
          </p:nvPr>
        </p:nvSpPr>
        <p:spPr>
          <a:xfrm>
            <a:off x="609600" y="1176655"/>
            <a:ext cx="5376545" cy="4874260"/>
          </a:xfrm>
        </p:spPr>
        <p:txBody>
          <a:bodyPr/>
          <a:p>
            <a:r>
              <a:rPr lang="en-IN" altLang="en-US" sz="2800"/>
              <a:t>Suppose we have some dataset as shown and we need to predict Species based on the other 4 columns(variables).</a:t>
            </a:r>
            <a:endParaRPr lang="en-IN" altLang="en-US" sz="2800"/>
          </a:p>
          <a:p>
            <a:endParaRPr lang="en-IN" altLang="en-US" sz="2800"/>
          </a:p>
          <a:p>
            <a:r>
              <a:rPr lang="en-IN" altLang="en-US" sz="2800"/>
              <a:t>This is said to be predictive modelling.</a:t>
            </a:r>
            <a:endParaRPr lang="en-IN" altLang="en-US" sz="2800"/>
          </a:p>
          <a:p>
            <a:endParaRPr lang="en-IN" altLang="en-US" sz="2800"/>
          </a:p>
          <a:p>
            <a:r>
              <a:rPr lang="en-IN" altLang="en-US" sz="2800"/>
              <a:t>This looks easy but as the size of the dataset becomes bigger, it gets difficult to predict this.</a:t>
            </a:r>
            <a:endParaRPr lang="en-IN" altLang="en-US" sz="2800"/>
          </a:p>
        </p:txBody>
      </p:sp>
      <p:pic>
        <p:nvPicPr>
          <p:cNvPr id="4" name="Content Placeholder 3"/>
          <p:cNvPicPr>
            <a:picLocks noChangeAspect="1"/>
          </p:cNvPicPr>
          <p:nvPr>
            <p:ph sz="half" idx="2"/>
          </p:nvPr>
        </p:nvPicPr>
        <p:blipFill>
          <a:blip r:embed="rId1"/>
          <a:stretch>
            <a:fillRect/>
          </a:stretch>
        </p:blipFill>
        <p:spPr>
          <a:xfrm>
            <a:off x="5994400" y="1437640"/>
            <a:ext cx="6073140" cy="44970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4870" y="-72390"/>
            <a:ext cx="10972800" cy="1188085"/>
          </a:xfrm>
        </p:spPr>
        <p:txBody>
          <a:bodyPr/>
          <a:p>
            <a:r>
              <a:rPr lang="en-IN" altLang="en-US"/>
              <a:t>		   </a:t>
            </a:r>
            <a:r>
              <a:rPr lang="en-IN" altLang="en-US" sz="4400"/>
              <a:t>Motivation(continued)</a:t>
            </a:r>
            <a:endParaRPr lang="en-IN" altLang="en-US" sz="4400"/>
          </a:p>
        </p:txBody>
      </p:sp>
      <p:sp>
        <p:nvSpPr>
          <p:cNvPr id="3" name="Content Placeholder 2"/>
          <p:cNvSpPr>
            <a:spLocks noGrp="1"/>
          </p:cNvSpPr>
          <p:nvPr>
            <p:ph idx="1"/>
          </p:nvPr>
        </p:nvSpPr>
        <p:spPr>
          <a:xfrm>
            <a:off x="344170" y="937895"/>
            <a:ext cx="10972800" cy="5262880"/>
          </a:xfrm>
        </p:spPr>
        <p:txBody>
          <a:bodyPr/>
          <a:p>
            <a:r>
              <a:rPr lang="en-IN" altLang="en-US" sz="2800">
                <a:sym typeface="+mn-ea"/>
              </a:rPr>
              <a:t>Other methods used for predictive modelling are based on a training process or learning process which are derivative based. This has many drawbacks including local optimum finding and non-differentiable functions.</a:t>
            </a:r>
            <a:endParaRPr lang="en-IN" altLang="en-US" sz="2800"/>
          </a:p>
          <a:p>
            <a:endParaRPr lang="en-IN" altLang="en-US" sz="2800"/>
          </a:p>
          <a:p>
            <a:r>
              <a:rPr lang="en-IN" altLang="en-US" sz="2800"/>
              <a:t>The reason for picking this algorithm is that it tends to handle non-linearity and linearity with equal ease and thus could be used anywhere.</a:t>
            </a:r>
            <a:endParaRPr lang="en-IN" altLang="en-US" sz="2800"/>
          </a:p>
          <a:p>
            <a:endParaRPr lang="en-IN" altLang="en-US" sz="2800"/>
          </a:p>
          <a:p>
            <a:r>
              <a:rPr lang="en-IN" altLang="en-US" sz="2800"/>
              <a:t>A better approach could be to use prior and posterior probabilities estimation for the same which is indeed the case with Gaussian process regression.</a:t>
            </a:r>
            <a:endParaRPr lang="en-I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Mathematical Introduction</a:t>
            </a:r>
            <a:endParaRPr lang="en-IN" altLang="en-US"/>
          </a:p>
        </p:txBody>
      </p:sp>
      <p:sp>
        <p:nvSpPr>
          <p:cNvPr id="3" name="Content Placeholder 2"/>
          <p:cNvSpPr>
            <a:spLocks noGrp="1"/>
          </p:cNvSpPr>
          <p:nvPr>
            <p:ph sz="half" idx="1"/>
          </p:nvPr>
        </p:nvSpPr>
        <p:spPr/>
        <p:txBody>
          <a:bodyPr/>
          <a:p>
            <a:pPr marL="0" indent="0">
              <a:buNone/>
            </a:pPr>
            <a:r>
              <a:rPr lang="en-IN" altLang="en-US" u="sng"/>
              <a:t>1-D Gaussian Distribution</a:t>
            </a:r>
            <a:endParaRPr lang="en-IN" altLang="en-US" u="sng"/>
          </a:p>
        </p:txBody>
      </p:sp>
      <p:pic>
        <p:nvPicPr>
          <p:cNvPr id="4" name="Content Placeholder 3"/>
          <p:cNvPicPr>
            <a:picLocks noChangeAspect="1"/>
          </p:cNvPicPr>
          <p:nvPr>
            <p:ph sz="half" idx="2"/>
          </p:nvPr>
        </p:nvPicPr>
        <p:blipFill>
          <a:blip r:embed="rId1"/>
          <a:stretch>
            <a:fillRect/>
          </a:stretch>
        </p:blipFill>
        <p:spPr>
          <a:xfrm>
            <a:off x="6256020" y="1174750"/>
            <a:ext cx="5606415" cy="5199380"/>
          </a:xfrm>
          <a:prstGeom prst="rect">
            <a:avLst/>
          </a:prstGeom>
        </p:spPr>
      </p:pic>
      <p:sp>
        <p:nvSpPr>
          <p:cNvPr id="5" name="Text Box 4"/>
          <p:cNvSpPr txBox="1"/>
          <p:nvPr/>
        </p:nvSpPr>
        <p:spPr>
          <a:xfrm>
            <a:off x="603885" y="2350770"/>
            <a:ext cx="5565140" cy="2522855"/>
          </a:xfrm>
          <a:prstGeom prst="rect">
            <a:avLst/>
          </a:prstGeom>
          <a:noFill/>
        </p:spPr>
        <p:txBody>
          <a:bodyPr wrap="square" rtlCol="0">
            <a:spAutoFit/>
          </a:bodyPr>
          <a:p>
            <a:r>
              <a:rPr lang="en-IN" altLang="en-US" sz="2800"/>
              <a:t>It is 1 dimensional distribution of probabilities over variable 'x' like a bell-shape as shown. </a:t>
            </a:r>
            <a:endParaRPr lang="en-IN" altLang="en-US" sz="2800"/>
          </a:p>
          <a:p>
            <a:r>
              <a:rPr lang="en-IN" altLang="en-US" sz="2800"/>
              <a:t>Notations are as follows:-</a:t>
            </a:r>
            <a:endParaRPr lang="en-IN" altLang="en-US" sz="2800"/>
          </a:p>
          <a:p>
            <a:endParaRPr lang="en-IN" altLang="en-US" sz="2800"/>
          </a:p>
          <a:p>
            <a:endParaRPr lang="en-IN" altLang="en-US"/>
          </a:p>
        </p:txBody>
      </p:sp>
      <p:pic>
        <p:nvPicPr>
          <p:cNvPr id="6" name="Picture 5"/>
          <p:cNvPicPr>
            <a:picLocks noChangeAspect="1"/>
          </p:cNvPicPr>
          <p:nvPr/>
        </p:nvPicPr>
        <p:blipFill>
          <a:blip r:embed="rId2"/>
          <a:stretch>
            <a:fillRect/>
          </a:stretch>
        </p:blipFill>
        <p:spPr>
          <a:xfrm>
            <a:off x="714375" y="4533265"/>
            <a:ext cx="2293620" cy="995045"/>
          </a:xfrm>
          <a:prstGeom prst="rect">
            <a:avLst/>
          </a:prstGeom>
        </p:spPr>
      </p:pic>
      <p:sp>
        <p:nvSpPr>
          <p:cNvPr id="7" name="Text Box 6"/>
          <p:cNvSpPr txBox="1"/>
          <p:nvPr/>
        </p:nvSpPr>
        <p:spPr>
          <a:xfrm>
            <a:off x="9283700" y="6498590"/>
            <a:ext cx="2755265" cy="368300"/>
          </a:xfrm>
          <a:prstGeom prst="rect">
            <a:avLst/>
          </a:prstGeom>
          <a:noFill/>
        </p:spPr>
        <p:txBody>
          <a:bodyPr wrap="square" rtlCol="0">
            <a:spAutoFit/>
          </a:bodyPr>
          <a:p>
            <a:r>
              <a:rPr lang="en-US"/>
              <a:t>Rasmussen and Williams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953770"/>
            <a:ext cx="5384800" cy="5173980"/>
          </a:xfrm>
        </p:spPr>
        <p:txBody>
          <a:bodyPr/>
          <a:p>
            <a:pPr marL="0" indent="0">
              <a:buNone/>
            </a:pPr>
            <a:r>
              <a:rPr lang="en-IN" altLang="en-US" u="sng"/>
              <a:t>Multivariate Gaussian Distribution</a:t>
            </a:r>
            <a:endParaRPr lang="en-IN" altLang="en-US" u="sng"/>
          </a:p>
          <a:p>
            <a:pPr marL="0" indent="0">
              <a:buNone/>
            </a:pPr>
            <a:endParaRPr lang="en-IN" altLang="en-US" u="sng"/>
          </a:p>
          <a:p>
            <a:pPr marL="0" indent="0">
              <a:buNone/>
            </a:pPr>
            <a:r>
              <a:rPr lang="en-IN" altLang="en-US"/>
              <a:t>It is the same as 1-D but in </a:t>
            </a:r>
            <a:endParaRPr lang="en-IN" altLang="en-US"/>
          </a:p>
          <a:p>
            <a:pPr marL="0" indent="0">
              <a:buNone/>
            </a:pPr>
            <a:r>
              <a:rPr lang="en-IN" altLang="en-US"/>
              <a:t> 2 or more dimensions.</a:t>
            </a:r>
            <a:endParaRPr lang="en-IN" altLang="en-US"/>
          </a:p>
          <a:p>
            <a:pPr marL="0" indent="0">
              <a:buNone/>
            </a:pPr>
            <a:endParaRPr lang="en-IN" altLang="en-US"/>
          </a:p>
          <a:p>
            <a:pPr marL="0" indent="0">
              <a:buNone/>
            </a:pPr>
            <a:endParaRPr lang="en-IN" altLang="en-US"/>
          </a:p>
        </p:txBody>
      </p:sp>
      <p:sp>
        <p:nvSpPr>
          <p:cNvPr id="7" name="Text Box 6"/>
          <p:cNvSpPr txBox="1"/>
          <p:nvPr/>
        </p:nvSpPr>
        <p:spPr>
          <a:xfrm>
            <a:off x="9283700" y="6498590"/>
            <a:ext cx="2755265" cy="368300"/>
          </a:xfrm>
          <a:prstGeom prst="rect">
            <a:avLst/>
          </a:prstGeom>
          <a:noFill/>
        </p:spPr>
        <p:txBody>
          <a:bodyPr wrap="square" rtlCol="0">
            <a:spAutoFit/>
          </a:bodyPr>
          <a:p>
            <a:r>
              <a:rPr lang="en-US"/>
              <a:t>Rasmussen and Williams</a:t>
            </a:r>
            <a:endParaRPr lang="en-US"/>
          </a:p>
        </p:txBody>
      </p:sp>
      <p:pic>
        <p:nvPicPr>
          <p:cNvPr id="5" name="Content Placeholder 4"/>
          <p:cNvPicPr>
            <a:picLocks noChangeAspect="1"/>
          </p:cNvPicPr>
          <p:nvPr>
            <p:ph sz="half" idx="2"/>
          </p:nvPr>
        </p:nvPicPr>
        <p:blipFill>
          <a:blip r:embed="rId1"/>
          <a:stretch>
            <a:fillRect/>
          </a:stretch>
        </p:blipFill>
        <p:spPr>
          <a:xfrm>
            <a:off x="5866765" y="773430"/>
            <a:ext cx="5956935" cy="4782185"/>
          </a:xfrm>
          <a:prstGeom prst="rect">
            <a:avLst/>
          </a:prstGeom>
        </p:spPr>
      </p:pic>
      <p:pic>
        <p:nvPicPr>
          <p:cNvPr id="6" name="Picture 5"/>
          <p:cNvPicPr>
            <a:picLocks noChangeAspect="1"/>
          </p:cNvPicPr>
          <p:nvPr/>
        </p:nvPicPr>
        <p:blipFill>
          <a:blip r:embed="rId2"/>
          <a:stretch>
            <a:fillRect/>
          </a:stretch>
        </p:blipFill>
        <p:spPr>
          <a:xfrm>
            <a:off x="609600" y="5271135"/>
            <a:ext cx="7761605" cy="1038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sym typeface="+mn-ea"/>
              </a:rPr>
              <a:t>Conditionals of Multivariate Normal Distribution</a:t>
            </a:r>
            <a:endParaRPr lang="en-US"/>
          </a:p>
        </p:txBody>
      </p:sp>
      <p:sp>
        <p:nvSpPr>
          <p:cNvPr id="3" name="Content Placeholder 2"/>
          <p:cNvSpPr>
            <a:spLocks noGrp="1"/>
          </p:cNvSpPr>
          <p:nvPr>
            <p:ph sz="half" idx="1"/>
          </p:nvPr>
        </p:nvSpPr>
        <p:spPr/>
        <p:txBody>
          <a:bodyPr/>
          <a:p>
            <a:pPr marL="0" indent="0">
              <a:buNone/>
            </a:pPr>
            <a:endParaRPr lang="en-IN" altLang="en-US" u="sng"/>
          </a:p>
          <a:p>
            <a:pPr marL="0" indent="0">
              <a:buNone/>
            </a:pPr>
            <a:endParaRPr lang="en-IN" altLang="en-US" u="sng"/>
          </a:p>
          <a:p>
            <a:pPr marL="0" indent="0">
              <a:buNone/>
            </a:pPr>
            <a:endParaRPr lang="en-US" sz="2400">
              <a:sym typeface="+mn-ea"/>
            </a:endParaRPr>
          </a:p>
          <a:p>
            <a:pPr marL="0" indent="0">
              <a:buNone/>
            </a:pPr>
            <a:endParaRPr lang="en-US" sz="2400">
              <a:sym typeface="+mn-ea"/>
            </a:endParaRPr>
          </a:p>
          <a:p>
            <a:pPr marL="0" indent="0">
              <a:buNone/>
            </a:pPr>
            <a:r>
              <a:rPr lang="en-US" sz="2400">
                <a:sym typeface="+mn-ea"/>
              </a:rPr>
              <a:t>Conditional </a:t>
            </a:r>
            <a:r>
              <a:rPr lang="en-IN" altLang="en-US" sz="2400">
                <a:sym typeface="+mn-ea"/>
              </a:rPr>
              <a:t>Distribution:  </a:t>
            </a:r>
            <a:endParaRPr lang="en-IN" altLang="en-US" sz="2400">
              <a:sym typeface="+mn-ea"/>
            </a:endParaRPr>
          </a:p>
          <a:p>
            <a:pPr marL="0" indent="0">
              <a:buNone/>
            </a:pPr>
            <a:endParaRPr lang="en-IN" altLang="en-US"/>
          </a:p>
        </p:txBody>
      </p:sp>
      <p:pic>
        <p:nvPicPr>
          <p:cNvPr id="7" name="Picture 6"/>
          <p:cNvPicPr>
            <a:picLocks noChangeAspect="1"/>
          </p:cNvPicPr>
          <p:nvPr/>
        </p:nvPicPr>
        <p:blipFill>
          <a:blip r:embed="rId1"/>
          <a:stretch>
            <a:fillRect/>
          </a:stretch>
        </p:blipFill>
        <p:spPr>
          <a:xfrm>
            <a:off x="709295" y="5220335"/>
            <a:ext cx="6696075" cy="1372870"/>
          </a:xfrm>
          <a:prstGeom prst="rect">
            <a:avLst/>
          </a:prstGeom>
        </p:spPr>
      </p:pic>
      <p:sp>
        <p:nvSpPr>
          <p:cNvPr id="8" name="Text Box 7"/>
          <p:cNvSpPr txBox="1"/>
          <p:nvPr/>
        </p:nvSpPr>
        <p:spPr>
          <a:xfrm>
            <a:off x="709295" y="1047750"/>
            <a:ext cx="9095105" cy="1845310"/>
          </a:xfrm>
          <a:prstGeom prst="rect">
            <a:avLst/>
          </a:prstGeom>
          <a:noFill/>
        </p:spPr>
        <p:txBody>
          <a:bodyPr wrap="square" rtlCol="0">
            <a:spAutoFit/>
          </a:bodyPr>
          <a:p>
            <a:endParaRPr lang="en-IN" altLang="en-US" sz="2400"/>
          </a:p>
          <a:p>
            <a:endParaRPr lang="en-IN" altLang="en-US" sz="2400"/>
          </a:p>
          <a:p>
            <a:r>
              <a:rPr lang="en-IN" altLang="en-US" sz="2400"/>
              <a:t>Notation:</a:t>
            </a:r>
            <a:endParaRPr lang="en-IN" altLang="en-US" sz="2400"/>
          </a:p>
          <a:p>
            <a:endParaRPr lang="en-IN" altLang="en-US" sz="2400"/>
          </a:p>
          <a:p>
            <a:endParaRPr lang="en-IN" altLang="en-US"/>
          </a:p>
        </p:txBody>
      </p:sp>
      <p:pic>
        <p:nvPicPr>
          <p:cNvPr id="9" name="Picture 8"/>
          <p:cNvPicPr>
            <a:picLocks noChangeAspect="1"/>
          </p:cNvPicPr>
          <p:nvPr/>
        </p:nvPicPr>
        <p:blipFill>
          <a:blip r:embed="rId2"/>
          <a:stretch>
            <a:fillRect/>
          </a:stretch>
        </p:blipFill>
        <p:spPr>
          <a:xfrm>
            <a:off x="709295" y="2247900"/>
            <a:ext cx="6242050" cy="1209675"/>
          </a:xfrm>
          <a:prstGeom prst="rect">
            <a:avLst/>
          </a:prstGeom>
        </p:spPr>
      </p:pic>
      <p:sp>
        <p:nvSpPr>
          <p:cNvPr id="12" name="Text Box 11"/>
          <p:cNvSpPr txBox="1"/>
          <p:nvPr/>
        </p:nvSpPr>
        <p:spPr>
          <a:xfrm>
            <a:off x="724535" y="4638675"/>
            <a:ext cx="5197475" cy="460375"/>
          </a:xfrm>
          <a:prstGeom prst="rect">
            <a:avLst/>
          </a:prstGeom>
          <a:noFill/>
        </p:spPr>
        <p:txBody>
          <a:bodyPr wrap="square" rtlCol="0">
            <a:spAutoFit/>
          </a:bodyPr>
          <a:p>
            <a:r>
              <a:rPr lang="en-IN" altLang="en-US" sz="2400"/>
              <a:t>where,</a:t>
            </a:r>
            <a:endParaRPr lang="en-IN" altLang="en-US" sz="2400"/>
          </a:p>
        </p:txBody>
      </p:sp>
      <p:pic>
        <p:nvPicPr>
          <p:cNvPr id="14" name="Content Placeholder 13"/>
          <p:cNvPicPr>
            <a:picLocks noChangeAspect="1"/>
          </p:cNvPicPr>
          <p:nvPr>
            <p:ph sz="half" idx="2"/>
          </p:nvPr>
        </p:nvPicPr>
        <p:blipFill>
          <a:blip r:embed="rId3"/>
          <a:stretch>
            <a:fillRect/>
          </a:stretch>
        </p:blipFill>
        <p:spPr>
          <a:xfrm>
            <a:off x="709295" y="3985260"/>
            <a:ext cx="6170930" cy="744855"/>
          </a:xfrm>
          <a:prstGeom prst="rect">
            <a:avLst/>
          </a:prstGeom>
        </p:spPr>
      </p:pic>
      <p:pic>
        <p:nvPicPr>
          <p:cNvPr id="17" name="Picture 16"/>
          <p:cNvPicPr>
            <a:picLocks noChangeAspect="1"/>
          </p:cNvPicPr>
          <p:nvPr/>
        </p:nvPicPr>
        <p:blipFill>
          <a:blip r:embed="rId4"/>
          <a:stretch>
            <a:fillRect/>
          </a:stretch>
        </p:blipFill>
        <p:spPr>
          <a:xfrm>
            <a:off x="-22860" y="635"/>
            <a:ext cx="12237085" cy="68567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Gaussian process regression </a:t>
            </a:r>
            <a:endParaRPr lang="en-IN" altLang="en-US"/>
          </a:p>
        </p:txBody>
      </p:sp>
      <p:sp>
        <p:nvSpPr>
          <p:cNvPr id="3" name="Content Placeholder 2"/>
          <p:cNvSpPr>
            <a:spLocks noGrp="1"/>
          </p:cNvSpPr>
          <p:nvPr>
            <p:ph sz="half" idx="1"/>
          </p:nvPr>
        </p:nvSpPr>
        <p:spPr>
          <a:xfrm>
            <a:off x="609600" y="1600200"/>
            <a:ext cx="11102340" cy="4526280"/>
          </a:xfrm>
        </p:spPr>
        <p:txBody>
          <a:bodyPr/>
          <a:p>
            <a:r>
              <a:rPr lang="en-IN" altLang="en-US"/>
              <a:t>In more general sense it makes points which are similar in 'x' co-ordinates similar in 'y' too.</a:t>
            </a:r>
            <a:endParaRPr lang="en-IN" altLang="en-US"/>
          </a:p>
          <a:p>
            <a:endParaRPr lang="en-IN" altLang="en-US"/>
          </a:p>
          <a:p>
            <a:r>
              <a:rPr lang="en-IN" altLang="en-US"/>
              <a:t>This is incorporated by the kernel matrix or the covariance matrix. </a:t>
            </a:r>
            <a:endParaRPr lang="en-IN" altLang="en-US"/>
          </a:p>
          <a:p>
            <a:endParaRPr lang="en-IN" altLang="en-US"/>
          </a:p>
          <a:p>
            <a:r>
              <a:rPr lang="en-IN" altLang="en-US"/>
              <a:t>A kernel is basically a function that measures similarity between the points given in the training set or the points plotted.</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Solution Methodology</a:t>
            </a:r>
            <a:endParaRPr lang="en-IN" altLang="en-US"/>
          </a:p>
        </p:txBody>
      </p:sp>
      <p:sp>
        <p:nvSpPr>
          <p:cNvPr id="3" name="Content Placeholder 2"/>
          <p:cNvSpPr>
            <a:spLocks noGrp="1"/>
          </p:cNvSpPr>
          <p:nvPr>
            <p:ph sz="half" idx="1"/>
          </p:nvPr>
        </p:nvSpPr>
        <p:spPr>
          <a:xfrm>
            <a:off x="609600" y="1629410"/>
            <a:ext cx="11358245" cy="4708525"/>
          </a:xfrm>
        </p:spPr>
        <p:txBody>
          <a:bodyPr/>
          <a:p>
            <a:r>
              <a:rPr lang="en-US" sz="2800"/>
              <a:t>Initially we note different points in X axis where the points are given. Then we have to see for the prior similarity between the points which is done using the kernel formula defined earlier.</a:t>
            </a:r>
            <a:endParaRPr lang="en-US" sz="2800"/>
          </a:p>
          <a:p>
            <a:endParaRPr lang="en-US" sz="2800"/>
          </a:p>
          <a:p>
            <a:r>
              <a:rPr lang="en-US" sz="2800"/>
              <a:t>As we have assumed that these points will follow a multivariate Gaussian distribution in itself we note down the mean and variance of the distribution</a:t>
            </a:r>
            <a:r>
              <a:rPr lang="en-IN" altLang="en-US" sz="2800"/>
              <a:t>.</a:t>
            </a:r>
            <a:endParaRPr lang="en-IN" altLang="en-US" sz="2800"/>
          </a:p>
          <a:p>
            <a:endParaRPr lang="en-IN" altLang="en-US" sz="2800"/>
          </a:p>
          <a:p>
            <a:r>
              <a:rPr lang="en-IN" altLang="en-US" sz="2800"/>
              <a:t>We take µ(mean) as 0 for the prior distribution. Also setting the hyper parameter values accordingly.</a:t>
            </a:r>
            <a:endParaRPr lang="en-IN" alt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5856</Words>
  <Application>WPS Presentation</Application>
  <PresentationFormat>Widescreen</PresentationFormat>
  <Paragraphs>165</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SimSun</vt:lpstr>
      <vt:lpstr>Wingdings</vt:lpstr>
      <vt:lpstr>Arial Black</vt:lpstr>
      <vt:lpstr>Microsoft YaHei</vt:lpstr>
      <vt:lpstr/>
      <vt:lpstr>Arial Unicode MS</vt:lpstr>
      <vt:lpstr>Calibri</vt:lpstr>
      <vt:lpstr>Segoe Print</vt:lpstr>
      <vt:lpstr>Malgun Gothic Semilight</vt:lpstr>
      <vt:lpstr>MingLiU_HKSCS-ExtB</vt:lpstr>
      <vt:lpstr>SimSun-ExtB</vt:lpstr>
      <vt:lpstr>Eras Medium ITC</vt:lpstr>
      <vt:lpstr>Freestyle Script</vt:lpstr>
      <vt:lpstr>Footlight MT Light</vt:lpstr>
      <vt:lpstr>Felix Titling</vt:lpstr>
      <vt:lpstr>Default Design</vt:lpstr>
      <vt:lpstr>Gaussian Process Regression and its applications</vt:lpstr>
      <vt:lpstr>				Motivation</vt:lpstr>
      <vt:lpstr>PowerPoint 演示文稿</vt:lpstr>
      <vt:lpstr>		     Motivation(continued)</vt:lpstr>
      <vt:lpstr>PowerPoint 演示文稿</vt:lpstr>
      <vt:lpstr>PowerPoint 演示文稿</vt:lpstr>
      <vt:lpstr>PowerPoint 演示文稿</vt:lpstr>
      <vt:lpstr>PowerPoint 演示文稿</vt:lpstr>
      <vt:lpstr>PowerPoint 演示文稿</vt:lpstr>
      <vt:lpstr>PowerPoint 演示文稿</vt:lpstr>
      <vt:lpstr>Diesel Dataset</vt:lpstr>
      <vt:lpstr>NIR Spectroscopy</vt:lpstr>
      <vt:lpstr>Results and Discussion</vt:lpstr>
      <vt:lpstr>Diesel Data Results</vt:lpstr>
      <vt:lpstr>Diesel Data Results (continued)  </vt:lpstr>
      <vt:lpstr>PowerPoint 演示文稿</vt:lpstr>
      <vt:lpstr>PowerPoint 演示文稿</vt:lpstr>
      <vt:lpstr>PowerPoint 演示文稿</vt:lpstr>
      <vt:lpstr>Results and Observations(continued)</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and its applications</dc:title>
  <dc:creator/>
  <cp:lastModifiedBy>Rohit</cp:lastModifiedBy>
  <cp:revision>7</cp:revision>
  <dcterms:created xsi:type="dcterms:W3CDTF">2017-11-12T15:19:00Z</dcterms:created>
  <dcterms:modified xsi:type="dcterms:W3CDTF">2017-11-13T12:50:03Z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