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98" d="100"/>
          <a:sy n="98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NPS%20Sample%20Data%20Set%20for%20DSP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NPS</a:t>
            </a:r>
            <a:r>
              <a:rPr lang="en-IN" baseline="0" dirty="0"/>
              <a:t> by Region</a:t>
            </a:r>
            <a:endParaRPr lang="en-IN" dirty="0"/>
          </a:p>
        </c:rich>
      </c:tx>
      <c:layout>
        <c:manualLayout>
          <c:xMode val="edge"/>
          <c:yMode val="edge"/>
          <c:x val="0.35075669627834982"/>
          <c:y val="2.2271714922048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99272606949773"/>
          <c:y val="8.1570302041866147E-2"/>
          <c:w val="0.7910072739305023"/>
          <c:h val="0.52867030262642556"/>
        </c:manualLayout>
      </c:layout>
      <c:lineChart>
        <c:grouping val="standard"/>
        <c:varyColors val="0"/>
        <c:ser>
          <c:idx val="0"/>
          <c:order val="0"/>
          <c:tx>
            <c:strRef>
              <c:f>Sheet6!$K$73</c:f>
              <c:strCache>
                <c:ptCount val="1"/>
                <c:pt idx="0">
                  <c:v>Australia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Sheet6!$K$74:$K$79</c:f>
              <c:numCache>
                <c:formatCode>0%</c:formatCode>
                <c:ptCount val="6"/>
                <c:pt idx="0">
                  <c:v>-0.94117647058823528</c:v>
                </c:pt>
                <c:pt idx="1">
                  <c:v>-0.75</c:v>
                </c:pt>
                <c:pt idx="2">
                  <c:v>-0.42105263157894735</c:v>
                </c:pt>
                <c:pt idx="3">
                  <c:v>-0.625</c:v>
                </c:pt>
                <c:pt idx="4">
                  <c:v>-0.47058823529411764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04-48F2-82F9-56F816466625}"/>
            </c:ext>
          </c:extLst>
        </c:ser>
        <c:ser>
          <c:idx val="1"/>
          <c:order val="1"/>
          <c:tx>
            <c:strRef>
              <c:f>Sheet6!$L$73</c:f>
              <c:strCache>
                <c:ptCount val="1"/>
                <c:pt idx="0">
                  <c:v>France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Sheet6!$L$74:$L$79</c:f>
              <c:numCache>
                <c:formatCode>0%</c:formatCode>
                <c:ptCount val="6"/>
                <c:pt idx="1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04-48F2-82F9-56F816466625}"/>
            </c:ext>
          </c:extLst>
        </c:ser>
        <c:ser>
          <c:idx val="2"/>
          <c:order val="2"/>
          <c:tx>
            <c:strRef>
              <c:f>Sheet6!$M$73</c:f>
              <c:strCache>
                <c:ptCount val="1"/>
                <c:pt idx="0">
                  <c:v>Hong Kong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Sheet6!$M$74:$M$79</c:f>
              <c:numCache>
                <c:formatCode>0%</c:formatCode>
                <c:ptCount val="6"/>
                <c:pt idx="0">
                  <c:v>-3.125E-2</c:v>
                </c:pt>
                <c:pt idx="1">
                  <c:v>-9.0909090909090912E-2</c:v>
                </c:pt>
                <c:pt idx="2">
                  <c:v>-0.12790697674418605</c:v>
                </c:pt>
                <c:pt idx="3">
                  <c:v>0</c:v>
                </c:pt>
                <c:pt idx="4">
                  <c:v>-0.30555555555555558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04-48F2-82F9-56F816466625}"/>
            </c:ext>
          </c:extLst>
        </c:ser>
        <c:ser>
          <c:idx val="3"/>
          <c:order val="3"/>
          <c:tx>
            <c:strRef>
              <c:f>Sheet6!$N$73</c:f>
              <c:strCache>
                <c:ptCount val="1"/>
                <c:pt idx="0">
                  <c:v>Singapore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Sheet6!$N$74:$N$79</c:f>
              <c:numCache>
                <c:formatCode>0%</c:formatCode>
                <c:ptCount val="6"/>
                <c:pt idx="0">
                  <c:v>-0.2</c:v>
                </c:pt>
                <c:pt idx="1">
                  <c:v>-0.42857142857142855</c:v>
                </c:pt>
                <c:pt idx="2">
                  <c:v>0.5</c:v>
                </c:pt>
                <c:pt idx="3">
                  <c:v>-0.55555555555555558</c:v>
                </c:pt>
                <c:pt idx="4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04-48F2-82F9-56F816466625}"/>
            </c:ext>
          </c:extLst>
        </c:ser>
        <c:ser>
          <c:idx val="4"/>
          <c:order val="4"/>
          <c:tx>
            <c:strRef>
              <c:f>Sheet6!$O$73</c:f>
              <c:strCache>
                <c:ptCount val="1"/>
                <c:pt idx="0">
                  <c:v>UK-IE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Sheet6!$O$74:$O$79</c:f>
              <c:numCache>
                <c:formatCode>0%</c:formatCode>
                <c:ptCount val="6"/>
                <c:pt idx="0">
                  <c:v>-0.43269230769230771</c:v>
                </c:pt>
                <c:pt idx="1">
                  <c:v>-0.532258064516129</c:v>
                </c:pt>
                <c:pt idx="2">
                  <c:v>-0.42857142857142855</c:v>
                </c:pt>
                <c:pt idx="3">
                  <c:v>-0.58791208791208793</c:v>
                </c:pt>
                <c:pt idx="4">
                  <c:v>-0.51361867704280151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04-48F2-82F9-56F816466625}"/>
            </c:ext>
          </c:extLst>
        </c:ser>
        <c:ser>
          <c:idx val="5"/>
          <c:order val="5"/>
          <c:tx>
            <c:strRef>
              <c:f>Sheet6!$P$73</c:f>
              <c:strCache>
                <c:ptCount val="1"/>
                <c:pt idx="0">
                  <c:v>United Arab Emirates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cat>
            <c:strRef>
              <c:f>Sheet6!$J$74:$J$79</c:f>
              <c:strCache>
                <c:ptCount val="5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</c:strCache>
            </c:strRef>
          </c:cat>
          <c:val>
            <c:numRef>
              <c:f>Sheet6!$P$74:$P$79</c:f>
              <c:numCache>
                <c:formatCode>General</c:formatCode>
                <c:ptCount val="6"/>
                <c:pt idx="0" formatCode="0%">
                  <c:v>-1</c:v>
                </c:pt>
                <c:pt idx="4" formatCode="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04-48F2-82F9-56F816466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59903"/>
        <c:axId val="283345503"/>
      </c:lineChart>
      <c:catAx>
        <c:axId val="283359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45503"/>
        <c:crosses val="autoZero"/>
        <c:auto val="1"/>
        <c:lblAlgn val="ctr"/>
        <c:lblOffset val="100"/>
        <c:noMultiLvlLbl val="0"/>
      </c:catAx>
      <c:valAx>
        <c:axId val="2833455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59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8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8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5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1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47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2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67BD0B-4820-47A2-AFD5-0648E923CB6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BF27296-2ED1-4971-81FA-D64519F8A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A02C5-3BCA-FCFF-D534-4B3D188CB9B1}"/>
              </a:ext>
            </a:extLst>
          </p:cNvPr>
          <p:cNvSpPr txBox="1"/>
          <p:nvPr/>
        </p:nvSpPr>
        <p:spPr>
          <a:xfrm>
            <a:off x="943897" y="1474838"/>
            <a:ext cx="83967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Exposure Activity 5 </a:t>
            </a:r>
          </a:p>
          <a:p>
            <a:r>
              <a:rPr lang="en-IN" sz="2800" dirty="0"/>
              <a:t>Data Analysis Using Google Sheets</a:t>
            </a:r>
          </a:p>
          <a:p>
            <a:r>
              <a:rPr lang="en-IN" dirty="0"/>
              <a:t>Rohit Jaiswal (3233205)</a:t>
            </a:r>
          </a:p>
        </p:txBody>
      </p:sp>
    </p:spTree>
    <p:extLst>
      <p:ext uri="{BB962C8B-B14F-4D97-AF65-F5344CB8AC3E}">
        <p14:creationId xmlns:p14="http://schemas.microsoft.com/office/powerpoint/2010/main" val="128009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56D26A-0BD4-5A44-8825-3E40A882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45"/>
            <a:ext cx="6096000" cy="33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147152-0067-6A94-9073-91B25094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466"/>
            <a:ext cx="6096001" cy="33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096761-D840-1AA6-6C07-41C2065ACC52}"/>
              </a:ext>
            </a:extLst>
          </p:cNvPr>
          <p:cNvSpPr txBox="1"/>
          <p:nvPr/>
        </p:nvSpPr>
        <p:spPr>
          <a:xfrm>
            <a:off x="6326155" y="279917"/>
            <a:ext cx="5635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UK has been major contributor of calls &amp; detractors hence paying attention to its top responses &amp; reasons for it needs to be focused.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75% of total calls being covered by top 10 reasons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Reasons with high responses and low NPS should be prioritised.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Where is my Food, Cold Food, Promo Code Query are among worst in NPS showing to work upon those reasons, that to be taken care of by client &amp; by us.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9740-001E-E67D-B588-627B952BADDF}"/>
              </a:ext>
            </a:extLst>
          </p:cNvPr>
          <p:cNvSpPr txBox="1"/>
          <p:nvPr/>
        </p:nvSpPr>
        <p:spPr>
          <a:xfrm>
            <a:off x="6326155" y="3648270"/>
            <a:ext cx="5393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Hong Kong has been a major contributor of calls &amp; promoters hence maintaining and improving quality service is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70% of total calls being covered by top 10 reasons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Reasons with high responses and low NPS should be prioritised.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Rider Complaint, Cancelled order &amp; Other reasons seems to be top troubling thing for the customers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79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A9C25E3-84C8-2C75-E039-4C9B2EB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4065" cy="34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CC2A8-8A61-F2C5-A792-FB836ABC69AF}"/>
              </a:ext>
            </a:extLst>
          </p:cNvPr>
          <p:cNvSpPr txBox="1"/>
          <p:nvPr/>
        </p:nvSpPr>
        <p:spPr>
          <a:xfrm>
            <a:off x="6634065" y="111968"/>
            <a:ext cx="5402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Australia is having continuous bad NPS throughout the weeks which is not good for the business, hence looking into the reasons and acting pro actively is must.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79% of total calls being covered by top 10 reasons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Reasons with high responses and low NPS should be prioritised.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Only incorrect items &amp; Cold Food are the reasons that can be manageable, rest reasons are not acceptable by Australian customers.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74EB5-8239-E489-EF4B-A8C5D7958677}"/>
              </a:ext>
            </a:extLst>
          </p:cNvPr>
          <p:cNvSpPr txBox="1"/>
          <p:nvPr/>
        </p:nvSpPr>
        <p:spPr>
          <a:xfrm>
            <a:off x="6634065" y="3611764"/>
            <a:ext cx="53744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Singapore has rapid fluctuating NPS because of low calls but have been negative for Week 1,2,4,5 &amp; positive for Week 3 hence more drill down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83% of total calls being covered by top 10 reasons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Reasons with high responses and low NPS should be prioritised.</a:t>
            </a:r>
          </a:p>
          <a:p>
            <a:r>
              <a:rPr lang="en-IN" dirty="0"/>
              <a:t>France &amp; UAE are not being considered because of single digit call numbers.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C137B94-40CA-745F-E9DD-FDB66B81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409"/>
            <a:ext cx="6634065" cy="32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6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0747F-76F0-5A83-3FFF-FB3F0DACE944}"/>
              </a:ext>
            </a:extLst>
          </p:cNvPr>
          <p:cNvSpPr txBox="1"/>
          <p:nvPr/>
        </p:nvSpPr>
        <p:spPr>
          <a:xfrm>
            <a:off x="4336026" y="2598003"/>
            <a:ext cx="768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202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1C78D-CDD5-57A1-9DD1-2C97DEC9AC82}"/>
              </a:ext>
            </a:extLst>
          </p:cNvPr>
          <p:cNvSpPr txBox="1"/>
          <p:nvPr/>
        </p:nvSpPr>
        <p:spPr>
          <a:xfrm>
            <a:off x="1130710" y="757084"/>
            <a:ext cx="9320980" cy="41549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Functions and Features being used for the analysis are 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Pivot 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VLOOKUP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functions &amp;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Other function (Week Num, sum, etc.)</a:t>
            </a:r>
          </a:p>
        </p:txBody>
      </p:sp>
    </p:spTree>
    <p:extLst>
      <p:ext uri="{BB962C8B-B14F-4D97-AF65-F5344CB8AC3E}">
        <p14:creationId xmlns:p14="http://schemas.microsoft.com/office/powerpoint/2010/main" val="42877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9A2BD6-147E-4DD7-A4CC-7B6CDC1E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8206"/>
              </p:ext>
            </p:extLst>
          </p:nvPr>
        </p:nvGraphicFramePr>
        <p:xfrm>
          <a:off x="0" y="1"/>
          <a:ext cx="6522099" cy="2656786"/>
        </p:xfrm>
        <a:graphic>
          <a:graphicData uri="http://schemas.openxmlformats.org/drawingml/2006/table">
            <a:tbl>
              <a:tblPr/>
              <a:tblGrid>
                <a:gridCol w="1873062">
                  <a:extLst>
                    <a:ext uri="{9D8B030D-6E8A-4147-A177-3AD203B41FA5}">
                      <a16:colId xmlns:a16="http://schemas.microsoft.com/office/drawing/2014/main" val="2327810850"/>
                    </a:ext>
                  </a:extLst>
                </a:gridCol>
                <a:gridCol w="950940">
                  <a:extLst>
                    <a:ext uri="{9D8B030D-6E8A-4147-A177-3AD203B41FA5}">
                      <a16:colId xmlns:a16="http://schemas.microsoft.com/office/drawing/2014/main" val="1720132410"/>
                    </a:ext>
                  </a:extLst>
                </a:gridCol>
                <a:gridCol w="874096">
                  <a:extLst>
                    <a:ext uri="{9D8B030D-6E8A-4147-A177-3AD203B41FA5}">
                      <a16:colId xmlns:a16="http://schemas.microsoft.com/office/drawing/2014/main" val="3847975734"/>
                    </a:ext>
                  </a:extLst>
                </a:gridCol>
                <a:gridCol w="970150">
                  <a:extLst>
                    <a:ext uri="{9D8B030D-6E8A-4147-A177-3AD203B41FA5}">
                      <a16:colId xmlns:a16="http://schemas.microsoft.com/office/drawing/2014/main" val="4191129927"/>
                    </a:ext>
                  </a:extLst>
                </a:gridCol>
                <a:gridCol w="1075809">
                  <a:extLst>
                    <a:ext uri="{9D8B030D-6E8A-4147-A177-3AD203B41FA5}">
                      <a16:colId xmlns:a16="http://schemas.microsoft.com/office/drawing/2014/main" val="1208913957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212005595"/>
                    </a:ext>
                  </a:extLst>
                </a:gridCol>
              </a:tblGrid>
              <a:tr h="589982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i="1" dirty="0">
                          <a:effectLst/>
                        </a:rPr>
                        <a:t>COUNT of promoter_detractor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b="1" i="1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28600"/>
                  </a:ext>
                </a:extLst>
              </a:tr>
              <a:tr h="393322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i="1" dirty="0">
                          <a:effectLst/>
                        </a:rPr>
                        <a:t>Country Name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Passive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Promoter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Grand 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</a:rPr>
                        <a:t>NPS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108444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UK-IE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495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37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674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-52%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6771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>
                          <a:effectLst/>
                        </a:rPr>
                        <a:t>Hong Kong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119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73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283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-10%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56134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dirty="0">
                          <a:effectLst/>
                        </a:rPr>
                        <a:t>Australia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71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-62%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761622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Singapore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31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-26%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56775"/>
                  </a:ext>
                </a:extLst>
              </a:tr>
              <a:tr h="393322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United Arab Emirates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-100%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55902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France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400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-100%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81406"/>
                  </a:ext>
                </a:extLst>
              </a:tr>
              <a:tr h="19666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</a:rPr>
                        <a:t>Grand 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1">
                          <a:effectLst/>
                        </a:rPr>
                        <a:t>705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1">
                          <a:effectLst/>
                        </a:rPr>
                        <a:t>124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1" dirty="0">
                          <a:effectLst/>
                        </a:rPr>
                        <a:t>255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1" dirty="0">
                          <a:effectLst/>
                        </a:rPr>
                        <a:t>1084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1" dirty="0">
                          <a:effectLst/>
                        </a:rPr>
                        <a:t>-42%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74192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BDFDEEE-0293-0A2C-1D86-F502F772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10" y="261258"/>
            <a:ext cx="4913880" cy="26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535132-B953-087F-68ED-A03D4FB2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2792031"/>
            <a:ext cx="6791981" cy="38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E84897-9913-DEE6-EB51-6651A482843B}"/>
              </a:ext>
            </a:extLst>
          </p:cNvPr>
          <p:cNvSpPr txBox="1"/>
          <p:nvPr/>
        </p:nvSpPr>
        <p:spPr>
          <a:xfrm>
            <a:off x="6966663" y="3429000"/>
            <a:ext cx="503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been observed in the following chart and table that the </a:t>
            </a:r>
            <a:r>
              <a:rPr lang="en-IN" b="1" u="sng" dirty="0"/>
              <a:t>highest contribution </a:t>
            </a:r>
            <a:r>
              <a:rPr lang="en-IN" dirty="0"/>
              <a:t>in responses has been </a:t>
            </a:r>
            <a:r>
              <a:rPr lang="en-IN" b="1" u="sng" dirty="0"/>
              <a:t>from UK followed by Hong Kong, Australia, Singapore, UAE and then France.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NPS of the countries can also be seen where </a:t>
            </a:r>
            <a:r>
              <a:rPr lang="en-IN" b="1" u="sng" dirty="0"/>
              <a:t>UAE &amp; France have -100% NPS because of their low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substantial number of calls  </a:t>
            </a:r>
            <a:r>
              <a:rPr lang="en-IN" b="1" u="sng" dirty="0"/>
              <a:t>Australia has the lowest NPS of -62% followed by UK with -52%, Singapore with -26% &amp; Hong Kong having highest NPS of -10%.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DACF5A-0F7C-1D42-A67D-0F49F65B4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6170"/>
              </p:ext>
            </p:extLst>
          </p:nvPr>
        </p:nvGraphicFramePr>
        <p:xfrm>
          <a:off x="-1" y="0"/>
          <a:ext cx="6096001" cy="3413760"/>
        </p:xfrm>
        <a:graphic>
          <a:graphicData uri="http://schemas.openxmlformats.org/drawingml/2006/table">
            <a:tbl>
              <a:tblPr/>
              <a:tblGrid>
                <a:gridCol w="2196289">
                  <a:extLst>
                    <a:ext uri="{9D8B030D-6E8A-4147-A177-3AD203B41FA5}">
                      <a16:colId xmlns:a16="http://schemas.microsoft.com/office/drawing/2014/main" val="2747581796"/>
                    </a:ext>
                  </a:extLst>
                </a:gridCol>
                <a:gridCol w="1878520">
                  <a:extLst>
                    <a:ext uri="{9D8B030D-6E8A-4147-A177-3AD203B41FA5}">
                      <a16:colId xmlns:a16="http://schemas.microsoft.com/office/drawing/2014/main" val="368077843"/>
                    </a:ext>
                  </a:extLst>
                </a:gridCol>
                <a:gridCol w="2021192">
                  <a:extLst>
                    <a:ext uri="{9D8B030D-6E8A-4147-A177-3AD203B41FA5}">
                      <a16:colId xmlns:a16="http://schemas.microsoft.com/office/drawing/2014/main" val="92614385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q_2_satisfied Service Feedback</a:t>
                      </a:r>
                    </a:p>
                  </a:txBody>
                  <a:tcPr marL="22860" marR="22860" marT="0" marB="0" anchor="b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Response Type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Promoter Detractor Responses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9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22860" marR="22860" marT="0" marB="0" anchor="b">
                    <a:lnL>
                      <a:noFill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465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614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59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053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53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465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566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265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157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27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24635"/>
                  </a:ext>
                </a:extLst>
              </a:tr>
              <a:tr h="181897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Passive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37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581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Passive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87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524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Promoter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69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319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Promoter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>
                          <a:effectLst/>
                        </a:rPr>
                        <a:t>186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744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dirty="0">
                          <a:effectLst/>
                        </a:rPr>
                        <a:t>1084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2631"/>
                  </a:ext>
                </a:extLst>
              </a:tr>
            </a:tbl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556DD49F-6D2E-4058-71E1-0610252E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83" y="15240"/>
            <a:ext cx="5682787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13DB8A-F591-3E51-4F33-83C12B930C99}"/>
              </a:ext>
            </a:extLst>
          </p:cNvPr>
          <p:cNvSpPr txBox="1"/>
          <p:nvPr/>
        </p:nvSpPr>
        <p:spPr>
          <a:xfrm>
            <a:off x="6194323" y="3677265"/>
            <a:ext cx="5820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Q2 Satisfied service response showing </a:t>
            </a:r>
            <a:r>
              <a:rPr lang="en-IN" b="1" u="sng" dirty="0"/>
              <a:t>0 point with maximum number of responses of 465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Detractor having 705 responses with 65% of total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Passive being at 124 responses with 11.4%.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And promoter having 255 responses with 23.5 % of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4BAC8-AF89-C166-7E69-7A34203C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3760"/>
            <a:ext cx="5820696" cy="342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C4FA43-8341-F67D-F258-28AC1D68E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454"/>
              </p:ext>
            </p:extLst>
          </p:nvPr>
        </p:nvGraphicFramePr>
        <p:xfrm>
          <a:off x="1" y="-26176"/>
          <a:ext cx="5368412" cy="6884164"/>
        </p:xfrm>
        <a:graphic>
          <a:graphicData uri="http://schemas.openxmlformats.org/drawingml/2006/table">
            <a:tbl>
              <a:tblPr/>
              <a:tblGrid>
                <a:gridCol w="1449415">
                  <a:extLst>
                    <a:ext uri="{9D8B030D-6E8A-4147-A177-3AD203B41FA5}">
                      <a16:colId xmlns:a16="http://schemas.microsoft.com/office/drawing/2014/main" val="130397843"/>
                    </a:ext>
                  </a:extLst>
                </a:gridCol>
                <a:gridCol w="191166">
                  <a:extLst>
                    <a:ext uri="{9D8B030D-6E8A-4147-A177-3AD203B41FA5}">
                      <a16:colId xmlns:a16="http://schemas.microsoft.com/office/drawing/2014/main" val="1847062689"/>
                    </a:ext>
                  </a:extLst>
                </a:gridCol>
                <a:gridCol w="820291">
                  <a:extLst>
                    <a:ext uri="{9D8B030D-6E8A-4147-A177-3AD203B41FA5}">
                      <a16:colId xmlns:a16="http://schemas.microsoft.com/office/drawing/2014/main" val="2936085819"/>
                    </a:ext>
                  </a:extLst>
                </a:gridCol>
                <a:gridCol w="820291">
                  <a:extLst>
                    <a:ext uri="{9D8B030D-6E8A-4147-A177-3AD203B41FA5}">
                      <a16:colId xmlns:a16="http://schemas.microsoft.com/office/drawing/2014/main" val="1260313606"/>
                    </a:ext>
                  </a:extLst>
                </a:gridCol>
                <a:gridCol w="820291">
                  <a:extLst>
                    <a:ext uri="{9D8B030D-6E8A-4147-A177-3AD203B41FA5}">
                      <a16:colId xmlns:a16="http://schemas.microsoft.com/office/drawing/2014/main" val="258595576"/>
                    </a:ext>
                  </a:extLst>
                </a:gridCol>
                <a:gridCol w="681560">
                  <a:extLst>
                    <a:ext uri="{9D8B030D-6E8A-4147-A177-3AD203B41FA5}">
                      <a16:colId xmlns:a16="http://schemas.microsoft.com/office/drawing/2014/main" val="4145972032"/>
                    </a:ext>
                  </a:extLst>
                </a:gridCol>
                <a:gridCol w="585398">
                  <a:extLst>
                    <a:ext uri="{9D8B030D-6E8A-4147-A177-3AD203B41FA5}">
                      <a16:colId xmlns:a16="http://schemas.microsoft.com/office/drawing/2014/main" val="1391384530"/>
                    </a:ext>
                  </a:extLst>
                </a:gridCol>
              </a:tblGrid>
              <a:tr h="309859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IN" sz="2000" b="1" dirty="0">
                          <a:effectLst/>
                        </a:rPr>
                        <a:t>September NPS &amp; Responses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F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2404"/>
                  </a:ext>
                </a:extLst>
              </a:tr>
              <a:tr h="424623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</a:rPr>
                        <a:t>Interaction_started_at - Day-Month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80F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F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 b="1">
                        <a:effectLst/>
                      </a:endParaRP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</a:rPr>
                        <a:t>Detractor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</a:rPr>
                        <a:t>Passive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</a:rPr>
                        <a:t>Promoter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</a:rPr>
                        <a:t>Grand Total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</a:rPr>
                        <a:t>NPS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08641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1-Sep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-28%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06552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-46%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852733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3-Sep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-42%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506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4-Sep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-30%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03527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5-Sep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-36%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35837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6-Sep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 dirty="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-41%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06510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7-Sep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22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-43%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57109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8-Sep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24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-51%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09786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9-Sep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10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-75%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64143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12-Sep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-22%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48347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13-Sep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-16%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61988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14-Sep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-39%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06329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15-Sep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70790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16-Sep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-17%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95365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17-Sep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10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24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-8%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50334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18-Sep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14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-26%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8648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19-Sep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12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-25%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91894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20-Sep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-40%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01717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21-Sep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25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40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-40%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43091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22-Sep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-34%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05411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23-Sep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53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71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-54%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70169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24-Sep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47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62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-58%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1976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25-Sep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36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48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-60%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8377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26-Sep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27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-39%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19981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27-Sep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40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11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-55%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30478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28-Sep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-35%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08893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29-Sep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35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51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-41%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45934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30-Sep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53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12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70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dirty="0">
                          <a:effectLst/>
                        </a:rPr>
                        <a:t>-59%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632524"/>
                  </a:ext>
                </a:extLst>
              </a:tr>
              <a:tr h="212058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</a:rPr>
                        <a:t>Grand Total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 b="1">
                        <a:effectLst/>
                      </a:endParaRP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effectLst/>
                        </a:rPr>
                        <a:t>705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</a:rPr>
                        <a:t>124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</a:rPr>
                        <a:t>255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</a:rPr>
                        <a:t>1084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effectLst/>
                        </a:rPr>
                        <a:t>-42%</a:t>
                      </a:r>
                    </a:p>
                  </a:txBody>
                  <a:tcPr marL="10183" marR="1018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8478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B819CF62-FB74-703A-9276-6C5937BB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4" y="-54707"/>
            <a:ext cx="6823586" cy="45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D8B9C-D801-08D1-167F-1A0F8E9E30DF}"/>
              </a:ext>
            </a:extLst>
          </p:cNvPr>
          <p:cNvSpPr txBox="1"/>
          <p:nvPr/>
        </p:nvSpPr>
        <p:spPr>
          <a:xfrm>
            <a:off x="5678129" y="4461185"/>
            <a:ext cx="6204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it can be observed that there is </a:t>
            </a:r>
            <a:r>
              <a:rPr lang="en-IN" b="1" u="sng" dirty="0"/>
              <a:t>a somewhat inverse variable relation of Total Responses and NPS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While the number of responses decreased our NPS has variably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Still several days showing that the </a:t>
            </a:r>
            <a:r>
              <a:rPr lang="en-IN" b="1" u="sng" dirty="0"/>
              <a:t>only Number of calls are not the only reason for fluctuations in NPS.</a:t>
            </a:r>
          </a:p>
        </p:txBody>
      </p:sp>
    </p:spTree>
    <p:extLst>
      <p:ext uri="{BB962C8B-B14F-4D97-AF65-F5344CB8AC3E}">
        <p14:creationId xmlns:p14="http://schemas.microsoft.com/office/powerpoint/2010/main" val="263652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22F5DC-72F7-D3C9-C503-A9C0BD90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58892"/>
              </p:ext>
            </p:extLst>
          </p:nvPr>
        </p:nvGraphicFramePr>
        <p:xfrm>
          <a:off x="0" y="-1"/>
          <a:ext cx="12192001" cy="2194560"/>
        </p:xfrm>
        <a:graphic>
          <a:graphicData uri="http://schemas.openxmlformats.org/drawingml/2006/table">
            <a:tbl>
              <a:tblPr/>
              <a:tblGrid>
                <a:gridCol w="1670891">
                  <a:extLst>
                    <a:ext uri="{9D8B030D-6E8A-4147-A177-3AD203B41FA5}">
                      <a16:colId xmlns:a16="http://schemas.microsoft.com/office/drawing/2014/main" val="4000176625"/>
                    </a:ext>
                  </a:extLst>
                </a:gridCol>
                <a:gridCol w="1074145">
                  <a:extLst>
                    <a:ext uri="{9D8B030D-6E8A-4147-A177-3AD203B41FA5}">
                      <a16:colId xmlns:a16="http://schemas.microsoft.com/office/drawing/2014/main" val="2373194369"/>
                    </a:ext>
                  </a:extLst>
                </a:gridCol>
                <a:gridCol w="828588">
                  <a:extLst>
                    <a:ext uri="{9D8B030D-6E8A-4147-A177-3AD203B41FA5}">
                      <a16:colId xmlns:a16="http://schemas.microsoft.com/office/drawing/2014/main" val="770562246"/>
                    </a:ext>
                  </a:extLst>
                </a:gridCol>
                <a:gridCol w="998377">
                  <a:extLst>
                    <a:ext uri="{9D8B030D-6E8A-4147-A177-3AD203B41FA5}">
                      <a16:colId xmlns:a16="http://schemas.microsoft.com/office/drawing/2014/main" val="2967481243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3587143231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47023660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614982238"/>
                    </a:ext>
                  </a:extLst>
                </a:gridCol>
                <a:gridCol w="1007707">
                  <a:extLst>
                    <a:ext uri="{9D8B030D-6E8A-4147-A177-3AD203B41FA5}">
                      <a16:colId xmlns:a16="http://schemas.microsoft.com/office/drawing/2014/main" val="43407856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7031955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2642571955"/>
                    </a:ext>
                  </a:extLst>
                </a:gridCol>
                <a:gridCol w="1629746">
                  <a:extLst>
                    <a:ext uri="{9D8B030D-6E8A-4147-A177-3AD203B41FA5}">
                      <a16:colId xmlns:a16="http://schemas.microsoft.com/office/drawing/2014/main" val="1883898912"/>
                    </a:ext>
                  </a:extLst>
                </a:gridCol>
              </a:tblGrid>
              <a:tr h="488071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Detractor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Passive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Promoter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NPS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Detractor.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  <a:latin typeface="Calibri" panose="020F0502020204030204" pitchFamily="34" charset="0"/>
                        </a:rPr>
                        <a:t>Passive.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Promoter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NPS Percentage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Overall NPS of September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47387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-40%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64.8%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24.5%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55136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465416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47.5%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21.2%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31.4%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67405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-44%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67.0%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10.4%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28790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-49%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71.1%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22.2%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0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88306"/>
                  </a:ext>
                </a:extLst>
              </a:tr>
              <a:tr h="244035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65.0%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23.5%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b="1" dirty="0">
                          <a:effectLst/>
                        </a:rPr>
                        <a:t>-0.42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596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5BE3ED-7F67-3489-BB9E-CC5A4135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1"/>
            <a:ext cx="5949113" cy="18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6E9204-2724-EB28-755B-62C58D92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38107"/>
            <a:ext cx="5949113" cy="29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2799E-3561-F727-D6D9-CB72ABB8B1BD}"/>
              </a:ext>
            </a:extLst>
          </p:cNvPr>
          <p:cNvSpPr txBox="1"/>
          <p:nvPr/>
        </p:nvSpPr>
        <p:spPr>
          <a:xfrm>
            <a:off x="5949112" y="2302123"/>
            <a:ext cx="624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NPS &amp; percentage change of Detractors, Passive, Promoters in the following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Week 2 NPS downfall reason is the decrease of promoters and increase of passive in an unfavourable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Week 3 Increase being caused by increase in promoters &amp; passive that decreased Detractors.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Week 4 Detractors increased rapidly decreasing passive by 10.8 % &amp; decrease in promoters by 8.4%.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Week 5 passive again decreased resulting in increase in detractors affecting NPS.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Promoters remained in range of 21-25% in week 1,2,4,5.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Decrease in passive of week 5 showing that more customers are really upset and giving more detractors.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6D4326-D15F-485C-7BA7-AB991CA7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38761"/>
              </p:ext>
            </p:extLst>
          </p:nvPr>
        </p:nvGraphicFramePr>
        <p:xfrm>
          <a:off x="-1" y="299329"/>
          <a:ext cx="12192001" cy="1950720"/>
        </p:xfrm>
        <a:graphic>
          <a:graphicData uri="http://schemas.openxmlformats.org/drawingml/2006/table">
            <a:tbl>
              <a:tblPr/>
              <a:tblGrid>
                <a:gridCol w="2473457">
                  <a:extLst>
                    <a:ext uri="{9D8B030D-6E8A-4147-A177-3AD203B41FA5}">
                      <a16:colId xmlns:a16="http://schemas.microsoft.com/office/drawing/2014/main" val="3285351095"/>
                    </a:ext>
                  </a:extLst>
                </a:gridCol>
                <a:gridCol w="2473457">
                  <a:extLst>
                    <a:ext uri="{9D8B030D-6E8A-4147-A177-3AD203B41FA5}">
                      <a16:colId xmlns:a16="http://schemas.microsoft.com/office/drawing/2014/main" val="3909496943"/>
                    </a:ext>
                  </a:extLst>
                </a:gridCol>
                <a:gridCol w="1918390">
                  <a:extLst>
                    <a:ext uri="{9D8B030D-6E8A-4147-A177-3AD203B41FA5}">
                      <a16:colId xmlns:a16="http://schemas.microsoft.com/office/drawing/2014/main" val="889489798"/>
                    </a:ext>
                  </a:extLst>
                </a:gridCol>
                <a:gridCol w="1129610">
                  <a:extLst>
                    <a:ext uri="{9D8B030D-6E8A-4147-A177-3AD203B41FA5}">
                      <a16:colId xmlns:a16="http://schemas.microsoft.com/office/drawing/2014/main" val="275869557"/>
                    </a:ext>
                  </a:extLst>
                </a:gridCol>
                <a:gridCol w="973802">
                  <a:extLst>
                    <a:ext uri="{9D8B030D-6E8A-4147-A177-3AD203B41FA5}">
                      <a16:colId xmlns:a16="http://schemas.microsoft.com/office/drawing/2014/main" val="1428951144"/>
                    </a:ext>
                  </a:extLst>
                </a:gridCol>
                <a:gridCol w="973802">
                  <a:extLst>
                    <a:ext uri="{9D8B030D-6E8A-4147-A177-3AD203B41FA5}">
                      <a16:colId xmlns:a16="http://schemas.microsoft.com/office/drawing/2014/main" val="3614068234"/>
                    </a:ext>
                  </a:extLst>
                </a:gridCol>
                <a:gridCol w="1275681">
                  <a:extLst>
                    <a:ext uri="{9D8B030D-6E8A-4147-A177-3AD203B41FA5}">
                      <a16:colId xmlns:a16="http://schemas.microsoft.com/office/drawing/2014/main" val="2060009683"/>
                    </a:ext>
                  </a:extLst>
                </a:gridCol>
                <a:gridCol w="973802">
                  <a:extLst>
                    <a:ext uri="{9D8B030D-6E8A-4147-A177-3AD203B41FA5}">
                      <a16:colId xmlns:a16="http://schemas.microsoft.com/office/drawing/2014/main" val="144960387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</a:rPr>
                        <a:t>Hong Kong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UK-IE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United Arab Emirates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NPS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42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-40%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186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4052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227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-44%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358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0">
                          <a:effectLst/>
                          <a:latin typeface="Calibri" panose="020F0502020204030204" pitchFamily="34" charset="0"/>
                        </a:rPr>
                        <a:t>-49%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559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 dirty="0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867828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55694C4F-5FCF-3598-8D5E-BC8C129A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714"/>
            <a:ext cx="7806813" cy="44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4CDF0-BC90-671F-3381-3E49FD3358EF}"/>
              </a:ext>
            </a:extLst>
          </p:cNvPr>
          <p:cNvSpPr txBox="1"/>
          <p:nvPr/>
        </p:nvSpPr>
        <p:spPr>
          <a:xfrm>
            <a:off x="7806813" y="2484293"/>
            <a:ext cx="42377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been observed that the </a:t>
            </a:r>
            <a:r>
              <a:rPr lang="en-IN" b="1" u="sng" dirty="0"/>
              <a:t>upward and downward change in NPS</a:t>
            </a:r>
            <a:r>
              <a:rPr lang="en-IN" dirty="0"/>
              <a:t> has been majorly brought up by the </a:t>
            </a:r>
            <a:r>
              <a:rPr lang="en-IN" b="1" u="sng" dirty="0"/>
              <a:t>change in responses of UK-IE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 </a:t>
            </a:r>
            <a:r>
              <a:rPr lang="en-IN" b="1" dirty="0"/>
              <a:t>decrease of UK-IE responses in 3</a:t>
            </a:r>
            <a:r>
              <a:rPr lang="en-IN" b="1" baseline="30000" dirty="0"/>
              <a:t>rd</a:t>
            </a:r>
            <a:r>
              <a:rPr lang="en-IN" b="1" dirty="0"/>
              <a:t> week promoted the NPS to -16%. </a:t>
            </a:r>
            <a:r>
              <a:rPr lang="en-IN" dirty="0"/>
              <a:t>While </a:t>
            </a:r>
            <a:r>
              <a:rPr lang="en-IN" b="1" dirty="0"/>
              <a:t>increase of UK-IE responses depleted the NPS to -44% &amp; -49% in 4</a:t>
            </a:r>
            <a:r>
              <a:rPr lang="en-IN" b="1" baseline="30000" dirty="0"/>
              <a:t>th</a:t>
            </a:r>
            <a:r>
              <a:rPr lang="en-IN" b="1" dirty="0"/>
              <a:t> and 5</a:t>
            </a:r>
            <a:r>
              <a:rPr lang="en-IN" b="1" baseline="30000" dirty="0"/>
              <a:t>th</a:t>
            </a:r>
            <a:r>
              <a:rPr lang="en-IN" b="1" dirty="0"/>
              <a:t> week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Hence giving the </a:t>
            </a:r>
            <a:r>
              <a:rPr lang="en-IN" b="1" u="sng" dirty="0"/>
              <a:t>insight to work majorly towards satisfaction of UK-IE clients</a:t>
            </a:r>
            <a:r>
              <a:rPr lang="en-IN" dirty="0"/>
              <a:t>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5F2BC-052C-1C59-B99D-44F6D8A66AC3}"/>
              </a:ext>
            </a:extLst>
          </p:cNvPr>
          <p:cNvSpPr txBox="1"/>
          <p:nvPr/>
        </p:nvSpPr>
        <p:spPr>
          <a:xfrm>
            <a:off x="3146322" y="-6845"/>
            <a:ext cx="640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NPS &amp; Responses by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86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AF4FAE-CDA6-A5E2-D83A-40E29EDE473E}"/>
              </a:ext>
            </a:extLst>
          </p:cNvPr>
          <p:cNvGraphicFramePr>
            <a:graphicFrameLocks/>
          </p:cNvGraphicFramePr>
          <p:nvPr/>
        </p:nvGraphicFramePr>
        <p:xfrm>
          <a:off x="1604963" y="0"/>
          <a:ext cx="8982074" cy="374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0E83B6-06E5-6A84-89C5-E64F424B3DA7}"/>
              </a:ext>
            </a:extLst>
          </p:cNvPr>
          <p:cNvSpPr txBox="1"/>
          <p:nvPr/>
        </p:nvSpPr>
        <p:spPr>
          <a:xfrm>
            <a:off x="195943" y="3965510"/>
            <a:ext cx="11635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can be seen from the following graph and table the NPS for each region. </a:t>
            </a:r>
            <a:r>
              <a:rPr lang="en-IN" b="1" u="sng" dirty="0"/>
              <a:t>UK-IE responses being the highest followed by Hong Kong, Australia, Singapore, UAE and then France</a:t>
            </a:r>
            <a:r>
              <a:rPr lang="en-IN" dirty="0"/>
              <a:t>. 1</a:t>
            </a:r>
            <a:r>
              <a:rPr lang="en-IN" baseline="30000" dirty="0"/>
              <a:t>st</a:t>
            </a:r>
            <a:r>
              <a:rPr lang="en-IN" dirty="0"/>
              <a:t> week was fine for Hong Kong &amp; Singapore but not so good for UK-IE, Australia, UAE. 2</a:t>
            </a:r>
            <a:r>
              <a:rPr lang="en-IN" baseline="30000" dirty="0"/>
              <a:t>nd</a:t>
            </a:r>
            <a:r>
              <a:rPr lang="en-IN" dirty="0"/>
              <a:t> week all the NPS declined slightly but Australia NPS got better and 1 response for France was recorded with detractor. 3</a:t>
            </a:r>
            <a:r>
              <a:rPr lang="en-IN" baseline="30000" dirty="0"/>
              <a:t>rd</a:t>
            </a:r>
            <a:r>
              <a:rPr lang="en-IN" dirty="0"/>
              <a:t> week was the best for Singapore as its NPS got in positive 50% and was good for UK-IE as well as NPS got uplifted again to -43% but slight decline for Hong Kong to -13%. 4</a:t>
            </a:r>
            <a:r>
              <a:rPr lang="en-IN" baseline="30000" dirty="0"/>
              <a:t>th</a:t>
            </a:r>
            <a:r>
              <a:rPr lang="en-IN" dirty="0"/>
              <a:t> week came out best for Hong Kong with 0% NPS but worst for UK-IE and Singapore, Australia. 5</a:t>
            </a:r>
            <a:r>
              <a:rPr lang="en-IN" baseline="30000" dirty="0"/>
              <a:t>th</a:t>
            </a:r>
            <a:r>
              <a:rPr lang="en-IN" dirty="0"/>
              <a:t> week has been majorly declining as Hong Kong got declined to -31% but somewhat better for rest regions.1 detractor recorded from UAE.</a:t>
            </a:r>
          </a:p>
          <a:p>
            <a:r>
              <a:rPr lang="en-IN" b="1" dirty="0"/>
              <a:t>The insight of increase of NPS of UK, Australia, Singapore in Week 3 gives understanding of upward movement of NPS.</a:t>
            </a:r>
          </a:p>
        </p:txBody>
      </p:sp>
    </p:spTree>
    <p:extLst>
      <p:ext uri="{BB962C8B-B14F-4D97-AF65-F5344CB8AC3E}">
        <p14:creationId xmlns:p14="http://schemas.microsoft.com/office/powerpoint/2010/main" val="32289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D4AA0-4A5F-ED2D-5E38-D76FDFA1A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52360"/>
              </p:ext>
            </p:extLst>
          </p:nvPr>
        </p:nvGraphicFramePr>
        <p:xfrm>
          <a:off x="0" y="0"/>
          <a:ext cx="12192000" cy="273336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39375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585433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503272620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2579515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21833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0151267"/>
                    </a:ext>
                  </a:extLst>
                </a:gridCol>
                <a:gridCol w="601785">
                  <a:extLst>
                    <a:ext uri="{9D8B030D-6E8A-4147-A177-3AD203B41FA5}">
                      <a16:colId xmlns:a16="http://schemas.microsoft.com/office/drawing/2014/main" val="4103367091"/>
                    </a:ext>
                  </a:extLst>
                </a:gridCol>
                <a:gridCol w="617415">
                  <a:extLst>
                    <a:ext uri="{9D8B030D-6E8A-4147-A177-3AD203B41FA5}">
                      <a16:colId xmlns:a16="http://schemas.microsoft.com/office/drawing/2014/main" val="1772190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1825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649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63729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9194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0324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70460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9625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7476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3844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88874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943190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6016892"/>
                    </a:ext>
                  </a:extLst>
                </a:gridCol>
              </a:tblGrid>
              <a:tr h="202893">
                <a:tc gridSpan="20">
                  <a:txBody>
                    <a:bodyPr/>
                    <a:lstStyle/>
                    <a:p>
                      <a:pPr algn="ctr" rtl="0" fontAlgn="b"/>
                      <a:r>
                        <a:rPr lang="en-IN" sz="1200" b="1" i="1">
                          <a:effectLst/>
                          <a:latin typeface="Calibri" panose="020F0502020204030204" pitchFamily="34" charset="0"/>
                        </a:rPr>
                        <a:t>Responses &amp; Reasons / NPS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27907"/>
                  </a:ext>
                </a:extLst>
              </a:tr>
              <a:tr h="1049974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Cancelled Order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Cold Food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Cooked Incorrectly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Dropped Call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Incorrect Items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  <a:latin typeface="Calibri" panose="020F0502020204030204" pitchFamily="34" charset="0"/>
                        </a:rPr>
                        <a:t>Marked As Delivered Not Arrived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Missed Delivery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Missing Compensation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Missing Items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Order Other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  <a:latin typeface="Calibri" panose="020F0502020204030204" pitchFamily="34" charset="0"/>
                        </a:rPr>
                        <a:t>Order Status Query Not Late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Order Was Late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Promo Code Query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Rider Complaint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Spilled Or Crushed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Where Is My Food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NPS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32392"/>
                  </a:ext>
                </a:extLst>
              </a:tr>
              <a:tr h="209995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Week 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139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-40%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3670"/>
                  </a:ext>
                </a:extLst>
              </a:tr>
              <a:tr h="209995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Week 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161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-42%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37474"/>
                  </a:ext>
                </a:extLst>
              </a:tr>
              <a:tr h="209995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Week 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>
                        <a:effectLst/>
                      </a:endParaRP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6428"/>
                  </a:ext>
                </a:extLst>
              </a:tr>
              <a:tr h="209995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Week 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247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-44%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68293"/>
                  </a:ext>
                </a:extLst>
              </a:tr>
              <a:tr h="220529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>
                          <a:effectLst/>
                        </a:rPr>
                        <a:t>Week 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23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>
                          <a:effectLst/>
                        </a:rPr>
                        <a:t>257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-49%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10576"/>
                  </a:ext>
                </a:extLst>
              </a:tr>
              <a:tr h="419990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200" dirty="0">
                        <a:effectLst/>
                      </a:endParaRPr>
                    </a:p>
                  </a:txBody>
                  <a:tcPr marL="15773" marR="15773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59447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DD655184-47E3-3484-5E15-432A2B5B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2753031"/>
            <a:ext cx="8966764" cy="39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D86FF-9096-6F4A-586C-C14D6309779C}"/>
              </a:ext>
            </a:extLst>
          </p:cNvPr>
          <p:cNvSpPr txBox="1"/>
          <p:nvPr/>
        </p:nvSpPr>
        <p:spPr>
          <a:xfrm>
            <a:off x="8927690" y="2733366"/>
            <a:ext cx="3106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seen that there is </a:t>
            </a:r>
            <a:r>
              <a:rPr lang="en-IN" b="1" u="sng" dirty="0"/>
              <a:t>no major relation between any certain reason that is contributing to NPS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following chart &amp; table </a:t>
            </a:r>
            <a:r>
              <a:rPr lang="en-IN" b="1" u="sng" dirty="0"/>
              <a:t>reasons with more then 10 responses have been chosen for relevancy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Hence any </a:t>
            </a:r>
            <a:r>
              <a:rPr lang="en-IN" b="1" u="sng" dirty="0"/>
              <a:t>specific reasons are not cause behind low NPS.</a:t>
            </a:r>
          </a:p>
        </p:txBody>
      </p:sp>
    </p:spTree>
    <p:extLst>
      <p:ext uri="{BB962C8B-B14F-4D97-AF65-F5344CB8AC3E}">
        <p14:creationId xmlns:p14="http://schemas.microsoft.com/office/powerpoint/2010/main" val="1528813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279</TotalTime>
  <Words>1715</Words>
  <Application>Microsoft Office PowerPoint</Application>
  <PresentationFormat>Widescreen</PresentationFormat>
  <Paragraphs>587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Jaiswal</dc:creator>
  <cp:lastModifiedBy>Rohit Jaiswal</cp:lastModifiedBy>
  <cp:revision>11</cp:revision>
  <dcterms:created xsi:type="dcterms:W3CDTF">2023-08-23T18:07:39Z</dcterms:created>
  <dcterms:modified xsi:type="dcterms:W3CDTF">2023-09-23T19:15:15Z</dcterms:modified>
</cp:coreProperties>
</file>