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Raleway"/>
      <p:regular r:id="rId20"/>
      <p:bold r:id="rId21"/>
      <p:italic r:id="rId22"/>
      <p:boldItalic r:id="rId23"/>
    </p:embeddedFont>
    <p:embeddedFont>
      <p:font typeface="Bebas Neue"/>
      <p:regular r:id="rId24"/>
    </p:embeddedFont>
    <p:embeddedFont>
      <p:font typeface="Raleway Thin"/>
      <p:regular r:id="rId25"/>
      <p:bold r:id="rId26"/>
      <p:italic r:id="rId27"/>
      <p:boldItalic r:id="rId28"/>
    </p:embeddedFont>
    <p:embeddedFont>
      <p:font typeface="Roboto Ligh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gVRQkxktyAP72qIhv65fvRbb+i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BebasNeue-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alewayThin-bold.fntdata"/><Relationship Id="rId25" Type="http://schemas.openxmlformats.org/officeDocument/2006/relationships/font" Target="fonts/RalewayThin-regular.fntdata"/><Relationship Id="rId28" Type="http://schemas.openxmlformats.org/officeDocument/2006/relationships/font" Target="fonts/RalewayThin-boldItalic.fntdata"/><Relationship Id="rId27" Type="http://schemas.openxmlformats.org/officeDocument/2006/relationships/font" Target="fonts/RalewayThin-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Light-italic.fntdata"/><Relationship Id="rId30" Type="http://schemas.openxmlformats.org/officeDocument/2006/relationships/font" Target="fonts/RobotoLight-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RobotoLight-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 name="Google Shape;2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000">
                <a:solidFill>
                  <a:srgbClr val="FF0000"/>
                </a:solidFill>
              </a:rPr>
              <a:t>Attention!</a:t>
            </a:r>
            <a:endParaRPr/>
          </a:p>
          <a:p>
            <a:pPr indent="0" lvl="0" marL="0" rtl="0" algn="l">
              <a:spcBef>
                <a:spcPts val="0"/>
              </a:spcBef>
              <a:spcAft>
                <a:spcPts val="0"/>
              </a:spcAft>
              <a:buNone/>
            </a:pPr>
            <a:r>
              <a:t/>
            </a:r>
            <a:endParaRPr b="0" sz="1600">
              <a:solidFill>
                <a:srgbClr val="FF0000"/>
              </a:solidFill>
            </a:endParaRPr>
          </a:p>
          <a:p>
            <a:pPr indent="0" lvl="0" marL="0" rtl="0" algn="l">
              <a:spcBef>
                <a:spcPts val="0"/>
              </a:spcBef>
              <a:spcAft>
                <a:spcPts val="0"/>
              </a:spcAft>
              <a:buNone/>
            </a:pPr>
            <a:r>
              <a:rPr b="0" lang="en-US" sz="1600">
                <a:solidFill>
                  <a:srgbClr val="FF0000"/>
                </a:solidFill>
              </a:rPr>
              <a:t>Before you open this template be sure what you have the following fonts installed:</a:t>
            </a:r>
            <a:endParaRPr/>
          </a:p>
          <a:p>
            <a:pPr indent="0" lvl="0" marL="0" rtl="0" algn="l">
              <a:spcBef>
                <a:spcPts val="0"/>
              </a:spcBef>
              <a:spcAft>
                <a:spcPts val="0"/>
              </a:spcAft>
              <a:buNone/>
            </a:pPr>
            <a:r>
              <a:t/>
            </a:r>
            <a:endParaRPr b="1" sz="1200" cap="none">
              <a:solidFill>
                <a:schemeClr val="dk1"/>
              </a:solidFill>
              <a:latin typeface="Calibri"/>
              <a:ea typeface="Calibri"/>
              <a:cs typeface="Calibri"/>
              <a:sym typeface="Calibri"/>
            </a:endParaRPr>
          </a:p>
          <a:p>
            <a:pPr indent="0" lvl="0" marL="0" rtl="0" algn="l">
              <a:spcBef>
                <a:spcPts val="0"/>
              </a:spcBef>
              <a:spcAft>
                <a:spcPts val="0"/>
              </a:spcAft>
              <a:buNone/>
            </a:pPr>
            <a:r>
              <a:rPr b="1" lang="en-US" sz="1200" cap="none">
                <a:solidFill>
                  <a:schemeClr val="dk1"/>
                </a:solidFill>
                <a:latin typeface="Calibri"/>
                <a:ea typeface="Calibri"/>
                <a:cs typeface="Calibri"/>
                <a:sym typeface="Calibri"/>
              </a:rPr>
              <a:t>Bebas Neue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US" sz="1200" u="sng" cap="none">
                <a:solidFill>
                  <a:schemeClr val="dk1"/>
                </a:solidFill>
                <a:latin typeface="Calibri"/>
                <a:ea typeface="Calibri"/>
                <a:cs typeface="Calibri"/>
                <a:sym typeface="Calibri"/>
              </a:rPr>
              <a:t>http://www.fontsquirrel.com/fonts/bebas-NEUE</a:t>
            </a:r>
            <a:endParaRPr/>
          </a:p>
          <a:p>
            <a:pPr indent="0" lvl="0" marL="0" rtl="0" algn="l">
              <a:spcBef>
                <a:spcPts val="0"/>
              </a:spcBef>
              <a:spcAft>
                <a:spcPts val="0"/>
              </a:spcAft>
              <a:buNone/>
            </a:pPr>
            <a:r>
              <a:t/>
            </a:r>
            <a:endParaRPr b="1" sz="1200" u="sng" cap="none">
              <a:solidFill>
                <a:schemeClr val="dk1"/>
              </a:solidFill>
              <a:latin typeface="Calibri"/>
              <a:ea typeface="Calibri"/>
              <a:cs typeface="Calibri"/>
              <a:sym typeface="Calibri"/>
            </a:endParaRPr>
          </a:p>
          <a:p>
            <a:pPr indent="0" lvl="0" marL="0" rtl="0" algn="l">
              <a:spcBef>
                <a:spcPts val="0"/>
              </a:spcBef>
              <a:spcAft>
                <a:spcPts val="0"/>
              </a:spcAft>
              <a:buNone/>
            </a:pPr>
            <a:r>
              <a:rPr b="1" lang="en-US" sz="1200" cap="none">
                <a:solidFill>
                  <a:schemeClr val="dk1"/>
                </a:solidFill>
                <a:latin typeface="Calibri"/>
                <a:ea typeface="Calibri"/>
                <a:cs typeface="Calibri"/>
                <a:sym typeface="Calibri"/>
              </a:rPr>
              <a:t>Aller</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US" sz="1200" u="sng" cap="none">
                <a:solidFill>
                  <a:schemeClr val="dk1"/>
                </a:solidFill>
                <a:latin typeface="Calibri"/>
                <a:ea typeface="Calibri"/>
                <a:cs typeface="Calibri"/>
                <a:sym typeface="Calibri"/>
              </a:rPr>
              <a:t>http://www.fontsquirrel.com/fonts/Aller</a:t>
            </a:r>
            <a:endParaRPr/>
          </a:p>
          <a:p>
            <a:pPr indent="0" lvl="0" marL="0" rtl="0" algn="l">
              <a:spcBef>
                <a:spcPts val="0"/>
              </a:spcBef>
              <a:spcAft>
                <a:spcPts val="0"/>
              </a:spcAft>
              <a:buNone/>
            </a:pPr>
            <a:r>
              <a:t/>
            </a:r>
            <a:endParaRPr b="1" sz="1200" u="sng" cap="none">
              <a:solidFill>
                <a:schemeClr val="dk1"/>
              </a:solidFill>
              <a:latin typeface="Calibri"/>
              <a:ea typeface="Calibri"/>
              <a:cs typeface="Calibri"/>
              <a:sym typeface="Calibri"/>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Icon Sets Font:</a:t>
            </a:r>
            <a:endParaRPr/>
          </a:p>
          <a:p>
            <a:pPr indent="0" lvl="0" marL="0" rtl="0" algn="l">
              <a:spcBef>
                <a:spcPts val="0"/>
              </a:spcBef>
              <a:spcAft>
                <a:spcPts val="0"/>
              </a:spcAft>
              <a:buNone/>
            </a:pPr>
            <a:r>
              <a:rPr b="1" lang="en-US" sz="1200" u="sng">
                <a:solidFill>
                  <a:schemeClr val="dk1"/>
                </a:solidFill>
                <a:latin typeface="Calibri"/>
                <a:ea typeface="Calibri"/>
                <a:cs typeface="Calibri"/>
                <a:sym typeface="Calibri"/>
              </a:rPr>
              <a:t>http://www.webhostinghub.com/glyphs/</a:t>
            </a:r>
            <a:endParaRPr/>
          </a:p>
          <a:p>
            <a:pPr indent="0" lvl="0" marL="0" rtl="0" algn="l">
              <a:spcBef>
                <a:spcPts val="0"/>
              </a:spcBef>
              <a:spcAft>
                <a:spcPts val="0"/>
              </a:spcAft>
              <a:buNone/>
            </a:pPr>
            <a:r>
              <a:t/>
            </a:r>
            <a:endParaRPr sz="1200" u="sng">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a:solidFill>
                  <a:schemeClr val="dk1"/>
                </a:solidFill>
                <a:latin typeface="Calibri"/>
                <a:ea typeface="Calibri"/>
                <a:cs typeface="Calibri"/>
                <a:sym typeface="Calibri"/>
              </a:rPr>
              <a:t>All fonts are permitted free use in commercial projects.</a:t>
            </a:r>
            <a:endParaRPr/>
          </a:p>
          <a:p>
            <a:pPr indent="0" lvl="0" marL="0" rtl="0" algn="l">
              <a:spcBef>
                <a:spcPts val="0"/>
              </a:spcBef>
              <a:spcAft>
                <a:spcPts val="0"/>
              </a:spcAft>
              <a:buNone/>
            </a:pPr>
            <a:r>
              <a:t/>
            </a:r>
            <a:endParaRPr/>
          </a:p>
        </p:txBody>
      </p:sp>
      <p:sp>
        <p:nvSpPr>
          <p:cNvPr id="22" name="Google Shape;2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 name="Google Shape;3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a32c1a31ea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 name="Google Shape;50;ga32c1a31ea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fluencer - With Logos">
  <p:cSld name="Influencer - With Logos">
    <p:spTree>
      <p:nvGrpSpPr>
        <p:cNvPr id="11" name="Shape 11"/>
        <p:cNvGrpSpPr/>
        <p:nvPr/>
      </p:nvGrpSpPr>
      <p:grpSpPr>
        <a:xfrm>
          <a:off x="0" y="0"/>
          <a:ext cx="0" cy="0"/>
          <a:chOff x="0" y="0"/>
          <a:chExt cx="0" cy="0"/>
        </a:xfrm>
      </p:grpSpPr>
      <p:sp>
        <p:nvSpPr>
          <p:cNvPr id="12" name="Google Shape;12;p17"/>
          <p:cNvSpPr txBox="1"/>
          <p:nvPr>
            <p:ph idx="1" type="body"/>
          </p:nvPr>
        </p:nvSpPr>
        <p:spPr>
          <a:xfrm>
            <a:off x="3815934" y="990600"/>
            <a:ext cx="4495800" cy="3810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0"/>
              </a:spcBef>
              <a:spcAft>
                <a:spcPts val="0"/>
              </a:spcAft>
              <a:buClr>
                <a:srgbClr val="BFBFBF"/>
              </a:buClr>
              <a:buSzPts val="2400"/>
              <a:buFont typeface="Bebas Neue"/>
              <a:buNone/>
              <a:defRPr b="0" i="0" sz="2400" u="none" cap="none" strike="noStrike">
                <a:solidFill>
                  <a:srgbClr val="BFBFBF"/>
                </a:solidFill>
                <a:latin typeface="Bebas Neue"/>
                <a:ea typeface="Bebas Neue"/>
                <a:cs typeface="Bebas Neue"/>
                <a:sym typeface="Bebas Neue"/>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 name="Google Shape;13;p17"/>
          <p:cNvSpPr txBox="1"/>
          <p:nvPr>
            <p:ph type="title"/>
          </p:nvPr>
        </p:nvSpPr>
        <p:spPr>
          <a:xfrm>
            <a:off x="476011" y="381000"/>
            <a:ext cx="11175647" cy="609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18CC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spd="slow">
    <p:wipe dir="l"/>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fluencer - With Logos">
  <p:cSld name="Influencer - With Logos">
    <p:spTree>
      <p:nvGrpSpPr>
        <p:cNvPr id="16" name="Shape 16"/>
        <p:cNvGrpSpPr/>
        <p:nvPr/>
      </p:nvGrpSpPr>
      <p:grpSpPr>
        <a:xfrm>
          <a:off x="0" y="0"/>
          <a:ext cx="0" cy="0"/>
          <a:chOff x="0" y="0"/>
          <a:chExt cx="0" cy="0"/>
        </a:xfrm>
      </p:grpSpPr>
      <p:sp>
        <p:nvSpPr>
          <p:cNvPr id="17" name="Google Shape;17;ga32c1a31ea_0_61"/>
          <p:cNvSpPr txBox="1"/>
          <p:nvPr>
            <p:ph idx="1" type="body"/>
          </p:nvPr>
        </p:nvSpPr>
        <p:spPr>
          <a:xfrm>
            <a:off x="3815934" y="990600"/>
            <a:ext cx="4495800" cy="3810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0"/>
              </a:spcBef>
              <a:spcAft>
                <a:spcPts val="0"/>
              </a:spcAft>
              <a:buClr>
                <a:srgbClr val="BFBFBF"/>
              </a:buClr>
              <a:buSzPts val="2400"/>
              <a:buFont typeface="Bebas Neue"/>
              <a:buNone/>
              <a:defRPr b="0" i="0" sz="2400" u="none" cap="none" strike="noStrike">
                <a:solidFill>
                  <a:srgbClr val="BFBFBF"/>
                </a:solidFill>
                <a:latin typeface="Bebas Neue"/>
                <a:ea typeface="Bebas Neue"/>
                <a:cs typeface="Bebas Neue"/>
                <a:sym typeface="Bebas Neue"/>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 name="Google Shape;18;ga32c1a31ea_0_61"/>
          <p:cNvSpPr txBox="1"/>
          <p:nvPr>
            <p:ph type="title"/>
          </p:nvPr>
        </p:nvSpPr>
        <p:spPr>
          <a:xfrm>
            <a:off x="476011" y="381000"/>
            <a:ext cx="11175600" cy="6096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rgbClr val="018CCF"/>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F3F3F"/>
            </a:gs>
            <a:gs pos="74000">
              <a:schemeClr val="dk1"/>
            </a:gs>
            <a:gs pos="83000">
              <a:schemeClr val="dk1"/>
            </a:gs>
            <a:gs pos="100000">
              <a:schemeClr val="dk1"/>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476011" y="381000"/>
            <a:ext cx="11175647" cy="609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18CCF"/>
              </a:buClr>
              <a:buSzPts val="5400"/>
              <a:buFont typeface="Bebas Neue"/>
              <a:buNone/>
              <a:defRPr b="0" i="0" sz="5400" u="none" cap="none" strike="noStrike">
                <a:solidFill>
                  <a:srgbClr val="018CCF"/>
                </a:solidFill>
                <a:latin typeface="Bebas Neue"/>
                <a:ea typeface="Bebas Neue"/>
                <a:cs typeface="Bebas Neue"/>
                <a:sym typeface="Bebas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Lst>
  <p:transition spd="slow">
    <p:wipe dir="l"/>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F3F3F"/>
            </a:gs>
            <a:gs pos="74000">
              <a:schemeClr val="dk1"/>
            </a:gs>
            <a:gs pos="83000">
              <a:schemeClr val="dk1"/>
            </a:gs>
            <a:gs pos="100000">
              <a:schemeClr val="dk1"/>
            </a:gs>
          </a:gsLst>
          <a:path path="circle">
            <a:fillToRect b="50%" l="50%" r="50%" t="50%"/>
          </a:path>
          <a:tileRect/>
        </a:gradFill>
      </p:bgPr>
    </p:bg>
    <p:spTree>
      <p:nvGrpSpPr>
        <p:cNvPr id="14" name="Shape 14"/>
        <p:cNvGrpSpPr/>
        <p:nvPr/>
      </p:nvGrpSpPr>
      <p:grpSpPr>
        <a:xfrm>
          <a:off x="0" y="0"/>
          <a:ext cx="0" cy="0"/>
          <a:chOff x="0" y="0"/>
          <a:chExt cx="0" cy="0"/>
        </a:xfrm>
      </p:grpSpPr>
      <p:sp>
        <p:nvSpPr>
          <p:cNvPr id="15" name="Google Shape;15;ga32c1a31ea_0_59"/>
          <p:cNvSpPr txBox="1"/>
          <p:nvPr>
            <p:ph type="title"/>
          </p:nvPr>
        </p:nvSpPr>
        <p:spPr>
          <a:xfrm>
            <a:off x="476011" y="381000"/>
            <a:ext cx="11175600" cy="6096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18CCF"/>
              </a:buClr>
              <a:buSzPts val="5400"/>
              <a:buFont typeface="Bebas Neue"/>
              <a:buNone/>
              <a:defRPr b="0" i="0" sz="5400" u="none" cap="none" strike="noStrike">
                <a:solidFill>
                  <a:srgbClr val="018CCF"/>
                </a:solidFill>
                <a:latin typeface="Bebas Neue"/>
                <a:ea typeface="Bebas Neue"/>
                <a:cs typeface="Bebas Neue"/>
                <a:sym typeface="Bebas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hyperlink" Target="http://localhost:30080/" TargetMode="External"/><Relationship Id="rId5" Type="http://schemas.openxmlformats.org/officeDocument/2006/relationships/hyperlink" Target="http://localhost:3009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 name="Shape 23"/>
        <p:cNvGrpSpPr/>
        <p:nvPr/>
      </p:nvGrpSpPr>
      <p:grpSpPr>
        <a:xfrm>
          <a:off x="0" y="0"/>
          <a:ext cx="0" cy="0"/>
          <a:chOff x="0" y="0"/>
          <a:chExt cx="0" cy="0"/>
        </a:xfrm>
      </p:grpSpPr>
      <p:pic>
        <p:nvPicPr>
          <p:cNvPr id="24" name="Google Shape;24;p1"/>
          <p:cNvPicPr preferRelativeResize="0"/>
          <p:nvPr/>
        </p:nvPicPr>
        <p:blipFill rotWithShape="1">
          <a:blip r:embed="rId3">
            <a:alphaModFix/>
          </a:blip>
          <a:srcRect b="11223" l="247" r="0" t="4570"/>
          <a:stretch/>
        </p:blipFill>
        <p:spPr>
          <a:xfrm>
            <a:off x="0" y="0"/>
            <a:ext cx="12192000" cy="6858000"/>
          </a:xfrm>
          <a:custGeom>
            <a:rect b="b" l="l" r="r" t="t"/>
            <a:pathLst>
              <a:path extrusionOk="0" h="6858000" w="12192000">
                <a:moveTo>
                  <a:pt x="0" y="0"/>
                </a:moveTo>
                <a:lnTo>
                  <a:pt x="12192000" y="0"/>
                </a:lnTo>
                <a:lnTo>
                  <a:pt x="12192000" y="6858000"/>
                </a:lnTo>
                <a:lnTo>
                  <a:pt x="0" y="6858000"/>
                </a:lnTo>
                <a:close/>
              </a:path>
            </a:pathLst>
          </a:custGeom>
          <a:noFill/>
          <a:ln>
            <a:noFill/>
          </a:ln>
        </p:spPr>
      </p:pic>
      <p:sp>
        <p:nvSpPr>
          <p:cNvPr id="25" name="Google Shape;25;p1"/>
          <p:cNvSpPr/>
          <p:nvPr/>
        </p:nvSpPr>
        <p:spPr>
          <a:xfrm>
            <a:off x="-1" y="0"/>
            <a:ext cx="12206689" cy="6858000"/>
          </a:xfrm>
          <a:custGeom>
            <a:rect b="b" l="l" r="r" t="t"/>
            <a:pathLst>
              <a:path extrusionOk="0" h="21600" w="21600">
                <a:moveTo>
                  <a:pt x="0" y="0"/>
                </a:moveTo>
                <a:lnTo>
                  <a:pt x="21599" y="0"/>
                </a:lnTo>
                <a:lnTo>
                  <a:pt x="21599" y="21599"/>
                </a:lnTo>
                <a:lnTo>
                  <a:pt x="0" y="21599"/>
                </a:lnTo>
                <a:close/>
              </a:path>
            </a:pathLst>
          </a:custGeom>
          <a:solidFill>
            <a:srgbClr val="262626">
              <a:alpha val="60000"/>
            </a:srgbClr>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rgbClr val="FFFFFF"/>
              </a:solidFill>
              <a:latin typeface="Roboto Light"/>
              <a:ea typeface="Roboto Light"/>
              <a:cs typeface="Roboto Light"/>
              <a:sym typeface="Roboto Light"/>
            </a:endParaRPr>
          </a:p>
        </p:txBody>
      </p:sp>
      <p:sp>
        <p:nvSpPr>
          <p:cNvPr id="26" name="Google Shape;26;p1"/>
          <p:cNvSpPr/>
          <p:nvPr/>
        </p:nvSpPr>
        <p:spPr>
          <a:xfrm>
            <a:off x="4921575" y="1355492"/>
            <a:ext cx="2667000" cy="2667000"/>
          </a:xfrm>
          <a:custGeom>
            <a:rect b="b" l="l" r="r" t="t"/>
            <a:pathLst>
              <a:path extrusionOk="0" h="2667000" w="2667000">
                <a:moveTo>
                  <a:pt x="2529043" y="747131"/>
                </a:moveTo>
                <a:lnTo>
                  <a:pt x="2574505" y="844539"/>
                </a:lnTo>
                <a:cubicBezTo>
                  <a:pt x="2634205" y="995939"/>
                  <a:pt x="2667000" y="1160890"/>
                  <a:pt x="2667000" y="1333500"/>
                </a:cubicBezTo>
                <a:cubicBezTo>
                  <a:pt x="2667000" y="2069972"/>
                  <a:pt x="2069972" y="2667000"/>
                  <a:pt x="1333500" y="2667000"/>
                </a:cubicBezTo>
                <a:cubicBezTo>
                  <a:pt x="1103353" y="2667000"/>
                  <a:pt x="886823" y="2608697"/>
                  <a:pt x="697875" y="2506054"/>
                </a:cubicBezTo>
                <a:lnTo>
                  <a:pt x="649891" y="2476902"/>
                </a:lnTo>
                <a:lnTo>
                  <a:pt x="701613" y="2391753"/>
                </a:lnTo>
                <a:lnTo>
                  <a:pt x="745412" y="2418362"/>
                </a:lnTo>
                <a:cubicBezTo>
                  <a:pt x="920229" y="2513327"/>
                  <a:pt x="1120565" y="2567271"/>
                  <a:pt x="1333500" y="2567271"/>
                </a:cubicBezTo>
                <a:cubicBezTo>
                  <a:pt x="2014893" y="2567271"/>
                  <a:pt x="2567271" y="2014893"/>
                  <a:pt x="2567271" y="1333500"/>
                </a:cubicBezTo>
                <a:cubicBezTo>
                  <a:pt x="2567271" y="1173799"/>
                  <a:pt x="2536928" y="1021184"/>
                  <a:pt x="2481692" y="881107"/>
                </a:cubicBezTo>
                <a:lnTo>
                  <a:pt x="2466734" y="849056"/>
                </a:lnTo>
                <a:close/>
                <a:moveTo>
                  <a:pt x="1333500" y="0"/>
                </a:moveTo>
                <a:cubicBezTo>
                  <a:pt x="1506111" y="0"/>
                  <a:pt x="1671061" y="32796"/>
                  <a:pt x="1822461" y="92496"/>
                </a:cubicBezTo>
                <a:lnTo>
                  <a:pt x="1941266" y="147944"/>
                </a:lnTo>
                <a:lnTo>
                  <a:pt x="1837165" y="209238"/>
                </a:lnTo>
                <a:lnTo>
                  <a:pt x="1785893" y="185308"/>
                </a:lnTo>
                <a:cubicBezTo>
                  <a:pt x="1645817" y="130073"/>
                  <a:pt x="1493202" y="99729"/>
                  <a:pt x="1333500" y="99729"/>
                </a:cubicBezTo>
                <a:cubicBezTo>
                  <a:pt x="652107" y="99729"/>
                  <a:pt x="99730" y="652107"/>
                  <a:pt x="99730" y="1333500"/>
                </a:cubicBezTo>
                <a:cubicBezTo>
                  <a:pt x="99730" y="1546436"/>
                  <a:pt x="153673" y="1746772"/>
                  <a:pt x="248639" y="1921589"/>
                </a:cubicBezTo>
                <a:lnTo>
                  <a:pt x="303282" y="2011535"/>
                </a:lnTo>
                <a:lnTo>
                  <a:pt x="217570" y="2062330"/>
                </a:lnTo>
                <a:lnTo>
                  <a:pt x="160947" y="1969125"/>
                </a:lnTo>
                <a:cubicBezTo>
                  <a:pt x="58304" y="1780177"/>
                  <a:pt x="0" y="1563648"/>
                  <a:pt x="0" y="1333500"/>
                </a:cubicBezTo>
                <a:cubicBezTo>
                  <a:pt x="0" y="597029"/>
                  <a:pt x="597029" y="0"/>
                  <a:pt x="1333500" y="0"/>
                </a:cubicBezTo>
                <a:close/>
              </a:path>
            </a:pathLst>
          </a:custGeom>
          <a:solidFill>
            <a:srgbClr val="9A9A9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7" name="Google Shape;27;p1"/>
          <p:cNvSpPr txBox="1"/>
          <p:nvPr/>
        </p:nvSpPr>
        <p:spPr>
          <a:xfrm>
            <a:off x="14688" y="4194770"/>
            <a:ext cx="12192000" cy="11079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600">
                <a:solidFill>
                  <a:srgbClr val="FFFFFF"/>
                </a:solidFill>
                <a:latin typeface="Bebas Neue"/>
                <a:ea typeface="Bebas Neue"/>
                <a:cs typeface="Bebas Neue"/>
                <a:sym typeface="Bebas Neue"/>
              </a:rPr>
              <a:t>docker </a:t>
            </a:r>
            <a:r>
              <a:rPr lang="en-US" sz="6600">
                <a:solidFill>
                  <a:schemeClr val="accent3"/>
                </a:solidFill>
                <a:latin typeface="Bebas Neue"/>
                <a:ea typeface="Bebas Neue"/>
                <a:cs typeface="Bebas Neue"/>
                <a:sym typeface="Bebas Neue"/>
              </a:rPr>
              <a:t>and kubernetes</a:t>
            </a:r>
            <a:endParaRPr sz="6600">
              <a:solidFill>
                <a:schemeClr val="accent3"/>
              </a:solidFill>
              <a:latin typeface="Bebas Neue"/>
              <a:ea typeface="Bebas Neue"/>
              <a:cs typeface="Bebas Neue"/>
              <a:sym typeface="Bebas Neue"/>
            </a:endParaRPr>
          </a:p>
        </p:txBody>
      </p:sp>
      <p:pic>
        <p:nvPicPr>
          <p:cNvPr id="28" name="Google Shape;28;p1"/>
          <p:cNvPicPr preferRelativeResize="0"/>
          <p:nvPr/>
        </p:nvPicPr>
        <p:blipFill rotWithShape="1">
          <a:blip r:embed="rId4">
            <a:alphaModFix/>
          </a:blip>
          <a:srcRect b="0" l="0" r="0" t="0"/>
          <a:stretch/>
        </p:blipFill>
        <p:spPr>
          <a:xfrm>
            <a:off x="5207325" y="1787292"/>
            <a:ext cx="2095500" cy="1803400"/>
          </a:xfrm>
          <a:prstGeom prst="rect">
            <a:avLst/>
          </a:prstGeom>
          <a:noFill/>
          <a:ln>
            <a:noFill/>
          </a:ln>
        </p:spPr>
      </p:pic>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
                                        </p:tgtEl>
                                        <p:attrNameLst>
                                          <p:attrName>style.visibility</p:attrName>
                                        </p:attrNameLst>
                                      </p:cBhvr>
                                      <p:to>
                                        <p:strVal val="visible"/>
                                      </p:to>
                                    </p:set>
                                    <p:animEffect filter="fade" transition="in">
                                      <p:cBhvr>
                                        <p:cTn dur="500"/>
                                        <p:tgtEl>
                                          <p:spTgt spid="2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7"/>
                                        </p:tgtEl>
                                        <p:attrNameLst>
                                          <p:attrName>style.visibility</p:attrName>
                                        </p:attrNameLst>
                                      </p:cBhvr>
                                      <p:to>
                                        <p:strVal val="visible"/>
                                      </p:to>
                                    </p:set>
                                    <p:animEffect filter="fade" transition="in">
                                      <p:cBhvr>
                                        <p:cTn dur="500"/>
                                        <p:tgtEl>
                                          <p:spTgt spid="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descr="https://images.unsplash.com/reserve/NV0eHnNkQDHA21GC3BAJ_Paris%20Louvr.jpg?ixlib=rb-0.3.5&amp;q=80&amp;fm=jpg&amp;w=1080&amp;fit=max&amp;s=4c69a58895596b711a6d5b59a53b1dc5" id="120" name="Google Shape;120;p11"/>
          <p:cNvPicPr preferRelativeResize="0"/>
          <p:nvPr/>
        </p:nvPicPr>
        <p:blipFill rotWithShape="1">
          <a:blip r:embed="rId3">
            <a:alphaModFix/>
          </a:blip>
          <a:srcRect b="15625" l="127" r="0" t="0"/>
          <a:stretch/>
        </p:blipFill>
        <p:spPr>
          <a:xfrm>
            <a:off x="0" y="7826"/>
            <a:ext cx="12176562" cy="6858000"/>
          </a:xfrm>
          <a:custGeom>
            <a:rect b="b" l="l" r="r" t="t"/>
            <a:pathLst>
              <a:path extrusionOk="0" h="6858000" w="12176562">
                <a:moveTo>
                  <a:pt x="0" y="0"/>
                </a:moveTo>
                <a:lnTo>
                  <a:pt x="12176562" y="0"/>
                </a:lnTo>
                <a:lnTo>
                  <a:pt x="12176562" y="6858000"/>
                </a:lnTo>
                <a:lnTo>
                  <a:pt x="0" y="6858000"/>
                </a:lnTo>
                <a:close/>
              </a:path>
            </a:pathLst>
          </a:custGeom>
          <a:noFill/>
          <a:ln>
            <a:noFill/>
          </a:ln>
        </p:spPr>
      </p:pic>
      <p:sp>
        <p:nvSpPr>
          <p:cNvPr id="121" name="Google Shape;121;p11"/>
          <p:cNvSpPr/>
          <p:nvPr/>
        </p:nvSpPr>
        <p:spPr>
          <a:xfrm>
            <a:off x="0" y="0"/>
            <a:ext cx="12192000" cy="6858000"/>
          </a:xfrm>
          <a:prstGeom prst="rect">
            <a:avLst/>
          </a:prstGeom>
          <a:solidFill>
            <a:schemeClr val="dk1">
              <a:alpha val="54901"/>
            </a:scheme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2" name="Google Shape;122;p11"/>
          <p:cNvSpPr txBox="1"/>
          <p:nvPr/>
        </p:nvSpPr>
        <p:spPr>
          <a:xfrm>
            <a:off x="1311897" y="1168924"/>
            <a:ext cx="9398524" cy="480131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This is a Golang application. It serves up a JSON Web Token (JWT) in response to a login attempt. It does not take a username/password, but instead gives back a JWT any time the login endpoint is called.</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The application serves at port 9003</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The application should only be accessible inside the cluster</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Docker image: vergeops/k8s-rvstore-auth-api </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You can test the service at http://&lt;service&gt;/auth/login</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190500" lvl="1" marL="800100" marR="0" rtl="0" algn="l">
              <a:spcBef>
                <a:spcPts val="0"/>
              </a:spcBef>
              <a:spcAft>
                <a:spcPts val="0"/>
              </a:spcAft>
              <a:buClr>
                <a:schemeClr val="dk1"/>
              </a:buClr>
              <a:buSzPts val="2400"/>
              <a:buFont typeface="Arial"/>
              <a:buNone/>
            </a:pPr>
            <a:r>
              <a:t/>
            </a:r>
            <a:endParaRPr b="0" i="0" sz="2400" u="none" cap="none" strike="noStrike">
              <a:solidFill>
                <a:schemeClr val="lt1"/>
              </a:solidFill>
              <a:latin typeface="Raleway Thin"/>
              <a:ea typeface="Raleway Thin"/>
              <a:cs typeface="Raleway Thin"/>
              <a:sym typeface="Raleway Thin"/>
            </a:endParaRPr>
          </a:p>
          <a:p>
            <a:pPr indent="-190500" lvl="1" marL="800100" marR="0" rtl="0" algn="l">
              <a:spcBef>
                <a:spcPts val="0"/>
              </a:spcBef>
              <a:spcAft>
                <a:spcPts val="0"/>
              </a:spcAft>
              <a:buClr>
                <a:schemeClr val="dk1"/>
              </a:buClr>
              <a:buSzPts val="2400"/>
              <a:buFont typeface="Arial"/>
              <a:buNone/>
            </a:pPr>
            <a:r>
              <a:t/>
            </a:r>
            <a:endParaRPr b="0" i="0" sz="2400" u="none" cap="none" strike="noStrike">
              <a:solidFill>
                <a:schemeClr val="lt1"/>
              </a:solidFill>
              <a:latin typeface="Raleway Thin"/>
              <a:ea typeface="Raleway Thin"/>
              <a:cs typeface="Raleway Thin"/>
              <a:sym typeface="Raleway Thin"/>
            </a:endParaRPr>
          </a:p>
          <a:p>
            <a:pPr indent="-190500" lvl="0" marL="342900" marR="0" rtl="0" algn="l">
              <a:spcBef>
                <a:spcPts val="0"/>
              </a:spcBef>
              <a:spcAft>
                <a:spcPts val="0"/>
              </a:spcAft>
              <a:buClr>
                <a:schemeClr val="dk1"/>
              </a:buClr>
              <a:buSzPts val="2400"/>
              <a:buFont typeface="Arial"/>
              <a:buNone/>
            </a:pPr>
            <a:r>
              <a:t/>
            </a:r>
            <a:endParaRPr sz="2400">
              <a:solidFill>
                <a:schemeClr val="lt1"/>
              </a:solidFill>
              <a:latin typeface="Raleway Thin"/>
              <a:ea typeface="Raleway Thin"/>
              <a:cs typeface="Raleway Thin"/>
              <a:sym typeface="Raleway Thin"/>
            </a:endParaRPr>
          </a:p>
          <a:p>
            <a:pPr indent="-133350" lvl="0" marL="285750" marR="0" rtl="0" algn="l">
              <a:spcBef>
                <a:spcPts val="0"/>
              </a:spcBef>
              <a:spcAft>
                <a:spcPts val="0"/>
              </a:spcAft>
              <a:buClr>
                <a:schemeClr val="dk1"/>
              </a:buClr>
              <a:buSzPts val="2400"/>
              <a:buFont typeface="Arial"/>
              <a:buNone/>
            </a:pPr>
            <a:r>
              <a:t/>
            </a:r>
            <a:endParaRPr sz="2400">
              <a:solidFill>
                <a:schemeClr val="lt1"/>
              </a:solidFill>
              <a:latin typeface="Raleway Thin"/>
              <a:ea typeface="Raleway Thin"/>
              <a:cs typeface="Raleway Thin"/>
              <a:sym typeface="Raleway Thin"/>
            </a:endParaRPr>
          </a:p>
        </p:txBody>
      </p:sp>
      <p:sp>
        <p:nvSpPr>
          <p:cNvPr id="123" name="Google Shape;123;p11"/>
          <p:cNvSpPr txBox="1"/>
          <p:nvPr>
            <p:ph type="title"/>
          </p:nvPr>
        </p:nvSpPr>
        <p:spPr>
          <a:xfrm>
            <a:off x="650450" y="369988"/>
            <a:ext cx="10742974"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6000"/>
              <a:buFont typeface="Bebas Neue"/>
              <a:buNone/>
            </a:pPr>
            <a:r>
              <a:rPr lang="en-US" sz="6000">
                <a:solidFill>
                  <a:srgbClr val="FFFFFF"/>
                </a:solidFill>
              </a:rPr>
              <a:t>Rv store – </a:t>
            </a:r>
            <a:r>
              <a:rPr lang="en-US" sz="6000">
                <a:solidFill>
                  <a:schemeClr val="accent3"/>
                </a:solidFill>
              </a:rPr>
              <a:t>authentication api application</a:t>
            </a:r>
            <a:endParaRPr sz="6000"/>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23"/>
                                        </p:tgtEl>
                                        <p:attrNameLst>
                                          <p:attrName>style.visibility</p:attrName>
                                        </p:attrNameLst>
                                      </p:cBhvr>
                                      <p:to>
                                        <p:strVal val="visible"/>
                                      </p:to>
                                    </p:set>
                                    <p:anim calcmode="lin" valueType="num">
                                      <p:cBhvr additive="base">
                                        <p:cTn dur="500"/>
                                        <p:tgtEl>
                                          <p:spTgt spid="12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descr="https://images.unsplash.com/reserve/NV0eHnNkQDHA21GC3BAJ_Paris%20Louvr.jpg?ixlib=rb-0.3.5&amp;q=80&amp;fm=jpg&amp;w=1080&amp;fit=max&amp;s=4c69a58895596b711a6d5b59a53b1dc5" id="128" name="Google Shape;128;p12"/>
          <p:cNvPicPr preferRelativeResize="0"/>
          <p:nvPr/>
        </p:nvPicPr>
        <p:blipFill rotWithShape="1">
          <a:blip r:embed="rId3">
            <a:alphaModFix/>
          </a:blip>
          <a:srcRect b="15625" l="127" r="0" t="0"/>
          <a:stretch/>
        </p:blipFill>
        <p:spPr>
          <a:xfrm>
            <a:off x="0" y="7826"/>
            <a:ext cx="12176562" cy="6858000"/>
          </a:xfrm>
          <a:custGeom>
            <a:rect b="b" l="l" r="r" t="t"/>
            <a:pathLst>
              <a:path extrusionOk="0" h="6858000" w="12176562">
                <a:moveTo>
                  <a:pt x="0" y="0"/>
                </a:moveTo>
                <a:lnTo>
                  <a:pt x="12176562" y="0"/>
                </a:lnTo>
                <a:lnTo>
                  <a:pt x="12176562" y="6858000"/>
                </a:lnTo>
                <a:lnTo>
                  <a:pt x="0" y="6858000"/>
                </a:lnTo>
                <a:close/>
              </a:path>
            </a:pathLst>
          </a:custGeom>
          <a:noFill/>
          <a:ln>
            <a:noFill/>
          </a:ln>
        </p:spPr>
      </p:pic>
      <p:sp>
        <p:nvSpPr>
          <p:cNvPr id="129" name="Google Shape;129;p12"/>
          <p:cNvSpPr/>
          <p:nvPr/>
        </p:nvSpPr>
        <p:spPr>
          <a:xfrm>
            <a:off x="0" y="0"/>
            <a:ext cx="12192000" cy="6858000"/>
          </a:xfrm>
          <a:prstGeom prst="rect">
            <a:avLst/>
          </a:prstGeom>
          <a:solidFill>
            <a:schemeClr val="dk1">
              <a:alpha val="54901"/>
            </a:scheme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0" name="Google Shape;130;p12"/>
          <p:cNvSpPr txBox="1"/>
          <p:nvPr/>
        </p:nvSpPr>
        <p:spPr>
          <a:xfrm>
            <a:off x="1311897" y="1168924"/>
            <a:ext cx="9398524" cy="609397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This is a Java Spring Boot application. It receives order data and stores it in the Mongo database</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The application serves at port 9002</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The application should only be accessible inside the cluster</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It communicates with the Mongo service by name rvstore-orders-mongodb</a:t>
            </a:r>
            <a:endParaRPr sz="2400">
              <a:solidFill>
                <a:schemeClr val="lt1"/>
              </a:solidFill>
              <a:latin typeface="Raleway Thin"/>
              <a:ea typeface="Raleway Thin"/>
              <a:cs typeface="Raleway Thin"/>
              <a:sym typeface="Raleway Thin"/>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Docker image: vergeops/k8s-rvstore-order-api </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Environment variables needed:</a:t>
            </a:r>
            <a:endParaRPr/>
          </a:p>
          <a:p>
            <a:pPr indent="-342900" lvl="1" marL="80010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Raleway Thin"/>
                <a:ea typeface="Raleway Thin"/>
                <a:cs typeface="Raleway Thin"/>
                <a:sym typeface="Raleway Thin"/>
              </a:rPr>
              <a:t>SPRING_PROFILES_ACTIVE: compose</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You can test the service at http://&lt;service&gt;/orders</a:t>
            </a:r>
            <a:endParaRPr/>
          </a:p>
          <a:p>
            <a:pPr indent="-228600" lvl="1" marL="80010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190500" lvl="1" marL="800100" marR="0" rtl="0" algn="l">
              <a:spcBef>
                <a:spcPts val="0"/>
              </a:spcBef>
              <a:spcAft>
                <a:spcPts val="0"/>
              </a:spcAft>
              <a:buClr>
                <a:schemeClr val="dk1"/>
              </a:buClr>
              <a:buSzPts val="2400"/>
              <a:buFont typeface="Arial"/>
              <a:buNone/>
            </a:pPr>
            <a:r>
              <a:t/>
            </a:r>
            <a:endParaRPr b="0" i="0" sz="2400" u="none" cap="none" strike="noStrike">
              <a:solidFill>
                <a:schemeClr val="lt1"/>
              </a:solidFill>
              <a:latin typeface="Raleway Thin"/>
              <a:ea typeface="Raleway Thin"/>
              <a:cs typeface="Raleway Thin"/>
              <a:sym typeface="Raleway Thin"/>
            </a:endParaRPr>
          </a:p>
          <a:p>
            <a:pPr indent="-190500" lvl="1" marL="800100" marR="0" rtl="0" algn="l">
              <a:spcBef>
                <a:spcPts val="0"/>
              </a:spcBef>
              <a:spcAft>
                <a:spcPts val="0"/>
              </a:spcAft>
              <a:buClr>
                <a:schemeClr val="dk1"/>
              </a:buClr>
              <a:buSzPts val="2400"/>
              <a:buFont typeface="Arial"/>
              <a:buNone/>
            </a:pPr>
            <a:r>
              <a:t/>
            </a:r>
            <a:endParaRPr b="0" i="0" sz="2400" u="none" cap="none" strike="noStrike">
              <a:solidFill>
                <a:schemeClr val="lt1"/>
              </a:solidFill>
              <a:latin typeface="Raleway Thin"/>
              <a:ea typeface="Raleway Thin"/>
              <a:cs typeface="Raleway Thin"/>
              <a:sym typeface="Raleway Thin"/>
            </a:endParaRPr>
          </a:p>
          <a:p>
            <a:pPr indent="-190500" lvl="0" marL="342900" marR="0" rtl="0" algn="l">
              <a:spcBef>
                <a:spcPts val="0"/>
              </a:spcBef>
              <a:spcAft>
                <a:spcPts val="0"/>
              </a:spcAft>
              <a:buClr>
                <a:schemeClr val="dk1"/>
              </a:buClr>
              <a:buSzPts val="2400"/>
              <a:buFont typeface="Arial"/>
              <a:buNone/>
            </a:pPr>
            <a:r>
              <a:t/>
            </a:r>
            <a:endParaRPr sz="2400">
              <a:solidFill>
                <a:schemeClr val="lt1"/>
              </a:solidFill>
              <a:latin typeface="Raleway Thin"/>
              <a:ea typeface="Raleway Thin"/>
              <a:cs typeface="Raleway Thin"/>
              <a:sym typeface="Raleway Thin"/>
            </a:endParaRPr>
          </a:p>
          <a:p>
            <a:pPr indent="-133350" lvl="0" marL="285750" marR="0" rtl="0" algn="l">
              <a:spcBef>
                <a:spcPts val="0"/>
              </a:spcBef>
              <a:spcAft>
                <a:spcPts val="0"/>
              </a:spcAft>
              <a:buClr>
                <a:schemeClr val="dk1"/>
              </a:buClr>
              <a:buSzPts val="2400"/>
              <a:buFont typeface="Arial"/>
              <a:buNone/>
            </a:pPr>
            <a:r>
              <a:t/>
            </a:r>
            <a:endParaRPr sz="2400">
              <a:solidFill>
                <a:schemeClr val="lt1"/>
              </a:solidFill>
              <a:latin typeface="Raleway Thin"/>
              <a:ea typeface="Raleway Thin"/>
              <a:cs typeface="Raleway Thin"/>
              <a:sym typeface="Raleway Thin"/>
            </a:endParaRPr>
          </a:p>
        </p:txBody>
      </p:sp>
      <p:sp>
        <p:nvSpPr>
          <p:cNvPr id="131" name="Google Shape;131;p12"/>
          <p:cNvSpPr txBox="1"/>
          <p:nvPr>
            <p:ph type="title"/>
          </p:nvPr>
        </p:nvSpPr>
        <p:spPr>
          <a:xfrm>
            <a:off x="650450" y="369988"/>
            <a:ext cx="10742974"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6000"/>
              <a:buFont typeface="Bebas Neue"/>
              <a:buNone/>
            </a:pPr>
            <a:r>
              <a:rPr lang="en-US" sz="6000">
                <a:solidFill>
                  <a:srgbClr val="FFFFFF"/>
                </a:solidFill>
              </a:rPr>
              <a:t>Rv store – </a:t>
            </a:r>
            <a:r>
              <a:rPr lang="en-US" sz="6000">
                <a:solidFill>
                  <a:schemeClr val="accent3"/>
                </a:solidFill>
              </a:rPr>
              <a:t>order api application</a:t>
            </a:r>
            <a:endParaRPr sz="6000"/>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500"/>
                                        <p:tgtEl>
                                          <p:spTgt spid="13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descr="https://images.unsplash.com/reserve/NV0eHnNkQDHA21GC3BAJ_Paris%20Louvr.jpg?ixlib=rb-0.3.5&amp;q=80&amp;fm=jpg&amp;w=1080&amp;fit=max&amp;s=4c69a58895596b711a6d5b59a53b1dc5" id="136" name="Google Shape;136;p13"/>
          <p:cNvPicPr preferRelativeResize="0"/>
          <p:nvPr/>
        </p:nvPicPr>
        <p:blipFill rotWithShape="1">
          <a:blip r:embed="rId3">
            <a:alphaModFix/>
          </a:blip>
          <a:srcRect b="15625" l="127" r="0" t="0"/>
          <a:stretch/>
        </p:blipFill>
        <p:spPr>
          <a:xfrm>
            <a:off x="0" y="7826"/>
            <a:ext cx="12176562" cy="6858000"/>
          </a:xfrm>
          <a:custGeom>
            <a:rect b="b" l="l" r="r" t="t"/>
            <a:pathLst>
              <a:path extrusionOk="0" h="6858000" w="12176562">
                <a:moveTo>
                  <a:pt x="0" y="0"/>
                </a:moveTo>
                <a:lnTo>
                  <a:pt x="12176562" y="0"/>
                </a:lnTo>
                <a:lnTo>
                  <a:pt x="12176562" y="6858000"/>
                </a:lnTo>
                <a:lnTo>
                  <a:pt x="0" y="6858000"/>
                </a:lnTo>
                <a:close/>
              </a:path>
            </a:pathLst>
          </a:custGeom>
          <a:noFill/>
          <a:ln>
            <a:noFill/>
          </a:ln>
        </p:spPr>
      </p:pic>
      <p:sp>
        <p:nvSpPr>
          <p:cNvPr id="137" name="Google Shape;137;p13"/>
          <p:cNvSpPr/>
          <p:nvPr/>
        </p:nvSpPr>
        <p:spPr>
          <a:xfrm>
            <a:off x="0" y="0"/>
            <a:ext cx="12192000" cy="6858000"/>
          </a:xfrm>
          <a:prstGeom prst="rect">
            <a:avLst/>
          </a:prstGeom>
          <a:solidFill>
            <a:schemeClr val="dk1">
              <a:alpha val="54901"/>
            </a:scheme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8" name="Google Shape;138;p13"/>
          <p:cNvSpPr txBox="1"/>
          <p:nvPr/>
        </p:nvSpPr>
        <p:spPr>
          <a:xfrm>
            <a:off x="1311897" y="1168924"/>
            <a:ext cx="9398524" cy="603242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This is a Java Spring Boot application. It generates random orders and submits them to the order API periodically.</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There is no port number for this app. It is not a web app but instead just a background process.</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It communicates with the Gateway service at: http://rvstore-api-gateway:9000</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Only one copy of the application should run.</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Docker image: vergeops/k8s-rvstore-order-simulator</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Environment variables needed:</a:t>
            </a:r>
            <a:endParaRPr/>
          </a:p>
          <a:p>
            <a:pPr indent="-342900" lvl="1" marL="80010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Raleway Thin"/>
                <a:ea typeface="Raleway Thin"/>
                <a:cs typeface="Raleway Thin"/>
                <a:sym typeface="Raleway Thin"/>
              </a:rPr>
              <a:t>SPRING_PROFILES_ACTIVE: compose</a:t>
            </a:r>
            <a:endParaRPr/>
          </a:p>
          <a:p>
            <a:pPr indent="-228600" lvl="1" marL="80010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190500" lvl="1" marL="800100" marR="0" rtl="0" algn="l">
              <a:spcBef>
                <a:spcPts val="0"/>
              </a:spcBef>
              <a:spcAft>
                <a:spcPts val="0"/>
              </a:spcAft>
              <a:buClr>
                <a:schemeClr val="dk1"/>
              </a:buClr>
              <a:buSzPts val="2400"/>
              <a:buFont typeface="Arial"/>
              <a:buNone/>
            </a:pPr>
            <a:r>
              <a:t/>
            </a:r>
            <a:endParaRPr b="0" i="0" sz="2400" u="none" cap="none" strike="noStrike">
              <a:solidFill>
                <a:schemeClr val="lt1"/>
              </a:solidFill>
              <a:latin typeface="Raleway Thin"/>
              <a:ea typeface="Raleway Thin"/>
              <a:cs typeface="Raleway Thin"/>
              <a:sym typeface="Raleway Thin"/>
            </a:endParaRPr>
          </a:p>
          <a:p>
            <a:pPr indent="-190500" lvl="1" marL="800100" marR="0" rtl="0" algn="l">
              <a:spcBef>
                <a:spcPts val="0"/>
              </a:spcBef>
              <a:spcAft>
                <a:spcPts val="0"/>
              </a:spcAft>
              <a:buClr>
                <a:schemeClr val="dk1"/>
              </a:buClr>
              <a:buSzPts val="2400"/>
              <a:buFont typeface="Arial"/>
              <a:buNone/>
            </a:pPr>
            <a:r>
              <a:t/>
            </a:r>
            <a:endParaRPr b="0" i="0" sz="2400" u="none" cap="none" strike="noStrike">
              <a:solidFill>
                <a:schemeClr val="lt1"/>
              </a:solidFill>
              <a:latin typeface="Raleway Thin"/>
              <a:ea typeface="Raleway Thin"/>
              <a:cs typeface="Raleway Thin"/>
              <a:sym typeface="Raleway Thin"/>
            </a:endParaRPr>
          </a:p>
          <a:p>
            <a:pPr indent="-190500" lvl="0" marL="342900" marR="0" rtl="0" algn="l">
              <a:spcBef>
                <a:spcPts val="0"/>
              </a:spcBef>
              <a:spcAft>
                <a:spcPts val="0"/>
              </a:spcAft>
              <a:buClr>
                <a:schemeClr val="dk1"/>
              </a:buClr>
              <a:buSzPts val="2400"/>
              <a:buFont typeface="Arial"/>
              <a:buNone/>
            </a:pPr>
            <a:r>
              <a:t/>
            </a:r>
            <a:endParaRPr sz="2400">
              <a:solidFill>
                <a:schemeClr val="lt1"/>
              </a:solidFill>
              <a:latin typeface="Raleway Thin"/>
              <a:ea typeface="Raleway Thin"/>
              <a:cs typeface="Raleway Thin"/>
              <a:sym typeface="Raleway Thin"/>
            </a:endParaRPr>
          </a:p>
          <a:p>
            <a:pPr indent="-133350" lvl="0" marL="285750" marR="0" rtl="0" algn="l">
              <a:spcBef>
                <a:spcPts val="0"/>
              </a:spcBef>
              <a:spcAft>
                <a:spcPts val="0"/>
              </a:spcAft>
              <a:buClr>
                <a:schemeClr val="dk1"/>
              </a:buClr>
              <a:buSzPts val="2400"/>
              <a:buFont typeface="Arial"/>
              <a:buNone/>
            </a:pPr>
            <a:r>
              <a:t/>
            </a:r>
            <a:endParaRPr sz="2400">
              <a:solidFill>
                <a:schemeClr val="lt1"/>
              </a:solidFill>
              <a:latin typeface="Raleway Thin"/>
              <a:ea typeface="Raleway Thin"/>
              <a:cs typeface="Raleway Thin"/>
              <a:sym typeface="Raleway Thin"/>
            </a:endParaRPr>
          </a:p>
        </p:txBody>
      </p:sp>
      <p:sp>
        <p:nvSpPr>
          <p:cNvPr id="139" name="Google Shape;139;p13"/>
          <p:cNvSpPr txBox="1"/>
          <p:nvPr>
            <p:ph type="title"/>
          </p:nvPr>
        </p:nvSpPr>
        <p:spPr>
          <a:xfrm>
            <a:off x="650450" y="369988"/>
            <a:ext cx="10742974"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6000"/>
              <a:buFont typeface="Bebas Neue"/>
              <a:buNone/>
            </a:pPr>
            <a:r>
              <a:rPr lang="en-US" sz="6000">
                <a:solidFill>
                  <a:srgbClr val="FFFFFF"/>
                </a:solidFill>
              </a:rPr>
              <a:t>Rv store – </a:t>
            </a:r>
            <a:r>
              <a:rPr lang="en-US" sz="6000">
                <a:solidFill>
                  <a:schemeClr val="accent3"/>
                </a:solidFill>
              </a:rPr>
              <a:t>order simulator application</a:t>
            </a:r>
            <a:endParaRPr sz="6000"/>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39"/>
                                        </p:tgtEl>
                                        <p:attrNameLst>
                                          <p:attrName>style.visibility</p:attrName>
                                        </p:attrNameLst>
                                      </p:cBhvr>
                                      <p:to>
                                        <p:strVal val="visible"/>
                                      </p:to>
                                    </p:set>
                                    <p:anim calcmode="lin" valueType="num">
                                      <p:cBhvr additive="base">
                                        <p:cTn dur="500"/>
                                        <p:tgtEl>
                                          <p:spTgt spid="13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descr="https://images.unsplash.com/reserve/NV0eHnNkQDHA21GC3BAJ_Paris%20Louvr.jpg?ixlib=rb-0.3.5&amp;q=80&amp;fm=jpg&amp;w=1080&amp;fit=max&amp;s=4c69a58895596b711a6d5b59a53b1dc5" id="144" name="Google Shape;144;p14"/>
          <p:cNvPicPr preferRelativeResize="0"/>
          <p:nvPr/>
        </p:nvPicPr>
        <p:blipFill rotWithShape="1">
          <a:blip r:embed="rId3">
            <a:alphaModFix/>
          </a:blip>
          <a:srcRect b="15625" l="127" r="0" t="0"/>
          <a:stretch/>
        </p:blipFill>
        <p:spPr>
          <a:xfrm>
            <a:off x="0" y="7826"/>
            <a:ext cx="12176562" cy="6858000"/>
          </a:xfrm>
          <a:custGeom>
            <a:rect b="b" l="l" r="r" t="t"/>
            <a:pathLst>
              <a:path extrusionOk="0" h="6858000" w="12176562">
                <a:moveTo>
                  <a:pt x="0" y="0"/>
                </a:moveTo>
                <a:lnTo>
                  <a:pt x="12176562" y="0"/>
                </a:lnTo>
                <a:lnTo>
                  <a:pt x="12176562" y="6858000"/>
                </a:lnTo>
                <a:lnTo>
                  <a:pt x="0" y="6858000"/>
                </a:lnTo>
                <a:close/>
              </a:path>
            </a:pathLst>
          </a:custGeom>
          <a:noFill/>
          <a:ln>
            <a:noFill/>
          </a:ln>
        </p:spPr>
      </p:pic>
      <p:sp>
        <p:nvSpPr>
          <p:cNvPr id="145" name="Google Shape;145;p14"/>
          <p:cNvSpPr/>
          <p:nvPr/>
        </p:nvSpPr>
        <p:spPr>
          <a:xfrm>
            <a:off x="0" y="0"/>
            <a:ext cx="12192000" cy="6858000"/>
          </a:xfrm>
          <a:prstGeom prst="rect">
            <a:avLst/>
          </a:prstGeom>
          <a:solidFill>
            <a:schemeClr val="dk1">
              <a:alpha val="54901"/>
            </a:scheme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6" name="Google Shape;146;p14"/>
          <p:cNvSpPr txBox="1"/>
          <p:nvPr/>
        </p:nvSpPr>
        <p:spPr>
          <a:xfrm>
            <a:off x="1311897" y="1168924"/>
            <a:ext cx="9398524" cy="787908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This is a Java Spring Boot application. It routes traffic to the appropriate application based on the path. It acts as traffic cop. For example, xyz.com/products will get routed to the product API application</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Runs on port 9000</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Application should be publicly accessible as the only endpoint for the backend API</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It communicates with other services:</a:t>
            </a:r>
            <a:endParaRPr/>
          </a:p>
          <a:p>
            <a:pPr indent="-342900" lvl="1" marL="80010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Raleway Thin"/>
                <a:ea typeface="Raleway Thin"/>
                <a:cs typeface="Raleway Thin"/>
                <a:sym typeface="Raleway Thin"/>
              </a:rPr>
              <a:t>Auth service at: http://rvstore-auth-api:9003/auth</a:t>
            </a:r>
            <a:endParaRPr/>
          </a:p>
          <a:p>
            <a:pPr indent="-342900" lvl="1" marL="80010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Raleway Thin"/>
                <a:ea typeface="Raleway Thin"/>
                <a:cs typeface="Raleway Thin"/>
                <a:sym typeface="Raleway Thin"/>
              </a:rPr>
              <a:t>Product service at: http://rvstore-product-api:9001/products</a:t>
            </a:r>
            <a:endParaRPr/>
          </a:p>
          <a:p>
            <a:pPr indent="-342900" lvl="1" marL="80010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Raleway Thin"/>
                <a:ea typeface="Raleway Thin"/>
                <a:cs typeface="Raleway Thin"/>
                <a:sym typeface="Raleway Thin"/>
              </a:rPr>
              <a:t>Order service at: http://rvstore-order-api:9002/orders</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Docker image: vergeops/k8s-rvstore-api-gateway</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Environment variables needed:</a:t>
            </a:r>
            <a:endParaRPr/>
          </a:p>
          <a:p>
            <a:pPr indent="-342900" lvl="1" marL="80010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Raleway Thin"/>
                <a:ea typeface="Raleway Thin"/>
                <a:cs typeface="Raleway Thin"/>
                <a:sym typeface="Raleway Thin"/>
              </a:rPr>
              <a:t>SPRING_PROFILES_ACTIVE: compose</a:t>
            </a:r>
            <a:endParaRPr/>
          </a:p>
          <a:p>
            <a:pPr indent="-228600" lvl="1" marL="80010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190500" lvl="1" marL="800100" marR="0" rtl="0" algn="l">
              <a:spcBef>
                <a:spcPts val="0"/>
              </a:spcBef>
              <a:spcAft>
                <a:spcPts val="0"/>
              </a:spcAft>
              <a:buClr>
                <a:schemeClr val="dk1"/>
              </a:buClr>
              <a:buSzPts val="2400"/>
              <a:buFont typeface="Arial"/>
              <a:buNone/>
            </a:pPr>
            <a:r>
              <a:t/>
            </a:r>
            <a:endParaRPr b="0" i="0" sz="2400" u="none" cap="none" strike="noStrike">
              <a:solidFill>
                <a:schemeClr val="lt1"/>
              </a:solidFill>
              <a:latin typeface="Raleway Thin"/>
              <a:ea typeface="Raleway Thin"/>
              <a:cs typeface="Raleway Thin"/>
              <a:sym typeface="Raleway Thin"/>
            </a:endParaRPr>
          </a:p>
          <a:p>
            <a:pPr indent="-190500" lvl="1" marL="800100" marR="0" rtl="0" algn="l">
              <a:spcBef>
                <a:spcPts val="0"/>
              </a:spcBef>
              <a:spcAft>
                <a:spcPts val="0"/>
              </a:spcAft>
              <a:buClr>
                <a:schemeClr val="dk1"/>
              </a:buClr>
              <a:buSzPts val="2400"/>
              <a:buFont typeface="Arial"/>
              <a:buNone/>
            </a:pPr>
            <a:r>
              <a:t/>
            </a:r>
            <a:endParaRPr b="0" i="0" sz="2400" u="none" cap="none" strike="noStrike">
              <a:solidFill>
                <a:schemeClr val="lt1"/>
              </a:solidFill>
              <a:latin typeface="Raleway Thin"/>
              <a:ea typeface="Raleway Thin"/>
              <a:cs typeface="Raleway Thin"/>
              <a:sym typeface="Raleway Thin"/>
            </a:endParaRPr>
          </a:p>
          <a:p>
            <a:pPr indent="-190500" lvl="0" marL="342900" marR="0" rtl="0" algn="l">
              <a:spcBef>
                <a:spcPts val="0"/>
              </a:spcBef>
              <a:spcAft>
                <a:spcPts val="0"/>
              </a:spcAft>
              <a:buClr>
                <a:schemeClr val="dk1"/>
              </a:buClr>
              <a:buSzPts val="2400"/>
              <a:buFont typeface="Arial"/>
              <a:buNone/>
            </a:pPr>
            <a:r>
              <a:t/>
            </a:r>
            <a:endParaRPr sz="2400">
              <a:solidFill>
                <a:schemeClr val="lt1"/>
              </a:solidFill>
              <a:latin typeface="Raleway Thin"/>
              <a:ea typeface="Raleway Thin"/>
              <a:cs typeface="Raleway Thin"/>
              <a:sym typeface="Raleway Thin"/>
            </a:endParaRPr>
          </a:p>
          <a:p>
            <a:pPr indent="-133350" lvl="0" marL="285750" marR="0" rtl="0" algn="l">
              <a:spcBef>
                <a:spcPts val="0"/>
              </a:spcBef>
              <a:spcAft>
                <a:spcPts val="0"/>
              </a:spcAft>
              <a:buClr>
                <a:schemeClr val="dk1"/>
              </a:buClr>
              <a:buSzPts val="2400"/>
              <a:buFont typeface="Arial"/>
              <a:buNone/>
            </a:pPr>
            <a:r>
              <a:t/>
            </a:r>
            <a:endParaRPr sz="2400">
              <a:solidFill>
                <a:schemeClr val="lt1"/>
              </a:solidFill>
              <a:latin typeface="Raleway Thin"/>
              <a:ea typeface="Raleway Thin"/>
              <a:cs typeface="Raleway Thin"/>
              <a:sym typeface="Raleway Thin"/>
            </a:endParaRPr>
          </a:p>
        </p:txBody>
      </p:sp>
      <p:sp>
        <p:nvSpPr>
          <p:cNvPr id="147" name="Google Shape;147;p14"/>
          <p:cNvSpPr txBox="1"/>
          <p:nvPr>
            <p:ph type="title"/>
          </p:nvPr>
        </p:nvSpPr>
        <p:spPr>
          <a:xfrm>
            <a:off x="650450" y="369988"/>
            <a:ext cx="10742974"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6000"/>
              <a:buFont typeface="Bebas Neue"/>
              <a:buNone/>
            </a:pPr>
            <a:r>
              <a:rPr lang="en-US" sz="6000">
                <a:solidFill>
                  <a:srgbClr val="FFFFFF"/>
                </a:solidFill>
              </a:rPr>
              <a:t>Rv store – </a:t>
            </a:r>
            <a:r>
              <a:rPr lang="en-US" sz="6000">
                <a:solidFill>
                  <a:schemeClr val="accent3"/>
                </a:solidFill>
              </a:rPr>
              <a:t>api gateway application</a:t>
            </a:r>
            <a:endParaRPr sz="6000"/>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500"/>
                                        <p:tgtEl>
                                          <p:spTgt spid="14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descr="https://images.unsplash.com/reserve/NV0eHnNkQDHA21GC3BAJ_Paris%20Louvr.jpg?ixlib=rb-0.3.5&amp;q=80&amp;fm=jpg&amp;w=1080&amp;fit=max&amp;s=4c69a58895596b711a6d5b59a53b1dc5" id="152" name="Google Shape;152;p15"/>
          <p:cNvPicPr preferRelativeResize="0"/>
          <p:nvPr/>
        </p:nvPicPr>
        <p:blipFill rotWithShape="1">
          <a:blip r:embed="rId3">
            <a:alphaModFix/>
          </a:blip>
          <a:srcRect b="15625" l="127" r="0" t="0"/>
          <a:stretch/>
        </p:blipFill>
        <p:spPr>
          <a:xfrm>
            <a:off x="0" y="7826"/>
            <a:ext cx="12176562" cy="6858000"/>
          </a:xfrm>
          <a:custGeom>
            <a:rect b="b" l="l" r="r" t="t"/>
            <a:pathLst>
              <a:path extrusionOk="0" h="6858000" w="12176562">
                <a:moveTo>
                  <a:pt x="0" y="0"/>
                </a:moveTo>
                <a:lnTo>
                  <a:pt x="12176562" y="0"/>
                </a:lnTo>
                <a:lnTo>
                  <a:pt x="12176562" y="6858000"/>
                </a:lnTo>
                <a:lnTo>
                  <a:pt x="0" y="6858000"/>
                </a:lnTo>
                <a:close/>
              </a:path>
            </a:pathLst>
          </a:custGeom>
          <a:noFill/>
          <a:ln>
            <a:noFill/>
          </a:ln>
        </p:spPr>
      </p:pic>
      <p:sp>
        <p:nvSpPr>
          <p:cNvPr id="153" name="Google Shape;153;p15"/>
          <p:cNvSpPr/>
          <p:nvPr/>
        </p:nvSpPr>
        <p:spPr>
          <a:xfrm>
            <a:off x="0" y="0"/>
            <a:ext cx="12192000" cy="6858000"/>
          </a:xfrm>
          <a:prstGeom prst="rect">
            <a:avLst/>
          </a:prstGeom>
          <a:solidFill>
            <a:schemeClr val="dk1">
              <a:alpha val="54901"/>
            </a:scheme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4" name="Google Shape;154;p15"/>
          <p:cNvSpPr txBox="1"/>
          <p:nvPr/>
        </p:nvSpPr>
        <p:spPr>
          <a:xfrm>
            <a:off x="1311897" y="1168924"/>
            <a:ext cx="9398524" cy="507831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For this we’re using the public mongo image in Docker Hub.</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Docker image: mongo:latest</a:t>
            </a:r>
            <a:endParaRPr sz="2400">
              <a:solidFill>
                <a:schemeClr val="lt1"/>
              </a:solidFill>
              <a:latin typeface="Raleway Thin"/>
              <a:ea typeface="Raleway Thin"/>
              <a:cs typeface="Raleway Thin"/>
              <a:sym typeface="Raleway Thin"/>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Runs on port 27017</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Should be accessible only within the cluster </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Mongo stores data internally at /data/db</a:t>
            </a:r>
            <a:endParaRPr sz="2400">
              <a:solidFill>
                <a:schemeClr val="lt1"/>
              </a:solidFill>
              <a:latin typeface="Raleway Thin"/>
              <a:ea typeface="Raleway Thin"/>
              <a:cs typeface="Raleway Thin"/>
              <a:sym typeface="Raleway Thin"/>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Environment variables needed:</a:t>
            </a:r>
            <a:endParaRPr/>
          </a:p>
          <a:p>
            <a:pPr indent="-342900" lvl="1" marL="80010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Raleway Thin"/>
                <a:ea typeface="Raleway Thin"/>
                <a:cs typeface="Raleway Thin"/>
                <a:sym typeface="Raleway Thin"/>
              </a:rPr>
              <a:t>MONGO_INITDB_ROOT_USERNAME: mongoadmin</a:t>
            </a:r>
            <a:endParaRPr b="0" i="0" sz="2400" u="none" cap="none" strike="noStrike">
              <a:solidFill>
                <a:schemeClr val="lt1"/>
              </a:solidFill>
              <a:latin typeface="Raleway Thin"/>
              <a:ea typeface="Raleway Thin"/>
              <a:cs typeface="Raleway Thin"/>
              <a:sym typeface="Raleway Thin"/>
            </a:endParaRPr>
          </a:p>
          <a:p>
            <a:pPr indent="-342900" lvl="1" marL="80010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Raleway Thin"/>
                <a:ea typeface="Raleway Thin"/>
                <a:cs typeface="Raleway Thin"/>
                <a:sym typeface="Raleway Thin"/>
              </a:rPr>
              <a:t>MONGO_INITDB_ROOT_PASSWORD: secret</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190500" lvl="1" marL="800100" marR="0" rtl="0" algn="l">
              <a:spcBef>
                <a:spcPts val="0"/>
              </a:spcBef>
              <a:spcAft>
                <a:spcPts val="0"/>
              </a:spcAft>
              <a:buClr>
                <a:schemeClr val="dk1"/>
              </a:buClr>
              <a:buSzPts val="2400"/>
              <a:buFont typeface="Arial"/>
              <a:buNone/>
            </a:pPr>
            <a:r>
              <a:t/>
            </a:r>
            <a:endParaRPr b="0" i="0" sz="2400" u="none" cap="none" strike="noStrike">
              <a:solidFill>
                <a:schemeClr val="lt1"/>
              </a:solidFill>
              <a:latin typeface="Raleway Thin"/>
              <a:ea typeface="Raleway Thin"/>
              <a:cs typeface="Raleway Thin"/>
              <a:sym typeface="Raleway Thin"/>
            </a:endParaRPr>
          </a:p>
          <a:p>
            <a:pPr indent="-190500" lvl="1" marL="800100" marR="0" rtl="0" algn="l">
              <a:spcBef>
                <a:spcPts val="0"/>
              </a:spcBef>
              <a:spcAft>
                <a:spcPts val="0"/>
              </a:spcAft>
              <a:buClr>
                <a:schemeClr val="dk1"/>
              </a:buClr>
              <a:buSzPts val="2400"/>
              <a:buFont typeface="Arial"/>
              <a:buNone/>
            </a:pPr>
            <a:r>
              <a:t/>
            </a:r>
            <a:endParaRPr b="0" i="0" sz="2400" u="none" cap="none" strike="noStrike">
              <a:solidFill>
                <a:schemeClr val="lt1"/>
              </a:solidFill>
              <a:latin typeface="Raleway Thin"/>
              <a:ea typeface="Raleway Thin"/>
              <a:cs typeface="Raleway Thin"/>
              <a:sym typeface="Raleway Thin"/>
            </a:endParaRPr>
          </a:p>
          <a:p>
            <a:pPr indent="-190500" lvl="0" marL="342900" marR="0" rtl="0" algn="l">
              <a:spcBef>
                <a:spcPts val="0"/>
              </a:spcBef>
              <a:spcAft>
                <a:spcPts val="0"/>
              </a:spcAft>
              <a:buClr>
                <a:schemeClr val="dk1"/>
              </a:buClr>
              <a:buSzPts val="2400"/>
              <a:buFont typeface="Arial"/>
              <a:buNone/>
            </a:pPr>
            <a:r>
              <a:t/>
            </a:r>
            <a:endParaRPr sz="2400">
              <a:solidFill>
                <a:schemeClr val="lt1"/>
              </a:solidFill>
              <a:latin typeface="Raleway Thin"/>
              <a:ea typeface="Raleway Thin"/>
              <a:cs typeface="Raleway Thin"/>
              <a:sym typeface="Raleway Thin"/>
            </a:endParaRPr>
          </a:p>
          <a:p>
            <a:pPr indent="-133350" lvl="0" marL="285750" marR="0" rtl="0" algn="l">
              <a:spcBef>
                <a:spcPts val="0"/>
              </a:spcBef>
              <a:spcAft>
                <a:spcPts val="0"/>
              </a:spcAft>
              <a:buClr>
                <a:schemeClr val="dk1"/>
              </a:buClr>
              <a:buSzPts val="2400"/>
              <a:buFont typeface="Arial"/>
              <a:buNone/>
            </a:pPr>
            <a:r>
              <a:t/>
            </a:r>
            <a:endParaRPr sz="2400">
              <a:solidFill>
                <a:schemeClr val="lt1"/>
              </a:solidFill>
              <a:latin typeface="Raleway Thin"/>
              <a:ea typeface="Raleway Thin"/>
              <a:cs typeface="Raleway Thin"/>
              <a:sym typeface="Raleway Thin"/>
            </a:endParaRPr>
          </a:p>
        </p:txBody>
      </p:sp>
      <p:sp>
        <p:nvSpPr>
          <p:cNvPr id="155" name="Google Shape;155;p15"/>
          <p:cNvSpPr txBox="1"/>
          <p:nvPr>
            <p:ph type="title"/>
          </p:nvPr>
        </p:nvSpPr>
        <p:spPr>
          <a:xfrm>
            <a:off x="650450" y="369988"/>
            <a:ext cx="10742974"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6000"/>
              <a:buFont typeface="Bebas Neue"/>
              <a:buNone/>
            </a:pPr>
            <a:r>
              <a:rPr lang="en-US" sz="6000">
                <a:solidFill>
                  <a:srgbClr val="FFFFFF"/>
                </a:solidFill>
              </a:rPr>
              <a:t>Rv store – </a:t>
            </a:r>
            <a:r>
              <a:rPr lang="en-US" sz="6000">
                <a:solidFill>
                  <a:schemeClr val="accent3"/>
                </a:solidFill>
              </a:rPr>
              <a:t>mongodb database</a:t>
            </a:r>
            <a:endParaRPr sz="6000"/>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500"/>
                                        <p:tgtEl>
                                          <p:spTgt spid="15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grpSp>
        <p:nvGrpSpPr>
          <p:cNvPr id="33" name="Google Shape;33;p4"/>
          <p:cNvGrpSpPr/>
          <p:nvPr/>
        </p:nvGrpSpPr>
        <p:grpSpPr>
          <a:xfrm>
            <a:off x="-1" y="0"/>
            <a:ext cx="12206689" cy="3390315"/>
            <a:chOff x="-1" y="0"/>
            <a:chExt cx="12206689" cy="3390315"/>
          </a:xfrm>
        </p:grpSpPr>
        <p:pic>
          <p:nvPicPr>
            <p:cNvPr descr="https://images.unsplash.com/photo-1428677361686-f9d23be145c9?fit=crop&amp;fm=jpg&amp;h=1000&amp;ixjsv=2.0.0&amp;ixlib=rb-0.3.5&amp;q=80&amp;w=1925" id="34" name="Google Shape;34;p4"/>
            <p:cNvPicPr preferRelativeResize="0"/>
            <p:nvPr/>
          </p:nvPicPr>
          <p:blipFill rotWithShape="1">
            <a:blip r:embed="rId3">
              <a:alphaModFix/>
            </a:blip>
            <a:srcRect b="48190" l="0" r="3214" t="0"/>
            <a:stretch/>
          </p:blipFill>
          <p:spPr>
            <a:xfrm>
              <a:off x="0" y="1"/>
              <a:ext cx="12192000" cy="3390314"/>
            </a:xfrm>
            <a:custGeom>
              <a:rect b="b" l="l" r="r" t="t"/>
              <a:pathLst>
                <a:path extrusionOk="0" h="6543811" w="12192000">
                  <a:moveTo>
                    <a:pt x="0" y="0"/>
                  </a:moveTo>
                  <a:lnTo>
                    <a:pt x="12192000" y="0"/>
                  </a:lnTo>
                  <a:lnTo>
                    <a:pt x="12192000" y="6543811"/>
                  </a:lnTo>
                  <a:lnTo>
                    <a:pt x="0" y="6543811"/>
                  </a:lnTo>
                  <a:close/>
                </a:path>
              </a:pathLst>
            </a:custGeom>
            <a:noFill/>
            <a:ln>
              <a:noFill/>
            </a:ln>
          </p:spPr>
        </p:pic>
        <p:grpSp>
          <p:nvGrpSpPr>
            <p:cNvPr id="35" name="Google Shape;35;p4"/>
            <p:cNvGrpSpPr/>
            <p:nvPr/>
          </p:nvGrpSpPr>
          <p:grpSpPr>
            <a:xfrm>
              <a:off x="-1" y="0"/>
              <a:ext cx="12206689" cy="3390315"/>
              <a:chOff x="-1" y="0"/>
              <a:chExt cx="12206689" cy="3390315"/>
            </a:xfrm>
          </p:grpSpPr>
          <p:sp>
            <p:nvSpPr>
              <p:cNvPr id="36" name="Google Shape;36;p4"/>
              <p:cNvSpPr/>
              <p:nvPr/>
            </p:nvSpPr>
            <p:spPr>
              <a:xfrm>
                <a:off x="-1" y="0"/>
                <a:ext cx="12206689" cy="3390315"/>
              </a:xfrm>
              <a:custGeom>
                <a:rect b="b" l="l" r="r" t="t"/>
                <a:pathLst>
                  <a:path extrusionOk="0" h="21600" w="21600">
                    <a:moveTo>
                      <a:pt x="0" y="0"/>
                    </a:moveTo>
                    <a:lnTo>
                      <a:pt x="21599" y="0"/>
                    </a:lnTo>
                    <a:lnTo>
                      <a:pt x="21599" y="21599"/>
                    </a:lnTo>
                    <a:lnTo>
                      <a:pt x="0" y="21599"/>
                    </a:lnTo>
                    <a:close/>
                  </a:path>
                </a:pathLst>
              </a:custGeom>
              <a:solidFill>
                <a:srgbClr val="262626">
                  <a:alpha val="58823"/>
                </a:srgbClr>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rgbClr val="FFFFFF"/>
                  </a:solidFill>
                  <a:latin typeface="Roboto Light"/>
                  <a:ea typeface="Roboto Light"/>
                  <a:cs typeface="Roboto Light"/>
                  <a:sym typeface="Roboto Light"/>
                </a:endParaRPr>
              </a:p>
            </p:txBody>
          </p:sp>
          <p:cxnSp>
            <p:nvCxnSpPr>
              <p:cNvPr id="37" name="Google Shape;37;p4"/>
              <p:cNvCxnSpPr>
                <a:stCxn id="34" idx="3"/>
                <a:endCxn id="34" idx="2"/>
              </p:cNvCxnSpPr>
              <p:nvPr/>
            </p:nvCxnSpPr>
            <p:spPr>
              <a:xfrm>
                <a:off x="0" y="3390315"/>
                <a:ext cx="12192000" cy="0"/>
              </a:xfrm>
              <a:prstGeom prst="straightConnector1">
                <a:avLst/>
              </a:prstGeom>
              <a:noFill/>
              <a:ln cap="flat" cmpd="sng" w="76200">
                <a:solidFill>
                  <a:srgbClr val="018CCF"/>
                </a:solidFill>
                <a:prstDash val="solid"/>
                <a:round/>
                <a:headEnd len="sm" w="sm" type="none"/>
                <a:tailEnd len="sm" w="sm" type="none"/>
              </a:ln>
            </p:spPr>
          </p:cxnSp>
        </p:grpSp>
      </p:grpSp>
      <p:sp>
        <p:nvSpPr>
          <p:cNvPr id="38" name="Google Shape;38;p4"/>
          <p:cNvSpPr txBox="1"/>
          <p:nvPr/>
        </p:nvSpPr>
        <p:spPr>
          <a:xfrm>
            <a:off x="449949" y="1623634"/>
            <a:ext cx="11175647" cy="609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FFFFF"/>
              </a:buClr>
              <a:buSzPts val="9600"/>
              <a:buFont typeface="Bebas Neue"/>
              <a:buNone/>
            </a:pPr>
            <a:r>
              <a:rPr lang="en-US" sz="9600">
                <a:solidFill>
                  <a:srgbClr val="FFFFFF"/>
                </a:solidFill>
                <a:latin typeface="Bebas Neue"/>
                <a:ea typeface="Bebas Neue"/>
                <a:cs typeface="Bebas Neue"/>
                <a:sym typeface="Bebas Neue"/>
              </a:rPr>
              <a:t>Rv store HACKATHON</a:t>
            </a:r>
            <a:endParaRPr sz="9600">
              <a:solidFill>
                <a:srgbClr val="018CCF"/>
              </a:solidFill>
              <a:latin typeface="Bebas Neue"/>
              <a:ea typeface="Bebas Neue"/>
              <a:cs typeface="Bebas Neue"/>
              <a:sym typeface="Bebas Neue"/>
            </a:endParaRPr>
          </a:p>
        </p:txBody>
      </p:sp>
      <p:pic>
        <p:nvPicPr>
          <p:cNvPr id="39" name="Google Shape;39;p4"/>
          <p:cNvPicPr preferRelativeResize="0"/>
          <p:nvPr/>
        </p:nvPicPr>
        <p:blipFill rotWithShape="1">
          <a:blip r:embed="rId4">
            <a:alphaModFix/>
          </a:blip>
          <a:srcRect b="0" l="0" r="0" t="0"/>
          <a:stretch/>
        </p:blipFill>
        <p:spPr>
          <a:xfrm>
            <a:off x="4896241" y="2488616"/>
            <a:ext cx="2095500" cy="1803400"/>
          </a:xfrm>
          <a:prstGeom prst="rect">
            <a:avLst/>
          </a:prstGeom>
          <a:noFill/>
          <a:ln>
            <a:noFill/>
          </a:ln>
        </p:spPr>
      </p:pic>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p:tgtEl>
                                          <p:spTgt spid="3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pic>
        <p:nvPicPr>
          <p:cNvPr descr="https://images.unsplash.com/reserve/NV0eHnNkQDHA21GC3BAJ_Paris%20Louvr.jpg?ixlib=rb-0.3.5&amp;q=80&amp;fm=jpg&amp;w=1080&amp;fit=max&amp;s=4c69a58895596b711a6d5b59a53b1dc5" id="44" name="Google Shape;44;p5"/>
          <p:cNvPicPr preferRelativeResize="0"/>
          <p:nvPr/>
        </p:nvPicPr>
        <p:blipFill rotWithShape="1">
          <a:blip r:embed="rId3">
            <a:alphaModFix/>
          </a:blip>
          <a:srcRect b="15625" l="127" r="0" t="0"/>
          <a:stretch/>
        </p:blipFill>
        <p:spPr>
          <a:xfrm>
            <a:off x="0" y="7826"/>
            <a:ext cx="12176562" cy="6858000"/>
          </a:xfrm>
          <a:custGeom>
            <a:rect b="b" l="l" r="r" t="t"/>
            <a:pathLst>
              <a:path extrusionOk="0" h="6858000" w="12176562">
                <a:moveTo>
                  <a:pt x="0" y="0"/>
                </a:moveTo>
                <a:lnTo>
                  <a:pt x="12176562" y="0"/>
                </a:lnTo>
                <a:lnTo>
                  <a:pt x="12176562" y="6858000"/>
                </a:lnTo>
                <a:lnTo>
                  <a:pt x="0" y="6858000"/>
                </a:lnTo>
                <a:close/>
              </a:path>
            </a:pathLst>
          </a:custGeom>
          <a:noFill/>
          <a:ln>
            <a:noFill/>
          </a:ln>
        </p:spPr>
      </p:pic>
      <p:sp>
        <p:nvSpPr>
          <p:cNvPr id="45" name="Google Shape;45;p5"/>
          <p:cNvSpPr/>
          <p:nvPr/>
        </p:nvSpPr>
        <p:spPr>
          <a:xfrm>
            <a:off x="0" y="0"/>
            <a:ext cx="12192000" cy="6858000"/>
          </a:xfrm>
          <a:prstGeom prst="rect">
            <a:avLst/>
          </a:prstGeom>
          <a:solidFill>
            <a:schemeClr val="dk1">
              <a:alpha val="54901"/>
            </a:scheme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6" name="Google Shape;46;p5"/>
          <p:cNvSpPr txBox="1"/>
          <p:nvPr/>
        </p:nvSpPr>
        <p:spPr>
          <a:xfrm>
            <a:off x="1311897" y="1168924"/>
            <a:ext cx="9398524" cy="6370975"/>
          </a:xfrm>
          <a:prstGeom prst="rect">
            <a:avLst/>
          </a:prstGeom>
          <a:noFill/>
          <a:ln>
            <a:noFill/>
          </a:ln>
        </p:spPr>
        <p:txBody>
          <a:bodyPr anchorCtr="0" anchor="t" bIns="45700" lIns="91425" spcFirstLastPara="1" rIns="91425" wrap="square" tIns="45700">
            <a:spAutoFit/>
          </a:bodyPr>
          <a:lstStyle/>
          <a:p>
            <a:pPr indent="-336550" lvl="0" marL="342900" marR="0" rtl="0" algn="l">
              <a:spcBef>
                <a:spcPts val="0"/>
              </a:spcBef>
              <a:spcAft>
                <a:spcPts val="0"/>
              </a:spcAft>
              <a:buClr>
                <a:schemeClr val="lt1"/>
              </a:buClr>
              <a:buSzPts val="2300"/>
              <a:buFont typeface="Arial"/>
              <a:buChar char="•"/>
            </a:pPr>
            <a:r>
              <a:rPr lang="en-US" sz="2300">
                <a:solidFill>
                  <a:schemeClr val="lt1"/>
                </a:solidFill>
                <a:latin typeface="Raleway Thin"/>
                <a:ea typeface="Raleway Thin"/>
                <a:cs typeface="Raleway Thin"/>
                <a:sym typeface="Raleway Thin"/>
              </a:rPr>
              <a:t>The RV store is a mock ecommerce application.</a:t>
            </a:r>
            <a:endParaRPr sz="1300"/>
          </a:p>
          <a:p>
            <a:pPr indent="-336550" lvl="0" marL="342900" marR="0" rtl="0" algn="l">
              <a:spcBef>
                <a:spcPts val="0"/>
              </a:spcBef>
              <a:spcAft>
                <a:spcPts val="0"/>
              </a:spcAft>
              <a:buClr>
                <a:schemeClr val="lt1"/>
              </a:buClr>
              <a:buSzPts val="2300"/>
              <a:buFont typeface="Arial"/>
              <a:buChar char="•"/>
            </a:pPr>
            <a:r>
              <a:rPr lang="en-US" sz="2300">
                <a:solidFill>
                  <a:schemeClr val="lt1"/>
                </a:solidFill>
                <a:latin typeface="Raleway Thin"/>
                <a:ea typeface="Raleway Thin"/>
                <a:cs typeface="Raleway Thin"/>
                <a:sym typeface="Raleway Thin"/>
              </a:rPr>
              <a:t>Your task is to get the application running on a Kubernetes cluster.</a:t>
            </a:r>
            <a:endParaRPr sz="1300"/>
          </a:p>
          <a:p>
            <a:pPr indent="-336550" lvl="0" marL="342900" marR="0" rtl="0" algn="l">
              <a:spcBef>
                <a:spcPts val="0"/>
              </a:spcBef>
              <a:spcAft>
                <a:spcPts val="0"/>
              </a:spcAft>
              <a:buClr>
                <a:schemeClr val="lt1"/>
              </a:buClr>
              <a:buSzPts val="2300"/>
              <a:buFont typeface="Arial"/>
              <a:buChar char="•"/>
            </a:pPr>
            <a:r>
              <a:rPr lang="en-US" sz="2300">
                <a:solidFill>
                  <a:schemeClr val="lt1"/>
                </a:solidFill>
                <a:latin typeface="Raleway Thin"/>
                <a:ea typeface="Raleway Thin"/>
                <a:cs typeface="Raleway Thin"/>
                <a:sym typeface="Raleway Thin"/>
              </a:rPr>
              <a:t>There are six services plus a Mongo DB, each with their own Docker image:</a:t>
            </a:r>
            <a:endParaRPr sz="1300"/>
          </a:p>
          <a:p>
            <a:pPr indent="-336550" lvl="1" marL="800100" marR="0" rtl="0" algn="l">
              <a:spcBef>
                <a:spcPts val="0"/>
              </a:spcBef>
              <a:spcAft>
                <a:spcPts val="0"/>
              </a:spcAft>
              <a:buClr>
                <a:schemeClr val="lt1"/>
              </a:buClr>
              <a:buSzPts val="2300"/>
              <a:buFont typeface="Arial"/>
              <a:buChar char="•"/>
            </a:pPr>
            <a:r>
              <a:rPr b="0" i="0" lang="en-US" sz="2300" u="none" cap="none" strike="noStrike">
                <a:solidFill>
                  <a:schemeClr val="lt1"/>
                </a:solidFill>
                <a:latin typeface="Raleway Thin"/>
                <a:ea typeface="Raleway Thin"/>
                <a:cs typeface="Raleway Thin"/>
                <a:sym typeface="Raleway Thin"/>
              </a:rPr>
              <a:t>Angular UI running in Nginx</a:t>
            </a:r>
            <a:endParaRPr sz="1300"/>
          </a:p>
          <a:p>
            <a:pPr indent="-336550" lvl="1" marL="800100" marR="0" rtl="0" algn="l">
              <a:spcBef>
                <a:spcPts val="0"/>
              </a:spcBef>
              <a:spcAft>
                <a:spcPts val="0"/>
              </a:spcAft>
              <a:buClr>
                <a:schemeClr val="lt1"/>
              </a:buClr>
              <a:buSzPts val="2300"/>
              <a:buFont typeface="Arial"/>
              <a:buChar char="•"/>
            </a:pPr>
            <a:r>
              <a:rPr b="0" i="0" lang="en-US" sz="2300" u="none" cap="none" strike="noStrike">
                <a:solidFill>
                  <a:schemeClr val="lt1"/>
                </a:solidFill>
                <a:latin typeface="Raleway Thin"/>
                <a:ea typeface="Raleway Thin"/>
                <a:cs typeface="Raleway Thin"/>
                <a:sym typeface="Raleway Thin"/>
              </a:rPr>
              <a:t>Authentication service</a:t>
            </a:r>
            <a:endParaRPr sz="1300"/>
          </a:p>
          <a:p>
            <a:pPr indent="-336550" lvl="1" marL="800100" marR="0" rtl="0" algn="l">
              <a:spcBef>
                <a:spcPts val="0"/>
              </a:spcBef>
              <a:spcAft>
                <a:spcPts val="0"/>
              </a:spcAft>
              <a:buClr>
                <a:schemeClr val="lt1"/>
              </a:buClr>
              <a:buSzPts val="2300"/>
              <a:buFont typeface="Arial"/>
              <a:buChar char="•"/>
            </a:pPr>
            <a:r>
              <a:rPr b="0" i="0" lang="en-US" sz="2300" u="none" cap="none" strike="noStrike">
                <a:solidFill>
                  <a:schemeClr val="lt1"/>
                </a:solidFill>
                <a:latin typeface="Raleway Thin"/>
                <a:ea typeface="Raleway Thin"/>
                <a:cs typeface="Raleway Thin"/>
                <a:sym typeface="Raleway Thin"/>
              </a:rPr>
              <a:t>Product service</a:t>
            </a:r>
            <a:endParaRPr sz="1300"/>
          </a:p>
          <a:p>
            <a:pPr indent="-336550" lvl="1" marL="800100" marR="0" rtl="0" algn="l">
              <a:spcBef>
                <a:spcPts val="0"/>
              </a:spcBef>
              <a:spcAft>
                <a:spcPts val="0"/>
              </a:spcAft>
              <a:buClr>
                <a:schemeClr val="lt1"/>
              </a:buClr>
              <a:buSzPts val="2300"/>
              <a:buFont typeface="Arial"/>
              <a:buChar char="•"/>
            </a:pPr>
            <a:r>
              <a:rPr b="0" i="0" lang="en-US" sz="2300" u="none" cap="none" strike="noStrike">
                <a:solidFill>
                  <a:schemeClr val="lt1"/>
                </a:solidFill>
                <a:latin typeface="Raleway Thin"/>
                <a:ea typeface="Raleway Thin"/>
                <a:cs typeface="Raleway Thin"/>
                <a:sym typeface="Raleway Thin"/>
              </a:rPr>
              <a:t>Order service</a:t>
            </a:r>
            <a:endParaRPr sz="1300"/>
          </a:p>
          <a:p>
            <a:pPr indent="-336550" lvl="1" marL="800100" marR="0" rtl="0" algn="l">
              <a:spcBef>
                <a:spcPts val="0"/>
              </a:spcBef>
              <a:spcAft>
                <a:spcPts val="0"/>
              </a:spcAft>
              <a:buClr>
                <a:schemeClr val="lt1"/>
              </a:buClr>
              <a:buSzPts val="2300"/>
              <a:buFont typeface="Arial"/>
              <a:buChar char="•"/>
            </a:pPr>
            <a:r>
              <a:rPr b="0" i="0" lang="en-US" sz="2300" u="none" cap="none" strike="noStrike">
                <a:solidFill>
                  <a:schemeClr val="lt1"/>
                </a:solidFill>
                <a:latin typeface="Raleway Thin"/>
                <a:ea typeface="Raleway Thin"/>
                <a:cs typeface="Raleway Thin"/>
                <a:sym typeface="Raleway Thin"/>
              </a:rPr>
              <a:t>Order simulator</a:t>
            </a:r>
            <a:endParaRPr sz="1300"/>
          </a:p>
          <a:p>
            <a:pPr indent="-336550" lvl="1" marL="800100" marR="0" rtl="0" algn="l">
              <a:spcBef>
                <a:spcPts val="0"/>
              </a:spcBef>
              <a:spcAft>
                <a:spcPts val="0"/>
              </a:spcAft>
              <a:buClr>
                <a:schemeClr val="lt1"/>
              </a:buClr>
              <a:buSzPts val="2300"/>
              <a:buFont typeface="Arial"/>
              <a:buChar char="•"/>
            </a:pPr>
            <a:r>
              <a:rPr b="0" i="0" lang="en-US" sz="2300" u="none" cap="none" strike="noStrike">
                <a:solidFill>
                  <a:schemeClr val="lt1"/>
                </a:solidFill>
                <a:latin typeface="Raleway Thin"/>
                <a:ea typeface="Raleway Thin"/>
                <a:cs typeface="Raleway Thin"/>
                <a:sym typeface="Raleway Thin"/>
              </a:rPr>
              <a:t>Gateway edge service</a:t>
            </a:r>
            <a:endParaRPr sz="1300"/>
          </a:p>
          <a:p>
            <a:pPr indent="-336550" lvl="0" marL="342900" marR="0" rtl="0" algn="l">
              <a:spcBef>
                <a:spcPts val="0"/>
              </a:spcBef>
              <a:spcAft>
                <a:spcPts val="0"/>
              </a:spcAft>
              <a:buClr>
                <a:schemeClr val="lt1"/>
              </a:buClr>
              <a:buSzPts val="2300"/>
              <a:buFont typeface="Arial"/>
              <a:buChar char="•"/>
            </a:pPr>
            <a:r>
              <a:rPr lang="en-US" sz="2300">
                <a:solidFill>
                  <a:schemeClr val="lt1"/>
                </a:solidFill>
                <a:latin typeface="Raleway Thin"/>
                <a:ea typeface="Raleway Thin"/>
                <a:cs typeface="Raleway Thin"/>
                <a:sym typeface="Raleway Thin"/>
              </a:rPr>
              <a:t>Solutions are provided in the Github repo. But try to only use them to get unstuck on a specific problem!</a:t>
            </a:r>
            <a:endParaRPr sz="1300"/>
          </a:p>
          <a:p>
            <a:pPr indent="-336550" lvl="0" marL="342900" marR="0" rtl="0" algn="l">
              <a:spcBef>
                <a:spcPts val="0"/>
              </a:spcBef>
              <a:spcAft>
                <a:spcPts val="0"/>
              </a:spcAft>
              <a:buClr>
                <a:schemeClr val="lt1"/>
              </a:buClr>
              <a:buSzPts val="2300"/>
              <a:buFont typeface="Arial"/>
              <a:buChar char="•"/>
            </a:pPr>
            <a:r>
              <a:rPr lang="en-US" sz="2300">
                <a:solidFill>
                  <a:schemeClr val="lt1"/>
                </a:solidFill>
                <a:latin typeface="Raleway Thin"/>
                <a:ea typeface="Raleway Thin"/>
                <a:cs typeface="Raleway Thin"/>
                <a:sym typeface="Raleway Thin"/>
              </a:rPr>
              <a:t>Github repo is at https://www.github.com/adityakalia/k8s-rvstore</a:t>
            </a:r>
            <a:endParaRPr sz="1300"/>
          </a:p>
          <a:p>
            <a:pPr indent="-190500" lvl="0" marL="342900" marR="0" rtl="0" algn="l">
              <a:spcBef>
                <a:spcPts val="0"/>
              </a:spcBef>
              <a:spcAft>
                <a:spcPts val="0"/>
              </a:spcAft>
              <a:buClr>
                <a:schemeClr val="dk1"/>
              </a:buClr>
              <a:buSzPts val="2400"/>
              <a:buFont typeface="Arial"/>
              <a:buNone/>
            </a:pPr>
            <a:r>
              <a:t/>
            </a:r>
            <a:endParaRPr sz="2400">
              <a:solidFill>
                <a:schemeClr val="lt1"/>
              </a:solidFill>
              <a:latin typeface="Raleway Thin"/>
              <a:ea typeface="Raleway Thin"/>
              <a:cs typeface="Raleway Thin"/>
              <a:sym typeface="Raleway Thin"/>
            </a:endParaRPr>
          </a:p>
          <a:p>
            <a:pPr indent="-133350" lvl="0" marL="285750" marR="0" rtl="0" algn="l">
              <a:spcBef>
                <a:spcPts val="0"/>
              </a:spcBef>
              <a:spcAft>
                <a:spcPts val="0"/>
              </a:spcAft>
              <a:buClr>
                <a:schemeClr val="dk1"/>
              </a:buClr>
              <a:buSzPts val="2400"/>
              <a:buFont typeface="Arial"/>
              <a:buNone/>
            </a:pPr>
            <a:r>
              <a:t/>
            </a:r>
            <a:endParaRPr sz="2400">
              <a:solidFill>
                <a:schemeClr val="lt1"/>
              </a:solidFill>
              <a:latin typeface="Raleway Thin"/>
              <a:ea typeface="Raleway Thin"/>
              <a:cs typeface="Raleway Thin"/>
              <a:sym typeface="Raleway Thin"/>
            </a:endParaRPr>
          </a:p>
        </p:txBody>
      </p:sp>
      <p:sp>
        <p:nvSpPr>
          <p:cNvPr id="47" name="Google Shape;47;p5"/>
          <p:cNvSpPr txBox="1"/>
          <p:nvPr>
            <p:ph type="title"/>
          </p:nvPr>
        </p:nvSpPr>
        <p:spPr>
          <a:xfrm>
            <a:off x="650450" y="369988"/>
            <a:ext cx="8748074"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6000"/>
              <a:buFont typeface="Bebas Neue"/>
              <a:buNone/>
            </a:pPr>
            <a:r>
              <a:rPr lang="en-US" sz="6000">
                <a:solidFill>
                  <a:srgbClr val="FFFFFF"/>
                </a:solidFill>
              </a:rPr>
              <a:t>hackathon - </a:t>
            </a:r>
            <a:r>
              <a:rPr lang="en-US" sz="6000">
                <a:solidFill>
                  <a:schemeClr val="accent3"/>
                </a:solidFill>
              </a:rPr>
              <a:t>overview</a:t>
            </a:r>
            <a:endParaRPr sz="6000"/>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p:tgtEl>
                                          <p:spTgt spid="4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pic>
        <p:nvPicPr>
          <p:cNvPr descr="https://images.unsplash.com/reserve/NV0eHnNkQDHA21GC3BAJ_Paris%20Louvr.jpg?ixlib=rb-0.3.5&amp;q=80&amp;fm=jpg&amp;w=1080&amp;fit=max&amp;s=4c69a58895596b711a6d5b59a53b1dc5" id="52" name="Google Shape;52;ga32c1a31ea_0_32"/>
          <p:cNvPicPr preferRelativeResize="0"/>
          <p:nvPr/>
        </p:nvPicPr>
        <p:blipFill rotWithShape="1">
          <a:blip r:embed="rId3">
            <a:alphaModFix/>
          </a:blip>
          <a:srcRect b="15626" l="129" r="0" t="0"/>
          <a:stretch/>
        </p:blipFill>
        <p:spPr>
          <a:xfrm>
            <a:off x="0" y="7826"/>
            <a:ext cx="12176562" cy="6858000"/>
          </a:xfrm>
          <a:custGeom>
            <a:rect b="b" l="l" r="r" t="t"/>
            <a:pathLst>
              <a:path extrusionOk="0" h="6858000" w="12176562">
                <a:moveTo>
                  <a:pt x="0" y="0"/>
                </a:moveTo>
                <a:lnTo>
                  <a:pt x="12176562" y="0"/>
                </a:lnTo>
                <a:lnTo>
                  <a:pt x="12176562" y="6858000"/>
                </a:lnTo>
                <a:lnTo>
                  <a:pt x="0" y="6858000"/>
                </a:lnTo>
                <a:close/>
              </a:path>
            </a:pathLst>
          </a:custGeom>
          <a:noFill/>
          <a:ln>
            <a:noFill/>
          </a:ln>
        </p:spPr>
      </p:pic>
      <p:sp>
        <p:nvSpPr>
          <p:cNvPr id="53" name="Google Shape;53;ga32c1a31ea_0_32"/>
          <p:cNvSpPr/>
          <p:nvPr/>
        </p:nvSpPr>
        <p:spPr>
          <a:xfrm>
            <a:off x="0" y="0"/>
            <a:ext cx="12192000" cy="6858000"/>
          </a:xfrm>
          <a:prstGeom prst="rect">
            <a:avLst/>
          </a:prstGeom>
          <a:solidFill>
            <a:schemeClr val="dk1">
              <a:alpha val="54120"/>
            </a:schemeClr>
          </a:solidFill>
          <a:ln>
            <a:noFill/>
          </a:ln>
          <a:effectLst>
            <a:outerShdw blurRad="40000" rotWithShape="0" dir="5400000" dist="23000">
              <a:srgbClr val="000000">
                <a:alpha val="345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4" name="Google Shape;54;ga32c1a31ea_0_32"/>
          <p:cNvSpPr txBox="1"/>
          <p:nvPr/>
        </p:nvSpPr>
        <p:spPr>
          <a:xfrm>
            <a:off x="7069950" y="1168925"/>
            <a:ext cx="4859700" cy="53409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00000"/>
              </a:lnSpc>
              <a:spcBef>
                <a:spcPts val="0"/>
              </a:spcBef>
              <a:spcAft>
                <a:spcPts val="0"/>
              </a:spcAft>
              <a:buClr>
                <a:schemeClr val="lt1"/>
              </a:buClr>
              <a:buSzPts val="2000"/>
              <a:buFont typeface="Raleway"/>
              <a:buChar char="●"/>
            </a:pPr>
            <a:r>
              <a:rPr lang="en-US" sz="2000">
                <a:solidFill>
                  <a:schemeClr val="lt1"/>
                </a:solidFill>
                <a:latin typeface="Raleway"/>
                <a:ea typeface="Raleway"/>
                <a:cs typeface="Raleway"/>
                <a:sym typeface="Raleway"/>
              </a:rPr>
              <a:t>Application</a:t>
            </a:r>
            <a:endParaRPr sz="2000">
              <a:solidFill>
                <a:schemeClr val="lt1"/>
              </a:solidFill>
              <a:latin typeface="Raleway"/>
              <a:ea typeface="Raleway"/>
              <a:cs typeface="Raleway"/>
              <a:sym typeface="Raleway"/>
            </a:endParaRPr>
          </a:p>
          <a:p>
            <a:pPr indent="457200" lvl="0" marL="0" marR="0" rtl="0" algn="l">
              <a:lnSpc>
                <a:spcPct val="100000"/>
              </a:lnSpc>
              <a:spcBef>
                <a:spcPts val="0"/>
              </a:spcBef>
              <a:spcAft>
                <a:spcPts val="0"/>
              </a:spcAft>
              <a:buNone/>
            </a:pPr>
            <a:r>
              <a:rPr b="0" i="0" lang="en-US" sz="2000" u="none" cap="none" strike="noStrike">
                <a:solidFill>
                  <a:schemeClr val="lt1"/>
                </a:solidFill>
                <a:uFill>
                  <a:noFill/>
                </a:uFill>
                <a:latin typeface="Raleway"/>
                <a:ea typeface="Raleway"/>
                <a:cs typeface="Raleway"/>
                <a:sym typeface="Raleway"/>
                <a:hlinkClick r:id="rId4">
                  <a:extLst>
                    <a:ext uri="{A12FA001-AC4F-418D-AE19-62706E023703}">
                      <ahyp:hlinkClr val="tx"/>
                    </a:ext>
                  </a:extLst>
                </a:hlinkClick>
              </a:rPr>
              <a:t>http://localhost:30080/</a:t>
            </a:r>
            <a:endParaRPr b="0" i="0" sz="2000" u="none" cap="none" strike="noStrike">
              <a:solidFill>
                <a:schemeClr val="lt1"/>
              </a:solidFill>
              <a:latin typeface="Raleway"/>
              <a:ea typeface="Raleway"/>
              <a:cs typeface="Raleway"/>
              <a:sym typeface="Raleway"/>
            </a:endParaRPr>
          </a:p>
          <a:p>
            <a:pPr indent="-355600" lvl="0" marL="457200" marR="0" rtl="0" algn="l">
              <a:lnSpc>
                <a:spcPct val="100000"/>
              </a:lnSpc>
              <a:spcBef>
                <a:spcPts val="0"/>
              </a:spcBef>
              <a:spcAft>
                <a:spcPts val="0"/>
              </a:spcAft>
              <a:buClr>
                <a:schemeClr val="lt1"/>
              </a:buClr>
              <a:buSzPts val="2000"/>
              <a:buFont typeface="Raleway"/>
              <a:buChar char="●"/>
            </a:pPr>
            <a:r>
              <a:rPr lang="en-US" sz="2000">
                <a:solidFill>
                  <a:schemeClr val="lt1"/>
                </a:solidFill>
                <a:latin typeface="Raleway"/>
                <a:ea typeface="Raleway"/>
                <a:cs typeface="Raleway"/>
                <a:sym typeface="Raleway"/>
              </a:rPr>
              <a:t>G</a:t>
            </a:r>
            <a:r>
              <a:rPr b="0" i="0" lang="en-US" sz="2000" u="none" cap="none" strike="noStrike">
                <a:solidFill>
                  <a:schemeClr val="lt1"/>
                </a:solidFill>
                <a:latin typeface="Raleway"/>
                <a:ea typeface="Raleway"/>
                <a:cs typeface="Raleway"/>
                <a:sym typeface="Raleway"/>
              </a:rPr>
              <a:t>ateway </a:t>
            </a:r>
            <a:endParaRPr sz="2000">
              <a:solidFill>
                <a:schemeClr val="lt1"/>
              </a:solidFill>
              <a:latin typeface="Raleway"/>
              <a:ea typeface="Raleway"/>
              <a:cs typeface="Raleway"/>
              <a:sym typeface="Raleway"/>
            </a:endParaRPr>
          </a:p>
          <a:p>
            <a:pPr indent="0" lvl="0" marL="457200" marR="0" rtl="0" algn="l">
              <a:lnSpc>
                <a:spcPct val="100000"/>
              </a:lnSpc>
              <a:spcBef>
                <a:spcPts val="0"/>
              </a:spcBef>
              <a:spcAft>
                <a:spcPts val="0"/>
              </a:spcAft>
              <a:buNone/>
            </a:pPr>
            <a:r>
              <a:rPr b="0" i="0" lang="en-US" sz="2000" u="none" cap="none" strike="noStrike">
                <a:solidFill>
                  <a:schemeClr val="lt1"/>
                </a:solidFill>
                <a:uFill>
                  <a:noFill/>
                </a:uFill>
                <a:latin typeface="Raleway"/>
                <a:ea typeface="Raleway"/>
                <a:cs typeface="Raleway"/>
                <a:sym typeface="Raleway"/>
                <a:hlinkClick r:id="rId5">
                  <a:extLst>
                    <a:ext uri="{A12FA001-AC4F-418D-AE19-62706E023703}">
                      <ahyp:hlinkClr val="tx"/>
                    </a:ext>
                  </a:extLst>
                </a:hlinkClick>
              </a:rPr>
              <a:t>http://localhost:30090/</a:t>
            </a:r>
            <a:endParaRPr b="0" i="0" sz="2000" u="none" cap="none" strike="noStrike">
              <a:solidFill>
                <a:schemeClr val="lt1"/>
              </a:solidFill>
              <a:latin typeface="Raleway"/>
              <a:ea typeface="Raleway"/>
              <a:cs typeface="Raleway"/>
              <a:sym typeface="Raleway"/>
            </a:endParaRPr>
          </a:p>
          <a:p>
            <a:pPr indent="0" lvl="0" marL="0" marR="0" rtl="0" algn="l">
              <a:lnSpc>
                <a:spcPct val="100000"/>
              </a:lnSpc>
              <a:spcBef>
                <a:spcPts val="0"/>
              </a:spcBef>
              <a:spcAft>
                <a:spcPts val="0"/>
              </a:spcAft>
              <a:buNone/>
            </a:pPr>
            <a:r>
              <a:t/>
            </a:r>
            <a:endParaRPr b="0" i="0" sz="2400" u="none" cap="none" strike="noStrike">
              <a:solidFill>
                <a:schemeClr val="lt1"/>
              </a:solidFill>
              <a:latin typeface="Raleway"/>
              <a:ea typeface="Raleway"/>
              <a:cs typeface="Raleway"/>
              <a:sym typeface="Raleway"/>
            </a:endParaRPr>
          </a:p>
        </p:txBody>
      </p:sp>
      <p:sp>
        <p:nvSpPr>
          <p:cNvPr id="55" name="Google Shape;55;ga32c1a31ea_0_32"/>
          <p:cNvSpPr txBox="1"/>
          <p:nvPr>
            <p:ph type="title"/>
          </p:nvPr>
        </p:nvSpPr>
        <p:spPr>
          <a:xfrm>
            <a:off x="650450" y="369988"/>
            <a:ext cx="87480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FF"/>
              </a:buClr>
              <a:buSzPts val="6000"/>
              <a:buFont typeface="Bebas Neue"/>
              <a:buNone/>
            </a:pPr>
            <a:r>
              <a:rPr lang="en-US" sz="6000">
                <a:solidFill>
                  <a:srgbClr val="FFFFFF"/>
                </a:solidFill>
              </a:rPr>
              <a:t>Rv store – </a:t>
            </a:r>
            <a:r>
              <a:rPr lang="en-US" sz="6000">
                <a:solidFill>
                  <a:schemeClr val="accent3"/>
                </a:solidFill>
              </a:rPr>
              <a:t>OVERVIEW</a:t>
            </a:r>
            <a:endParaRPr sz="6000"/>
          </a:p>
        </p:txBody>
      </p:sp>
      <p:sp>
        <p:nvSpPr>
          <p:cNvPr id="56" name="Google Shape;56;ga32c1a31ea_0_32"/>
          <p:cNvSpPr/>
          <p:nvPr/>
        </p:nvSpPr>
        <p:spPr>
          <a:xfrm>
            <a:off x="1012150" y="3056100"/>
            <a:ext cx="1559400" cy="4692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UI</a:t>
            </a:r>
            <a:endParaRPr b="0" i="0" sz="1800" u="none" cap="none" strike="noStrike">
              <a:solidFill>
                <a:srgbClr val="000000"/>
              </a:solidFill>
              <a:latin typeface="Arial"/>
              <a:ea typeface="Arial"/>
              <a:cs typeface="Arial"/>
              <a:sym typeface="Arial"/>
            </a:endParaRPr>
          </a:p>
        </p:txBody>
      </p:sp>
      <p:sp>
        <p:nvSpPr>
          <p:cNvPr id="57" name="Google Shape;57;ga32c1a31ea_0_32"/>
          <p:cNvSpPr/>
          <p:nvPr/>
        </p:nvSpPr>
        <p:spPr>
          <a:xfrm>
            <a:off x="3182950" y="3056100"/>
            <a:ext cx="1559400" cy="4692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gateway</a:t>
            </a:r>
            <a:endParaRPr b="0" i="0" sz="1800" u="none" cap="none" strike="noStrike">
              <a:solidFill>
                <a:srgbClr val="000000"/>
              </a:solidFill>
              <a:latin typeface="Arial"/>
              <a:ea typeface="Arial"/>
              <a:cs typeface="Arial"/>
              <a:sym typeface="Arial"/>
            </a:endParaRPr>
          </a:p>
        </p:txBody>
      </p:sp>
      <p:sp>
        <p:nvSpPr>
          <p:cNvPr id="58" name="Google Shape;58;ga32c1a31ea_0_32"/>
          <p:cNvSpPr/>
          <p:nvPr/>
        </p:nvSpPr>
        <p:spPr>
          <a:xfrm>
            <a:off x="5323275" y="4261675"/>
            <a:ext cx="1559400" cy="4692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product api</a:t>
            </a:r>
            <a:endParaRPr b="0" i="0" sz="1800" u="none" cap="none" strike="noStrike">
              <a:solidFill>
                <a:srgbClr val="000000"/>
              </a:solidFill>
              <a:latin typeface="Arial"/>
              <a:ea typeface="Arial"/>
              <a:cs typeface="Arial"/>
              <a:sym typeface="Arial"/>
            </a:endParaRPr>
          </a:p>
        </p:txBody>
      </p:sp>
      <p:sp>
        <p:nvSpPr>
          <p:cNvPr id="59" name="Google Shape;59;ga32c1a31ea_0_32"/>
          <p:cNvSpPr/>
          <p:nvPr/>
        </p:nvSpPr>
        <p:spPr>
          <a:xfrm>
            <a:off x="3182950" y="4272775"/>
            <a:ext cx="1559400" cy="4692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order api</a:t>
            </a:r>
            <a:endParaRPr b="0" i="0" sz="1800" u="none" cap="none" strike="noStrike">
              <a:solidFill>
                <a:srgbClr val="000000"/>
              </a:solidFill>
              <a:latin typeface="Arial"/>
              <a:ea typeface="Arial"/>
              <a:cs typeface="Arial"/>
              <a:sym typeface="Arial"/>
            </a:endParaRPr>
          </a:p>
        </p:txBody>
      </p:sp>
      <p:sp>
        <p:nvSpPr>
          <p:cNvPr id="60" name="Google Shape;60;ga32c1a31ea_0_32"/>
          <p:cNvSpPr/>
          <p:nvPr/>
        </p:nvSpPr>
        <p:spPr>
          <a:xfrm>
            <a:off x="3182950" y="5314850"/>
            <a:ext cx="1559400" cy="4692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mongodb</a:t>
            </a:r>
            <a:endParaRPr b="0" i="0" sz="1800" u="none" cap="none" strike="noStrike">
              <a:solidFill>
                <a:srgbClr val="000000"/>
              </a:solidFill>
              <a:latin typeface="Arial"/>
              <a:ea typeface="Arial"/>
              <a:cs typeface="Arial"/>
              <a:sym typeface="Arial"/>
            </a:endParaRPr>
          </a:p>
        </p:txBody>
      </p:sp>
      <p:sp>
        <p:nvSpPr>
          <p:cNvPr id="61" name="Google Shape;61;ga32c1a31ea_0_32"/>
          <p:cNvSpPr/>
          <p:nvPr/>
        </p:nvSpPr>
        <p:spPr>
          <a:xfrm>
            <a:off x="324475" y="4261675"/>
            <a:ext cx="1559400" cy="4692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order sim</a:t>
            </a:r>
            <a:endParaRPr b="0" i="0" sz="1800" u="none" cap="none" strike="noStrike">
              <a:solidFill>
                <a:srgbClr val="000000"/>
              </a:solidFill>
              <a:latin typeface="Arial"/>
              <a:ea typeface="Arial"/>
              <a:cs typeface="Arial"/>
              <a:sym typeface="Arial"/>
            </a:endParaRPr>
          </a:p>
        </p:txBody>
      </p:sp>
      <p:cxnSp>
        <p:nvCxnSpPr>
          <p:cNvPr id="62" name="Google Shape;62;ga32c1a31ea_0_32"/>
          <p:cNvCxnSpPr>
            <a:stCxn id="57" idx="2"/>
            <a:endCxn id="59" idx="0"/>
          </p:cNvCxnSpPr>
          <p:nvPr/>
        </p:nvCxnSpPr>
        <p:spPr>
          <a:xfrm>
            <a:off x="3962650" y="3525300"/>
            <a:ext cx="0" cy="747600"/>
          </a:xfrm>
          <a:prstGeom prst="straightConnector1">
            <a:avLst/>
          </a:prstGeom>
          <a:noFill/>
          <a:ln cap="flat" cmpd="sng" w="9525">
            <a:solidFill>
              <a:srgbClr val="FFFFFF"/>
            </a:solidFill>
            <a:prstDash val="solid"/>
            <a:round/>
            <a:headEnd len="sm" w="sm" type="none"/>
            <a:tailEnd len="med" w="med" type="triangle"/>
          </a:ln>
        </p:spPr>
      </p:cxnSp>
      <p:cxnSp>
        <p:nvCxnSpPr>
          <p:cNvPr id="63" name="Google Shape;63;ga32c1a31ea_0_32"/>
          <p:cNvCxnSpPr>
            <a:stCxn id="57" idx="2"/>
          </p:cNvCxnSpPr>
          <p:nvPr/>
        </p:nvCxnSpPr>
        <p:spPr>
          <a:xfrm>
            <a:off x="3962650" y="3525300"/>
            <a:ext cx="1351800" cy="716700"/>
          </a:xfrm>
          <a:prstGeom prst="straightConnector1">
            <a:avLst/>
          </a:prstGeom>
          <a:noFill/>
          <a:ln cap="flat" cmpd="sng" w="9525">
            <a:solidFill>
              <a:srgbClr val="FFFFFF"/>
            </a:solidFill>
            <a:prstDash val="solid"/>
            <a:round/>
            <a:headEnd len="sm" w="sm" type="none"/>
            <a:tailEnd len="med" w="med" type="triangle"/>
          </a:ln>
        </p:spPr>
      </p:cxnSp>
      <p:cxnSp>
        <p:nvCxnSpPr>
          <p:cNvPr id="64" name="Google Shape;64;ga32c1a31ea_0_32"/>
          <p:cNvCxnSpPr>
            <a:stCxn id="60" idx="0"/>
            <a:endCxn id="59" idx="2"/>
          </p:cNvCxnSpPr>
          <p:nvPr/>
        </p:nvCxnSpPr>
        <p:spPr>
          <a:xfrm rot="10800000">
            <a:off x="3962650" y="4741850"/>
            <a:ext cx="0" cy="573000"/>
          </a:xfrm>
          <a:prstGeom prst="straightConnector1">
            <a:avLst/>
          </a:prstGeom>
          <a:noFill/>
          <a:ln cap="flat" cmpd="sng" w="9525">
            <a:solidFill>
              <a:srgbClr val="FFFFFF"/>
            </a:solidFill>
            <a:prstDash val="solid"/>
            <a:round/>
            <a:headEnd len="sm" w="sm" type="triangle"/>
            <a:tailEnd len="med" w="med" type="triangle"/>
          </a:ln>
        </p:spPr>
      </p:cxnSp>
      <p:cxnSp>
        <p:nvCxnSpPr>
          <p:cNvPr id="65" name="Google Shape;65;ga32c1a31ea_0_32"/>
          <p:cNvCxnSpPr/>
          <p:nvPr/>
        </p:nvCxnSpPr>
        <p:spPr>
          <a:xfrm flipH="1">
            <a:off x="1873500" y="3523275"/>
            <a:ext cx="1260900" cy="718800"/>
          </a:xfrm>
          <a:prstGeom prst="straightConnector1">
            <a:avLst/>
          </a:prstGeom>
          <a:noFill/>
          <a:ln cap="flat" cmpd="sng" w="9525">
            <a:solidFill>
              <a:srgbClr val="FFFFFF"/>
            </a:solidFill>
            <a:prstDash val="solid"/>
            <a:round/>
            <a:headEnd len="med" w="med" type="triangle"/>
            <a:tailEnd len="sm" w="sm" type="triangle"/>
          </a:ln>
        </p:spPr>
      </p:cxnSp>
      <p:sp>
        <p:nvSpPr>
          <p:cNvPr id="66" name="Google Shape;66;ga32c1a31ea_0_32"/>
          <p:cNvSpPr/>
          <p:nvPr/>
        </p:nvSpPr>
        <p:spPr>
          <a:xfrm>
            <a:off x="2407300" y="1715675"/>
            <a:ext cx="939900" cy="736500"/>
          </a:xfrm>
          <a:prstGeom prst="snip1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User’s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Browser</a:t>
            </a:r>
            <a:endParaRPr b="0" i="0" sz="1200" u="none" cap="none" strike="noStrike">
              <a:solidFill>
                <a:srgbClr val="000000"/>
              </a:solidFill>
              <a:latin typeface="Arial"/>
              <a:ea typeface="Arial"/>
              <a:cs typeface="Arial"/>
              <a:sym typeface="Arial"/>
            </a:endParaRPr>
          </a:p>
        </p:txBody>
      </p:sp>
      <p:cxnSp>
        <p:nvCxnSpPr>
          <p:cNvPr id="67" name="Google Shape;67;ga32c1a31ea_0_32"/>
          <p:cNvCxnSpPr>
            <a:stCxn id="66" idx="1"/>
            <a:endCxn id="56" idx="0"/>
          </p:cNvCxnSpPr>
          <p:nvPr/>
        </p:nvCxnSpPr>
        <p:spPr>
          <a:xfrm flipH="1">
            <a:off x="1791850" y="2452175"/>
            <a:ext cx="1085400" cy="603900"/>
          </a:xfrm>
          <a:prstGeom prst="straightConnector1">
            <a:avLst/>
          </a:prstGeom>
          <a:noFill/>
          <a:ln cap="flat" cmpd="sng" w="9525">
            <a:solidFill>
              <a:srgbClr val="FFFFFF"/>
            </a:solidFill>
            <a:prstDash val="solid"/>
            <a:round/>
            <a:headEnd len="sm" w="sm" type="triangle"/>
            <a:tailEnd len="med" w="med" type="triangle"/>
          </a:ln>
        </p:spPr>
      </p:cxnSp>
      <p:cxnSp>
        <p:nvCxnSpPr>
          <p:cNvPr id="68" name="Google Shape;68;ga32c1a31ea_0_32"/>
          <p:cNvCxnSpPr>
            <a:stCxn id="66" idx="1"/>
            <a:endCxn id="57" idx="0"/>
          </p:cNvCxnSpPr>
          <p:nvPr/>
        </p:nvCxnSpPr>
        <p:spPr>
          <a:xfrm>
            <a:off x="2877250" y="2452175"/>
            <a:ext cx="1085400" cy="603900"/>
          </a:xfrm>
          <a:prstGeom prst="straightConnector1">
            <a:avLst/>
          </a:prstGeom>
          <a:noFill/>
          <a:ln cap="flat" cmpd="sng" w="9525">
            <a:solidFill>
              <a:srgbClr val="FFFFFF"/>
            </a:solidFill>
            <a:prstDash val="solid"/>
            <a:round/>
            <a:headEnd len="sm" w="sm" type="triangle"/>
            <a:tailEnd len="med" w="med" type="triangle"/>
          </a:ln>
        </p:spPr>
      </p:cxnSp>
      <p:sp>
        <p:nvSpPr>
          <p:cNvPr id="69" name="Google Shape;69;ga32c1a31ea_0_32"/>
          <p:cNvSpPr txBox="1"/>
          <p:nvPr/>
        </p:nvSpPr>
        <p:spPr>
          <a:xfrm>
            <a:off x="4488100" y="2784600"/>
            <a:ext cx="1391700" cy="407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Raleway"/>
                <a:ea typeface="Raleway"/>
                <a:cs typeface="Raleway"/>
                <a:sym typeface="Raleway"/>
              </a:rPr>
              <a:t>/auth/*</a:t>
            </a:r>
            <a:endParaRPr b="0" i="0" sz="800" u="none" cap="none" strike="noStrike">
              <a:solidFill>
                <a:srgbClr val="000000"/>
              </a:solidFill>
              <a:latin typeface="Arial"/>
              <a:ea typeface="Arial"/>
              <a:cs typeface="Arial"/>
              <a:sym typeface="Arial"/>
            </a:endParaRPr>
          </a:p>
        </p:txBody>
      </p:sp>
      <p:sp>
        <p:nvSpPr>
          <p:cNvPr id="70" name="Google Shape;70;ga32c1a31ea_0_32"/>
          <p:cNvSpPr txBox="1"/>
          <p:nvPr/>
        </p:nvSpPr>
        <p:spPr>
          <a:xfrm>
            <a:off x="2737550" y="3711725"/>
            <a:ext cx="1391700" cy="407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Raleway"/>
                <a:ea typeface="Raleway"/>
                <a:cs typeface="Raleway"/>
                <a:sym typeface="Raleway"/>
              </a:rPr>
              <a:t>/orders/*</a:t>
            </a:r>
            <a:endParaRPr b="0" i="0" sz="800" u="none" cap="none" strike="noStrike">
              <a:solidFill>
                <a:srgbClr val="000000"/>
              </a:solidFill>
              <a:latin typeface="Arial"/>
              <a:ea typeface="Arial"/>
              <a:cs typeface="Arial"/>
              <a:sym typeface="Arial"/>
            </a:endParaRPr>
          </a:p>
        </p:txBody>
      </p:sp>
      <p:cxnSp>
        <p:nvCxnSpPr>
          <p:cNvPr id="71" name="Google Shape;71;ga32c1a31ea_0_32"/>
          <p:cNvCxnSpPr>
            <a:stCxn id="56" idx="3"/>
            <a:endCxn id="57" idx="1"/>
          </p:cNvCxnSpPr>
          <p:nvPr/>
        </p:nvCxnSpPr>
        <p:spPr>
          <a:xfrm>
            <a:off x="2571550" y="3290700"/>
            <a:ext cx="611400" cy="0"/>
          </a:xfrm>
          <a:prstGeom prst="straightConnector1">
            <a:avLst/>
          </a:prstGeom>
          <a:noFill/>
          <a:ln cap="flat" cmpd="sng" w="9525">
            <a:solidFill>
              <a:srgbClr val="FFFFFF"/>
            </a:solidFill>
            <a:prstDash val="dash"/>
            <a:round/>
            <a:headEnd len="sm" w="sm" type="none"/>
            <a:tailEnd len="med" w="med" type="triangle"/>
          </a:ln>
        </p:spPr>
      </p:cxnSp>
      <p:sp>
        <p:nvSpPr>
          <p:cNvPr id="72" name="Google Shape;72;ga32c1a31ea_0_32"/>
          <p:cNvSpPr/>
          <p:nvPr/>
        </p:nvSpPr>
        <p:spPr>
          <a:xfrm>
            <a:off x="5473150" y="3040050"/>
            <a:ext cx="1559400" cy="4692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auth api</a:t>
            </a:r>
            <a:endParaRPr b="0" i="0" sz="1800" u="none" cap="none" strike="noStrike">
              <a:solidFill>
                <a:srgbClr val="000000"/>
              </a:solidFill>
              <a:latin typeface="Arial"/>
              <a:ea typeface="Arial"/>
              <a:cs typeface="Arial"/>
              <a:sym typeface="Arial"/>
            </a:endParaRPr>
          </a:p>
        </p:txBody>
      </p:sp>
      <p:cxnSp>
        <p:nvCxnSpPr>
          <p:cNvPr id="73" name="Google Shape;73;ga32c1a31ea_0_32"/>
          <p:cNvCxnSpPr>
            <a:stCxn id="57" idx="3"/>
            <a:endCxn id="72" idx="1"/>
          </p:cNvCxnSpPr>
          <p:nvPr/>
        </p:nvCxnSpPr>
        <p:spPr>
          <a:xfrm flipH="1" rot="10800000">
            <a:off x="4742350" y="3274500"/>
            <a:ext cx="730800" cy="16200"/>
          </a:xfrm>
          <a:prstGeom prst="straightConnector1">
            <a:avLst/>
          </a:prstGeom>
          <a:noFill/>
          <a:ln cap="flat" cmpd="sng" w="9525">
            <a:solidFill>
              <a:srgbClr val="FFFFFF"/>
            </a:solidFill>
            <a:prstDash val="solid"/>
            <a:round/>
            <a:headEnd len="sm" w="sm" type="none"/>
            <a:tailEnd len="med" w="med" type="triangle"/>
          </a:ln>
        </p:spPr>
      </p:cxnSp>
      <p:sp>
        <p:nvSpPr>
          <p:cNvPr id="74" name="Google Shape;74;ga32c1a31ea_0_32"/>
          <p:cNvSpPr txBox="1"/>
          <p:nvPr/>
        </p:nvSpPr>
        <p:spPr>
          <a:xfrm>
            <a:off x="70550" y="4854725"/>
            <a:ext cx="2273400" cy="407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lt1"/>
              </a:buClr>
              <a:buSzPts val="1400"/>
              <a:buFont typeface="Raleway"/>
              <a:buChar char="●"/>
            </a:pPr>
            <a:r>
              <a:rPr b="0" i="0" lang="en-US" sz="1400" u="none" cap="none" strike="noStrike">
                <a:solidFill>
                  <a:schemeClr val="lt1"/>
                </a:solidFill>
                <a:latin typeface="Raleway"/>
                <a:ea typeface="Raleway"/>
                <a:cs typeface="Raleway"/>
                <a:sym typeface="Raleway"/>
              </a:rPr>
              <a:t>GET /products</a:t>
            </a:r>
            <a:endParaRPr b="0" i="0" sz="1400" u="none" cap="none" strike="noStrike">
              <a:solidFill>
                <a:schemeClr val="lt1"/>
              </a:solidFill>
              <a:latin typeface="Raleway"/>
              <a:ea typeface="Raleway"/>
              <a:cs typeface="Raleway"/>
              <a:sym typeface="Raleway"/>
            </a:endParaRPr>
          </a:p>
          <a:p>
            <a:pPr indent="-317500" lvl="0" marL="457200" marR="0" rtl="0" algn="l">
              <a:lnSpc>
                <a:spcPct val="100000"/>
              </a:lnSpc>
              <a:spcBef>
                <a:spcPts val="0"/>
              </a:spcBef>
              <a:spcAft>
                <a:spcPts val="0"/>
              </a:spcAft>
              <a:buClr>
                <a:schemeClr val="lt1"/>
              </a:buClr>
              <a:buSzPts val="1400"/>
              <a:buFont typeface="Raleway"/>
              <a:buChar char="●"/>
            </a:pPr>
            <a:r>
              <a:rPr b="0" i="0" lang="en-US" sz="1400" u="none" cap="none" strike="noStrike">
                <a:solidFill>
                  <a:schemeClr val="lt1"/>
                </a:solidFill>
                <a:latin typeface="Raleway"/>
                <a:ea typeface="Raleway"/>
                <a:cs typeface="Raleway"/>
                <a:sym typeface="Raleway"/>
              </a:rPr>
              <a:t>POST /orders</a:t>
            </a:r>
            <a:endParaRPr b="0" i="0" sz="1400" u="none" cap="none" strike="noStrike">
              <a:solidFill>
                <a:schemeClr val="lt1"/>
              </a:solidFill>
              <a:latin typeface="Raleway"/>
              <a:ea typeface="Raleway"/>
              <a:cs typeface="Raleway"/>
              <a:sym typeface="Raleway"/>
            </a:endParaRPr>
          </a:p>
        </p:txBody>
      </p:sp>
      <p:sp>
        <p:nvSpPr>
          <p:cNvPr id="75" name="Google Shape;75;ga32c1a31ea_0_32"/>
          <p:cNvSpPr txBox="1"/>
          <p:nvPr/>
        </p:nvSpPr>
        <p:spPr>
          <a:xfrm>
            <a:off x="5250100" y="3622800"/>
            <a:ext cx="1391700" cy="407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Raleway"/>
                <a:ea typeface="Raleway"/>
                <a:cs typeface="Raleway"/>
                <a:sym typeface="Raleway"/>
              </a:rPr>
              <a:t>/products/*</a:t>
            </a:r>
            <a:endParaRPr b="0" i="0" sz="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descr="https://images.unsplash.com/reserve/NV0eHnNkQDHA21GC3BAJ_Paris%20Louvr.jpg?ixlib=rb-0.3.5&amp;q=80&amp;fm=jpg&amp;w=1080&amp;fit=max&amp;s=4c69a58895596b711a6d5b59a53b1dc5" id="80" name="Google Shape;80;p6"/>
          <p:cNvPicPr preferRelativeResize="0"/>
          <p:nvPr/>
        </p:nvPicPr>
        <p:blipFill rotWithShape="1">
          <a:blip r:embed="rId3">
            <a:alphaModFix/>
          </a:blip>
          <a:srcRect b="15625" l="127" r="0" t="0"/>
          <a:stretch/>
        </p:blipFill>
        <p:spPr>
          <a:xfrm>
            <a:off x="0" y="7826"/>
            <a:ext cx="12176562" cy="6858000"/>
          </a:xfrm>
          <a:custGeom>
            <a:rect b="b" l="l" r="r" t="t"/>
            <a:pathLst>
              <a:path extrusionOk="0" h="6858000" w="12176562">
                <a:moveTo>
                  <a:pt x="0" y="0"/>
                </a:moveTo>
                <a:lnTo>
                  <a:pt x="12176562" y="0"/>
                </a:lnTo>
                <a:lnTo>
                  <a:pt x="12176562" y="6858000"/>
                </a:lnTo>
                <a:lnTo>
                  <a:pt x="0" y="6858000"/>
                </a:lnTo>
                <a:close/>
              </a:path>
            </a:pathLst>
          </a:custGeom>
          <a:noFill/>
          <a:ln>
            <a:noFill/>
          </a:ln>
        </p:spPr>
      </p:pic>
      <p:sp>
        <p:nvSpPr>
          <p:cNvPr id="81" name="Google Shape;81;p6"/>
          <p:cNvSpPr/>
          <p:nvPr/>
        </p:nvSpPr>
        <p:spPr>
          <a:xfrm>
            <a:off x="0" y="0"/>
            <a:ext cx="12192000" cy="6858000"/>
          </a:xfrm>
          <a:prstGeom prst="rect">
            <a:avLst/>
          </a:prstGeom>
          <a:solidFill>
            <a:schemeClr val="dk1">
              <a:alpha val="54901"/>
            </a:scheme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82" name="Google Shape;82;p6"/>
          <p:cNvSpPr txBox="1"/>
          <p:nvPr/>
        </p:nvSpPr>
        <p:spPr>
          <a:xfrm>
            <a:off x="1311897" y="1168924"/>
            <a:ext cx="9398524" cy="566308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Raleway Thin"/>
                <a:ea typeface="Raleway Thin"/>
                <a:cs typeface="Raleway Thin"/>
                <a:sym typeface="Raleway Thin"/>
              </a:rPr>
              <a:t>Your humble instructor is playing the role of developer. I’ve written an application made up of 6 services. But I need your expertise to get it running on Kubernetes. All I know is the application code and environment variables needed.</a:t>
            </a:r>
            <a:endParaRPr/>
          </a:p>
          <a:p>
            <a:pPr indent="0" lvl="0" marL="0" marR="0" rtl="0" algn="l">
              <a:spcBef>
                <a:spcPts val="0"/>
              </a:spcBef>
              <a:spcAft>
                <a:spcPts val="0"/>
              </a:spcAft>
              <a:buNone/>
            </a:pPr>
            <a:r>
              <a:t/>
            </a:r>
            <a:endParaRPr sz="1600">
              <a:solidFill>
                <a:schemeClr val="lt1"/>
              </a:solidFill>
              <a:latin typeface="Raleway Thin"/>
              <a:ea typeface="Raleway Thin"/>
              <a:cs typeface="Raleway Thin"/>
              <a:sym typeface="Raleway Thin"/>
            </a:endParaRPr>
          </a:p>
          <a:p>
            <a:pPr indent="0" lvl="0" marL="0" marR="0" rtl="0" algn="l">
              <a:spcBef>
                <a:spcPts val="0"/>
              </a:spcBef>
              <a:spcAft>
                <a:spcPts val="0"/>
              </a:spcAft>
              <a:buNone/>
            </a:pPr>
            <a:r>
              <a:rPr lang="en-US" sz="1600">
                <a:solidFill>
                  <a:schemeClr val="lt1"/>
                </a:solidFill>
                <a:latin typeface="Raleway Thin"/>
                <a:ea typeface="Raleway Thin"/>
                <a:cs typeface="Raleway Thin"/>
                <a:sym typeface="Raleway Thin"/>
              </a:rPr>
              <a:t>Your goals are (in order of importance):</a:t>
            </a:r>
            <a:endParaRPr/>
          </a:p>
          <a:p>
            <a:pPr indent="-457200" lvl="0" marL="457200" marR="0" rtl="0" algn="l">
              <a:spcBef>
                <a:spcPts val="0"/>
              </a:spcBef>
              <a:spcAft>
                <a:spcPts val="0"/>
              </a:spcAft>
              <a:buClr>
                <a:schemeClr val="lt1"/>
              </a:buClr>
              <a:buSzPts val="1600"/>
              <a:buFont typeface="Calibri"/>
              <a:buAutoNum type="arabicPeriod"/>
            </a:pPr>
            <a:r>
              <a:rPr lang="en-US" sz="1600">
                <a:solidFill>
                  <a:schemeClr val="lt1"/>
                </a:solidFill>
                <a:latin typeface="Raleway Thin"/>
                <a:ea typeface="Raleway Thin"/>
                <a:cs typeface="Raleway Thin"/>
                <a:sym typeface="Raleway Thin"/>
              </a:rPr>
              <a:t>Set up the application to run in Kubernetes. For this hackathon, Minikube or Docker Kubernetes for Desktop is fine.</a:t>
            </a:r>
            <a:endParaRPr/>
          </a:p>
          <a:p>
            <a:pPr indent="-457200" lvl="0" marL="457200" marR="0" rtl="0" algn="l">
              <a:spcBef>
                <a:spcPts val="0"/>
              </a:spcBef>
              <a:spcAft>
                <a:spcPts val="0"/>
              </a:spcAft>
              <a:buClr>
                <a:schemeClr val="lt1"/>
              </a:buClr>
              <a:buSzPts val="1600"/>
              <a:buFont typeface="Calibri"/>
              <a:buAutoNum type="arabicPeriod"/>
            </a:pPr>
            <a:r>
              <a:rPr lang="en-US" sz="1600">
                <a:solidFill>
                  <a:schemeClr val="lt1"/>
                </a:solidFill>
                <a:latin typeface="Raleway Thin"/>
                <a:ea typeface="Raleway Thin"/>
                <a:cs typeface="Raleway Thin"/>
                <a:sym typeface="Raleway Thin"/>
              </a:rPr>
              <a:t>Centralize configurations (environment variables)</a:t>
            </a:r>
            <a:endParaRPr/>
          </a:p>
          <a:p>
            <a:pPr indent="-457200" lvl="0" marL="457200" marR="0" rtl="0" algn="l">
              <a:spcBef>
                <a:spcPts val="0"/>
              </a:spcBef>
              <a:spcAft>
                <a:spcPts val="0"/>
              </a:spcAft>
              <a:buClr>
                <a:schemeClr val="lt1"/>
              </a:buClr>
              <a:buSzPts val="1600"/>
              <a:buFont typeface="Calibri"/>
              <a:buAutoNum type="arabicPeriod"/>
            </a:pPr>
            <a:r>
              <a:rPr lang="en-US" sz="1600">
                <a:solidFill>
                  <a:schemeClr val="lt1"/>
                </a:solidFill>
                <a:latin typeface="Raleway Thin"/>
                <a:ea typeface="Raleway Thin"/>
                <a:cs typeface="Raleway Thin"/>
                <a:sym typeface="Raleway Thin"/>
              </a:rPr>
              <a:t>Put any sensitive information into secrets</a:t>
            </a:r>
            <a:endParaRPr/>
          </a:p>
          <a:p>
            <a:pPr indent="-457200" lvl="0" marL="457200" marR="0" rtl="0" algn="l">
              <a:spcBef>
                <a:spcPts val="0"/>
              </a:spcBef>
              <a:spcAft>
                <a:spcPts val="0"/>
              </a:spcAft>
              <a:buClr>
                <a:schemeClr val="lt1"/>
              </a:buClr>
              <a:buSzPts val="1600"/>
              <a:buFont typeface="Calibri"/>
              <a:buAutoNum type="arabicPeriod"/>
            </a:pPr>
            <a:r>
              <a:rPr lang="en-US" sz="1600">
                <a:solidFill>
                  <a:schemeClr val="lt1"/>
                </a:solidFill>
                <a:latin typeface="Raleway Thin"/>
                <a:ea typeface="Raleway Thin"/>
                <a:cs typeface="Raleway Thin"/>
                <a:sym typeface="Raleway Thin"/>
              </a:rPr>
              <a:t>Ensure that only public services are accessible outside the cluster. These are the gateway service and the UI.</a:t>
            </a:r>
            <a:endParaRPr/>
          </a:p>
          <a:p>
            <a:pPr indent="-457200" lvl="0" marL="457200" marR="0" rtl="0" algn="l">
              <a:spcBef>
                <a:spcPts val="0"/>
              </a:spcBef>
              <a:spcAft>
                <a:spcPts val="0"/>
              </a:spcAft>
              <a:buClr>
                <a:schemeClr val="lt1"/>
              </a:buClr>
              <a:buSzPts val="1600"/>
              <a:buFont typeface="Calibri"/>
              <a:buAutoNum type="arabicPeriod"/>
            </a:pPr>
            <a:r>
              <a:rPr lang="en-US" sz="1600">
                <a:solidFill>
                  <a:schemeClr val="lt1"/>
                </a:solidFill>
                <a:latin typeface="Raleway Thin"/>
                <a:ea typeface="Raleway Thin"/>
                <a:cs typeface="Raleway Thin"/>
                <a:sym typeface="Raleway Thin"/>
              </a:rPr>
              <a:t>Make the app fault-tolerant</a:t>
            </a:r>
            <a:endParaRPr/>
          </a:p>
          <a:p>
            <a:pPr indent="-457200" lvl="1" marL="914400" marR="0" rtl="0" algn="l">
              <a:spcBef>
                <a:spcPts val="0"/>
              </a:spcBef>
              <a:spcAft>
                <a:spcPts val="0"/>
              </a:spcAft>
              <a:buClr>
                <a:schemeClr val="lt1"/>
              </a:buClr>
              <a:buSzPts val="1600"/>
              <a:buFont typeface="Calibri"/>
              <a:buAutoNum type="arabicPeriod"/>
            </a:pPr>
            <a:r>
              <a:rPr b="0" i="0" lang="en-US" sz="1600" u="none" cap="none" strike="noStrike">
                <a:solidFill>
                  <a:schemeClr val="lt1"/>
                </a:solidFill>
                <a:latin typeface="Raleway Thin"/>
                <a:ea typeface="Raleway Thin"/>
                <a:cs typeface="Raleway Thin"/>
                <a:sym typeface="Raleway Thin"/>
              </a:rPr>
              <a:t>Make services redundant</a:t>
            </a:r>
            <a:endParaRPr/>
          </a:p>
          <a:p>
            <a:pPr indent="-457200" lvl="1" marL="914400" marR="0" rtl="0" algn="l">
              <a:spcBef>
                <a:spcPts val="0"/>
              </a:spcBef>
              <a:spcAft>
                <a:spcPts val="0"/>
              </a:spcAft>
              <a:buClr>
                <a:schemeClr val="lt1"/>
              </a:buClr>
              <a:buSzPts val="1600"/>
              <a:buFont typeface="Calibri"/>
              <a:buAutoNum type="arabicPeriod"/>
            </a:pPr>
            <a:r>
              <a:rPr b="0" i="0" lang="en-US" sz="1600" u="none" cap="none" strike="noStrike">
                <a:solidFill>
                  <a:schemeClr val="lt1"/>
                </a:solidFill>
                <a:latin typeface="Raleway Thin"/>
                <a:ea typeface="Raleway Thin"/>
                <a:cs typeface="Raleway Thin"/>
                <a:sym typeface="Raleway Thin"/>
              </a:rPr>
              <a:t>Set up probes</a:t>
            </a:r>
            <a:endParaRPr/>
          </a:p>
          <a:p>
            <a:pPr indent="-457200" lvl="1" marL="914400" marR="0" rtl="0" algn="l">
              <a:spcBef>
                <a:spcPts val="0"/>
              </a:spcBef>
              <a:spcAft>
                <a:spcPts val="0"/>
              </a:spcAft>
              <a:buClr>
                <a:schemeClr val="lt1"/>
              </a:buClr>
              <a:buSzPts val="1600"/>
              <a:buFont typeface="Calibri"/>
              <a:buAutoNum type="arabicPeriod"/>
            </a:pPr>
            <a:r>
              <a:rPr b="0" i="0" lang="en-US" sz="1600" u="none" cap="none" strike="noStrike">
                <a:solidFill>
                  <a:schemeClr val="lt1"/>
                </a:solidFill>
                <a:latin typeface="Raleway Thin"/>
                <a:ea typeface="Raleway Thin"/>
                <a:cs typeface="Raleway Thin"/>
                <a:sym typeface="Raleway Thin"/>
              </a:rPr>
              <a:t>Try to break it!</a:t>
            </a:r>
            <a:endParaRPr/>
          </a:p>
          <a:p>
            <a:pPr indent="-457200" lvl="0" marL="457200" marR="0" rtl="0" algn="l">
              <a:spcBef>
                <a:spcPts val="0"/>
              </a:spcBef>
              <a:spcAft>
                <a:spcPts val="0"/>
              </a:spcAft>
              <a:buClr>
                <a:schemeClr val="lt1"/>
              </a:buClr>
              <a:buSzPts val="1600"/>
              <a:buFont typeface="Calibri"/>
              <a:buAutoNum type="arabicPeriod"/>
            </a:pPr>
            <a:r>
              <a:rPr lang="en-US" sz="1600">
                <a:solidFill>
                  <a:schemeClr val="lt1"/>
                </a:solidFill>
                <a:latin typeface="Raleway Thin"/>
                <a:ea typeface="Raleway Thin"/>
                <a:cs typeface="Raleway Thin"/>
                <a:sym typeface="Raleway Thin"/>
              </a:rPr>
              <a:t>For MongoDB, set up a volume mapping to your hard drive so that the MongoDB pod can be thrown out and not lose orders.</a:t>
            </a:r>
            <a:endParaRPr/>
          </a:p>
          <a:p>
            <a:pPr indent="-457200" lvl="0" marL="457200" marR="0" rtl="0" algn="l">
              <a:spcBef>
                <a:spcPts val="0"/>
              </a:spcBef>
              <a:spcAft>
                <a:spcPts val="0"/>
              </a:spcAft>
              <a:buClr>
                <a:schemeClr val="lt1"/>
              </a:buClr>
              <a:buSzPts val="1600"/>
              <a:buFont typeface="Calibri"/>
              <a:buAutoNum type="arabicPeriod"/>
            </a:pPr>
            <a:r>
              <a:rPr lang="en-US" sz="1600">
                <a:solidFill>
                  <a:schemeClr val="lt1"/>
                </a:solidFill>
                <a:latin typeface="Raleway Thin"/>
                <a:ea typeface="Raleway Thin"/>
                <a:cs typeface="Raleway Thin"/>
                <a:sym typeface="Raleway Thin"/>
              </a:rPr>
              <a:t>Once everything is running, release version 2.0 of the UI. Once verified, you’ve realized that there’s a problem (the styling is hideous). Try rolling back.</a:t>
            </a:r>
            <a:endParaRPr/>
          </a:p>
          <a:p>
            <a:pPr indent="0" lvl="0" marL="0" marR="0" rtl="0" algn="l">
              <a:spcBef>
                <a:spcPts val="0"/>
              </a:spcBef>
              <a:spcAft>
                <a:spcPts val="0"/>
              </a:spcAft>
              <a:buNone/>
            </a:pPr>
            <a:r>
              <a:t/>
            </a:r>
            <a:endParaRPr/>
          </a:p>
          <a:p>
            <a:pPr indent="-355600" lvl="0" marL="457200" marR="0" rtl="0" algn="l">
              <a:spcBef>
                <a:spcPts val="0"/>
              </a:spcBef>
              <a:spcAft>
                <a:spcPts val="0"/>
              </a:spcAft>
              <a:buClr>
                <a:schemeClr val="dk1"/>
              </a:buClr>
              <a:buSzPts val="1600"/>
              <a:buFont typeface="Calibri"/>
              <a:buNone/>
            </a:pPr>
            <a:r>
              <a:t/>
            </a:r>
            <a:endParaRPr sz="1600">
              <a:solidFill>
                <a:schemeClr val="lt1"/>
              </a:solidFill>
              <a:latin typeface="Raleway Thin"/>
              <a:ea typeface="Raleway Thin"/>
              <a:cs typeface="Raleway Thin"/>
              <a:sym typeface="Raleway Thin"/>
            </a:endParaRPr>
          </a:p>
        </p:txBody>
      </p:sp>
      <p:sp>
        <p:nvSpPr>
          <p:cNvPr id="83" name="Google Shape;83;p6"/>
          <p:cNvSpPr txBox="1"/>
          <p:nvPr>
            <p:ph type="title"/>
          </p:nvPr>
        </p:nvSpPr>
        <p:spPr>
          <a:xfrm>
            <a:off x="650450" y="369988"/>
            <a:ext cx="8748074"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6000"/>
              <a:buFont typeface="Bebas Neue"/>
              <a:buNone/>
            </a:pPr>
            <a:r>
              <a:rPr lang="en-US" sz="6000">
                <a:solidFill>
                  <a:srgbClr val="FFFFFF"/>
                </a:solidFill>
              </a:rPr>
              <a:t>hackathon - </a:t>
            </a:r>
            <a:r>
              <a:rPr lang="en-US" sz="6000">
                <a:solidFill>
                  <a:schemeClr val="accent3"/>
                </a:solidFill>
              </a:rPr>
              <a:t>objectives</a:t>
            </a:r>
            <a:endParaRPr sz="6000"/>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500"/>
                                        <p:tgtEl>
                                          <p:spTgt spid="8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https://images.unsplash.com/reserve/NV0eHnNkQDHA21GC3BAJ_Paris%20Louvr.jpg?ixlib=rb-0.3.5&amp;q=80&amp;fm=jpg&amp;w=1080&amp;fit=max&amp;s=4c69a58895596b711a6d5b59a53b1dc5" id="88" name="Google Shape;88;p7"/>
          <p:cNvPicPr preferRelativeResize="0"/>
          <p:nvPr/>
        </p:nvPicPr>
        <p:blipFill rotWithShape="1">
          <a:blip r:embed="rId3">
            <a:alphaModFix/>
          </a:blip>
          <a:srcRect b="15625" l="127" r="0" t="0"/>
          <a:stretch/>
        </p:blipFill>
        <p:spPr>
          <a:xfrm>
            <a:off x="0" y="7826"/>
            <a:ext cx="12176562" cy="6858000"/>
          </a:xfrm>
          <a:custGeom>
            <a:rect b="b" l="l" r="r" t="t"/>
            <a:pathLst>
              <a:path extrusionOk="0" h="6858000" w="12176562">
                <a:moveTo>
                  <a:pt x="0" y="0"/>
                </a:moveTo>
                <a:lnTo>
                  <a:pt x="12176562" y="0"/>
                </a:lnTo>
                <a:lnTo>
                  <a:pt x="12176562" y="6858000"/>
                </a:lnTo>
                <a:lnTo>
                  <a:pt x="0" y="6858000"/>
                </a:lnTo>
                <a:close/>
              </a:path>
            </a:pathLst>
          </a:custGeom>
          <a:noFill/>
          <a:ln>
            <a:noFill/>
          </a:ln>
        </p:spPr>
      </p:pic>
      <p:sp>
        <p:nvSpPr>
          <p:cNvPr id="89" name="Google Shape;89;p7"/>
          <p:cNvSpPr/>
          <p:nvPr/>
        </p:nvSpPr>
        <p:spPr>
          <a:xfrm>
            <a:off x="0" y="0"/>
            <a:ext cx="12192000" cy="6858000"/>
          </a:xfrm>
          <a:prstGeom prst="rect">
            <a:avLst/>
          </a:prstGeom>
          <a:solidFill>
            <a:schemeClr val="dk1">
              <a:alpha val="54901"/>
            </a:scheme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90" name="Google Shape;90;p7"/>
          <p:cNvSpPr txBox="1"/>
          <p:nvPr/>
        </p:nvSpPr>
        <p:spPr>
          <a:xfrm>
            <a:off x="1311897" y="1168924"/>
            <a:ext cx="9398524" cy="5324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Raleway Thin"/>
                <a:ea typeface="Raleway Thin"/>
                <a:cs typeface="Raleway Thin"/>
                <a:sym typeface="Raleway Thin"/>
              </a:rPr>
              <a:t>Exercises so far have been very simple and superficial. This is by design, as I want you to get the deep dive knowledge from this hackathon.</a:t>
            </a:r>
            <a:endParaRPr/>
          </a:p>
          <a:p>
            <a:pPr indent="0" lvl="0" marL="0" marR="0" rtl="0" algn="l">
              <a:spcBef>
                <a:spcPts val="0"/>
              </a:spcBef>
              <a:spcAft>
                <a:spcPts val="0"/>
              </a:spcAft>
              <a:buNone/>
            </a:pPr>
            <a:r>
              <a:t/>
            </a:r>
            <a:endParaRPr sz="2000">
              <a:solidFill>
                <a:schemeClr val="lt1"/>
              </a:solidFill>
              <a:latin typeface="Raleway Thin"/>
              <a:ea typeface="Raleway Thin"/>
              <a:cs typeface="Raleway Thin"/>
              <a:sym typeface="Raleway Thin"/>
            </a:endParaRPr>
          </a:p>
          <a:p>
            <a:pPr indent="0" lvl="0" marL="0" marR="0" rtl="0" algn="l">
              <a:spcBef>
                <a:spcPts val="0"/>
              </a:spcBef>
              <a:spcAft>
                <a:spcPts val="0"/>
              </a:spcAft>
              <a:buNone/>
            </a:pPr>
            <a:r>
              <a:rPr lang="en-US" sz="2000">
                <a:solidFill>
                  <a:schemeClr val="lt1"/>
                </a:solidFill>
                <a:latin typeface="Raleway Thin"/>
                <a:ea typeface="Raleway Thin"/>
                <a:cs typeface="Raleway Thin"/>
                <a:sym typeface="Raleway Thin"/>
              </a:rPr>
              <a:t>This hackathon is designed to push you. It is intended to make you a little uncomfortable. You may not enjoy it (at least until the end when you have it working)!</a:t>
            </a:r>
            <a:endParaRPr/>
          </a:p>
          <a:p>
            <a:pPr indent="0" lvl="0" marL="0" marR="0" rtl="0" algn="l">
              <a:spcBef>
                <a:spcPts val="0"/>
              </a:spcBef>
              <a:spcAft>
                <a:spcPts val="0"/>
              </a:spcAft>
              <a:buNone/>
            </a:pPr>
            <a:r>
              <a:t/>
            </a:r>
            <a:endParaRPr sz="2000">
              <a:solidFill>
                <a:schemeClr val="lt1"/>
              </a:solidFill>
              <a:latin typeface="Raleway Thin"/>
              <a:ea typeface="Raleway Thin"/>
              <a:cs typeface="Raleway Thin"/>
              <a:sym typeface="Raleway Thin"/>
            </a:endParaRPr>
          </a:p>
          <a:p>
            <a:pPr indent="0" lvl="0" marL="0" marR="0" rtl="0" algn="l">
              <a:spcBef>
                <a:spcPts val="0"/>
              </a:spcBef>
              <a:spcAft>
                <a:spcPts val="0"/>
              </a:spcAft>
              <a:buNone/>
            </a:pPr>
            <a:r>
              <a:rPr lang="en-US" sz="2000">
                <a:solidFill>
                  <a:schemeClr val="lt1"/>
                </a:solidFill>
                <a:latin typeface="Raleway Thin"/>
                <a:ea typeface="Raleway Thin"/>
                <a:cs typeface="Raleway Thin"/>
                <a:sym typeface="Raleway Thin"/>
              </a:rPr>
              <a:t>The struggle is where the learning is. You will scratch your head, wonder what’s going on. I have deliberately left out some important information. In some cases I have given bad information. This is designed to mimic real life so that you can troubleshoot, then come to me (the developer) to get the proper information.</a:t>
            </a:r>
            <a:endParaRPr/>
          </a:p>
          <a:p>
            <a:pPr indent="0" lvl="0" marL="0" marR="0" rtl="0" algn="l">
              <a:spcBef>
                <a:spcPts val="0"/>
              </a:spcBef>
              <a:spcAft>
                <a:spcPts val="0"/>
              </a:spcAft>
              <a:buNone/>
            </a:pPr>
            <a:r>
              <a:t/>
            </a:r>
            <a:endParaRPr sz="2000">
              <a:solidFill>
                <a:schemeClr val="lt1"/>
              </a:solidFill>
              <a:latin typeface="Raleway Thin"/>
              <a:ea typeface="Raleway Thin"/>
              <a:cs typeface="Raleway Thin"/>
              <a:sym typeface="Raleway Thin"/>
            </a:endParaRPr>
          </a:p>
          <a:p>
            <a:pPr indent="0" lvl="0" marL="0" marR="0" rtl="0" algn="l">
              <a:spcBef>
                <a:spcPts val="0"/>
              </a:spcBef>
              <a:spcAft>
                <a:spcPts val="0"/>
              </a:spcAft>
              <a:buNone/>
            </a:pPr>
            <a:r>
              <a:rPr lang="en-US" sz="2000">
                <a:solidFill>
                  <a:schemeClr val="lt1"/>
                </a:solidFill>
                <a:latin typeface="Raleway Thin"/>
                <a:ea typeface="Raleway Thin"/>
                <a:cs typeface="Raleway Thin"/>
                <a:sym typeface="Raleway Thin"/>
              </a:rPr>
              <a:t>Past classes have overwhelmingly told me that this is the best part of the class because students come away with a solid foundation of Docker and Kubernetes and have confidence that they can go implement a real application.</a:t>
            </a:r>
            <a:endParaRPr sz="2400">
              <a:solidFill>
                <a:schemeClr val="lt1"/>
              </a:solidFill>
              <a:latin typeface="Raleway Thin"/>
              <a:ea typeface="Raleway Thin"/>
              <a:cs typeface="Raleway Thin"/>
              <a:sym typeface="Raleway Thin"/>
            </a:endParaRPr>
          </a:p>
        </p:txBody>
      </p:sp>
      <p:sp>
        <p:nvSpPr>
          <p:cNvPr id="91" name="Google Shape;91;p7"/>
          <p:cNvSpPr txBox="1"/>
          <p:nvPr>
            <p:ph type="title"/>
          </p:nvPr>
        </p:nvSpPr>
        <p:spPr>
          <a:xfrm>
            <a:off x="650450" y="369988"/>
            <a:ext cx="10411802"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6000"/>
              <a:buFont typeface="Bebas Neue"/>
              <a:buNone/>
            </a:pPr>
            <a:r>
              <a:rPr lang="en-US" sz="6000">
                <a:solidFill>
                  <a:srgbClr val="FFFFFF"/>
                </a:solidFill>
              </a:rPr>
              <a:t>hackathon – </a:t>
            </a:r>
            <a:r>
              <a:rPr lang="en-US" sz="6000">
                <a:solidFill>
                  <a:schemeClr val="accent3"/>
                </a:solidFill>
              </a:rPr>
              <a:t>learning through the pain</a:t>
            </a:r>
            <a:endParaRPr sz="6000"/>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descr="https://images.unsplash.com/reserve/NV0eHnNkQDHA21GC3BAJ_Paris%20Louvr.jpg?ixlib=rb-0.3.5&amp;q=80&amp;fm=jpg&amp;w=1080&amp;fit=max&amp;s=4c69a58895596b711a6d5b59a53b1dc5" id="96" name="Google Shape;96;p8"/>
          <p:cNvPicPr preferRelativeResize="0"/>
          <p:nvPr/>
        </p:nvPicPr>
        <p:blipFill rotWithShape="1">
          <a:blip r:embed="rId3">
            <a:alphaModFix/>
          </a:blip>
          <a:srcRect b="15625" l="127" r="0" t="0"/>
          <a:stretch/>
        </p:blipFill>
        <p:spPr>
          <a:xfrm>
            <a:off x="0" y="7826"/>
            <a:ext cx="12176562" cy="6858000"/>
          </a:xfrm>
          <a:custGeom>
            <a:rect b="b" l="l" r="r" t="t"/>
            <a:pathLst>
              <a:path extrusionOk="0" h="6858000" w="12176562">
                <a:moveTo>
                  <a:pt x="0" y="0"/>
                </a:moveTo>
                <a:lnTo>
                  <a:pt x="12176562" y="0"/>
                </a:lnTo>
                <a:lnTo>
                  <a:pt x="12176562" y="6858000"/>
                </a:lnTo>
                <a:lnTo>
                  <a:pt x="0" y="6858000"/>
                </a:lnTo>
                <a:close/>
              </a:path>
            </a:pathLst>
          </a:custGeom>
          <a:noFill/>
          <a:ln>
            <a:noFill/>
          </a:ln>
        </p:spPr>
      </p:pic>
      <p:sp>
        <p:nvSpPr>
          <p:cNvPr id="97" name="Google Shape;97;p8"/>
          <p:cNvSpPr/>
          <p:nvPr/>
        </p:nvSpPr>
        <p:spPr>
          <a:xfrm>
            <a:off x="0" y="0"/>
            <a:ext cx="12192000" cy="6858000"/>
          </a:xfrm>
          <a:prstGeom prst="rect">
            <a:avLst/>
          </a:prstGeom>
          <a:solidFill>
            <a:schemeClr val="dk1">
              <a:alpha val="54901"/>
            </a:scheme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98" name="Google Shape;98;p8"/>
          <p:cNvSpPr txBox="1"/>
          <p:nvPr/>
        </p:nvSpPr>
        <p:spPr>
          <a:xfrm>
            <a:off x="1311897" y="1168924"/>
            <a:ext cx="9398524" cy="3477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Raleway Thin"/>
                <a:ea typeface="Raleway Thin"/>
                <a:cs typeface="Raleway Thin"/>
                <a:sym typeface="Raleway Thin"/>
              </a:rPr>
              <a:t>It is best to start out as simple as possible. Eliminate any variables that might muddy up what you’re doing.</a:t>
            </a:r>
            <a:endParaRPr/>
          </a:p>
          <a:p>
            <a:pPr indent="0" lvl="0" marL="0" marR="0" rtl="0" algn="l">
              <a:spcBef>
                <a:spcPts val="0"/>
              </a:spcBef>
              <a:spcAft>
                <a:spcPts val="0"/>
              </a:spcAft>
              <a:buNone/>
            </a:pPr>
            <a:r>
              <a:t/>
            </a:r>
            <a:endParaRPr sz="2000">
              <a:solidFill>
                <a:schemeClr val="lt1"/>
              </a:solidFill>
              <a:latin typeface="Raleway Thin"/>
              <a:ea typeface="Raleway Thin"/>
              <a:cs typeface="Raleway Thin"/>
              <a:sym typeface="Raleway Thin"/>
            </a:endParaRPr>
          </a:p>
          <a:p>
            <a:pPr indent="0" lvl="0" marL="0" marR="0" rtl="0" algn="l">
              <a:spcBef>
                <a:spcPts val="0"/>
              </a:spcBef>
              <a:spcAft>
                <a:spcPts val="0"/>
              </a:spcAft>
              <a:buNone/>
            </a:pPr>
            <a:r>
              <a:rPr lang="en-US" sz="2000">
                <a:solidFill>
                  <a:schemeClr val="lt1"/>
                </a:solidFill>
                <a:latin typeface="Raleway Thin"/>
                <a:ea typeface="Raleway Thin"/>
                <a:cs typeface="Raleway Thin"/>
                <a:sym typeface="Raleway Thin"/>
              </a:rPr>
              <a:t>Pick a service that is the simplest and start there. Implement it, get it running, then move on. Don’t try to just write all the files at once then wonder why things aren’t working. Build from simple to complex in an iterative process. The product API is a good place to start since it just serves static information and has no dependencies on other services.</a:t>
            </a:r>
            <a:endParaRPr sz="2000">
              <a:solidFill>
                <a:schemeClr val="lt1"/>
              </a:solidFill>
              <a:latin typeface="Raleway Thin"/>
              <a:ea typeface="Raleway Thin"/>
              <a:cs typeface="Raleway Thin"/>
              <a:sym typeface="Raleway Thin"/>
            </a:endParaRPr>
          </a:p>
          <a:p>
            <a:pPr indent="0" lvl="0" marL="0" marR="0" rtl="0" algn="l">
              <a:spcBef>
                <a:spcPts val="0"/>
              </a:spcBef>
              <a:spcAft>
                <a:spcPts val="0"/>
              </a:spcAft>
              <a:buNone/>
            </a:pPr>
            <a:r>
              <a:t/>
            </a:r>
            <a:endParaRPr sz="2000">
              <a:solidFill>
                <a:schemeClr val="lt1"/>
              </a:solidFill>
              <a:latin typeface="Raleway Thin"/>
              <a:ea typeface="Raleway Thin"/>
              <a:cs typeface="Raleway Thin"/>
              <a:sym typeface="Raleway Thin"/>
            </a:endParaRPr>
          </a:p>
          <a:p>
            <a:pPr indent="0" lvl="0" marL="0" marR="0" rtl="0" algn="l">
              <a:spcBef>
                <a:spcPts val="0"/>
              </a:spcBef>
              <a:spcAft>
                <a:spcPts val="0"/>
              </a:spcAft>
              <a:buNone/>
            </a:pPr>
            <a:r>
              <a:rPr lang="en-US" sz="2000">
                <a:solidFill>
                  <a:schemeClr val="lt1"/>
                </a:solidFill>
                <a:latin typeface="Raleway Thin"/>
                <a:ea typeface="Raleway Thin"/>
                <a:cs typeface="Raleway Thin"/>
                <a:sym typeface="Raleway Thin"/>
              </a:rPr>
              <a:t>Save things like fault-tolerance for later. Don’t use multiple copies of a service yet. Don’t add probes. Save that for once it’s working.</a:t>
            </a:r>
            <a:endParaRPr/>
          </a:p>
        </p:txBody>
      </p:sp>
      <p:sp>
        <p:nvSpPr>
          <p:cNvPr id="99" name="Google Shape;99;p8"/>
          <p:cNvSpPr txBox="1"/>
          <p:nvPr>
            <p:ph type="title"/>
          </p:nvPr>
        </p:nvSpPr>
        <p:spPr>
          <a:xfrm>
            <a:off x="650450" y="369988"/>
            <a:ext cx="10411802"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6000"/>
              <a:buFont typeface="Bebas Neue"/>
              <a:buNone/>
            </a:pPr>
            <a:r>
              <a:rPr lang="en-US" sz="6000">
                <a:solidFill>
                  <a:srgbClr val="FFFFFF"/>
                </a:solidFill>
              </a:rPr>
              <a:t>hackathon – </a:t>
            </a:r>
            <a:r>
              <a:rPr lang="en-US" sz="6000">
                <a:solidFill>
                  <a:schemeClr val="accent3"/>
                </a:solidFill>
              </a:rPr>
              <a:t>helpful hints</a:t>
            </a:r>
            <a:endParaRPr sz="6000"/>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500"/>
                                        <p:tgtEl>
                                          <p:spTgt spid="9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https://images.unsplash.com/reserve/NV0eHnNkQDHA21GC3BAJ_Paris%20Louvr.jpg?ixlib=rb-0.3.5&amp;q=80&amp;fm=jpg&amp;w=1080&amp;fit=max&amp;s=4c69a58895596b711a6d5b59a53b1dc5" id="104" name="Google Shape;104;p9"/>
          <p:cNvPicPr preferRelativeResize="0"/>
          <p:nvPr/>
        </p:nvPicPr>
        <p:blipFill rotWithShape="1">
          <a:blip r:embed="rId3">
            <a:alphaModFix/>
          </a:blip>
          <a:srcRect b="15625" l="127" r="0" t="0"/>
          <a:stretch/>
        </p:blipFill>
        <p:spPr>
          <a:xfrm>
            <a:off x="0" y="7826"/>
            <a:ext cx="12176562" cy="6858000"/>
          </a:xfrm>
          <a:custGeom>
            <a:rect b="b" l="l" r="r" t="t"/>
            <a:pathLst>
              <a:path extrusionOk="0" h="6858000" w="12176562">
                <a:moveTo>
                  <a:pt x="0" y="0"/>
                </a:moveTo>
                <a:lnTo>
                  <a:pt x="12176562" y="0"/>
                </a:lnTo>
                <a:lnTo>
                  <a:pt x="12176562" y="6858000"/>
                </a:lnTo>
                <a:lnTo>
                  <a:pt x="0" y="6858000"/>
                </a:lnTo>
                <a:close/>
              </a:path>
            </a:pathLst>
          </a:custGeom>
          <a:noFill/>
          <a:ln>
            <a:noFill/>
          </a:ln>
        </p:spPr>
      </p:pic>
      <p:sp>
        <p:nvSpPr>
          <p:cNvPr id="105" name="Google Shape;105;p9"/>
          <p:cNvSpPr/>
          <p:nvPr/>
        </p:nvSpPr>
        <p:spPr>
          <a:xfrm>
            <a:off x="0" y="0"/>
            <a:ext cx="12192000" cy="6858000"/>
          </a:xfrm>
          <a:prstGeom prst="rect">
            <a:avLst/>
          </a:prstGeom>
          <a:solidFill>
            <a:schemeClr val="dk1">
              <a:alpha val="54901"/>
            </a:scheme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06" name="Google Shape;106;p9"/>
          <p:cNvSpPr txBox="1"/>
          <p:nvPr/>
        </p:nvSpPr>
        <p:spPr>
          <a:xfrm>
            <a:off x="1311897" y="1168924"/>
            <a:ext cx="9398524" cy="720197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This is an Angular application running nginx to serve the files</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The application serves at port 80</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This application should be publicly accessible</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Docker image: vergeops/k8s-rvstore-ui</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No environment variables needed</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The UI gets it’s data by making HTTP calls to the backend gateway API. </a:t>
            </a:r>
            <a:endParaRPr/>
          </a:p>
          <a:p>
            <a:pPr indent="-342900" lvl="1" marL="80010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Raleway Thin"/>
                <a:ea typeface="Raleway Thin"/>
                <a:cs typeface="Raleway Thin"/>
                <a:sym typeface="Raleway Thin"/>
              </a:rPr>
              <a:t>&lt;backend&gt;/products to get product information</a:t>
            </a:r>
            <a:endParaRPr/>
          </a:p>
          <a:p>
            <a:pPr indent="-342900" lvl="1" marL="80010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Raleway Thin"/>
                <a:ea typeface="Raleway Thin"/>
                <a:cs typeface="Raleway Thin"/>
                <a:sym typeface="Raleway Thin"/>
              </a:rPr>
              <a:t>&lt;backend&gt;/orders to get order information</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In the UI itself, there is a text box to enter the base URL of the backend gateway service. Note that it must include the trailing slash.</a:t>
            </a:r>
            <a:endParaRPr/>
          </a:p>
          <a:p>
            <a:pPr indent="-190500" lvl="0" marL="342900" marR="0" rtl="0" algn="l">
              <a:spcBef>
                <a:spcPts val="0"/>
              </a:spcBef>
              <a:spcAft>
                <a:spcPts val="0"/>
              </a:spcAft>
              <a:buClr>
                <a:schemeClr val="dk1"/>
              </a:buClr>
              <a:buSzPts val="2400"/>
              <a:buFont typeface="Arial"/>
              <a:buNone/>
            </a:pPr>
            <a:r>
              <a:t/>
            </a:r>
            <a:endParaRPr sz="2400">
              <a:solidFill>
                <a:schemeClr val="lt1"/>
              </a:solidFill>
              <a:latin typeface="Raleway Thin"/>
              <a:ea typeface="Raleway Thin"/>
              <a:cs typeface="Raleway Thin"/>
              <a:sym typeface="Raleway Thin"/>
            </a:endParaRPr>
          </a:p>
          <a:p>
            <a:pPr indent="-228600" lvl="1" marL="80010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190500" lvl="1" marL="800100" marR="0" rtl="0" algn="l">
              <a:spcBef>
                <a:spcPts val="0"/>
              </a:spcBef>
              <a:spcAft>
                <a:spcPts val="0"/>
              </a:spcAft>
              <a:buClr>
                <a:schemeClr val="dk1"/>
              </a:buClr>
              <a:buSzPts val="2400"/>
              <a:buFont typeface="Arial"/>
              <a:buNone/>
            </a:pPr>
            <a:r>
              <a:t/>
            </a:r>
            <a:endParaRPr b="0" i="0" sz="2400" u="none" cap="none" strike="noStrike">
              <a:solidFill>
                <a:schemeClr val="lt1"/>
              </a:solidFill>
              <a:latin typeface="Raleway Thin"/>
              <a:ea typeface="Raleway Thin"/>
              <a:cs typeface="Raleway Thin"/>
              <a:sym typeface="Raleway Thin"/>
            </a:endParaRPr>
          </a:p>
          <a:p>
            <a:pPr indent="-190500" lvl="1" marL="800100" marR="0" rtl="0" algn="l">
              <a:spcBef>
                <a:spcPts val="0"/>
              </a:spcBef>
              <a:spcAft>
                <a:spcPts val="0"/>
              </a:spcAft>
              <a:buClr>
                <a:schemeClr val="dk1"/>
              </a:buClr>
              <a:buSzPts val="2400"/>
              <a:buFont typeface="Arial"/>
              <a:buNone/>
            </a:pPr>
            <a:r>
              <a:t/>
            </a:r>
            <a:endParaRPr b="0" i="0" sz="2400" u="none" cap="none" strike="noStrike">
              <a:solidFill>
                <a:schemeClr val="lt1"/>
              </a:solidFill>
              <a:latin typeface="Raleway Thin"/>
              <a:ea typeface="Raleway Thin"/>
              <a:cs typeface="Raleway Thin"/>
              <a:sym typeface="Raleway Thin"/>
            </a:endParaRPr>
          </a:p>
          <a:p>
            <a:pPr indent="-190500" lvl="0" marL="342900" marR="0" rtl="0" algn="l">
              <a:spcBef>
                <a:spcPts val="0"/>
              </a:spcBef>
              <a:spcAft>
                <a:spcPts val="0"/>
              </a:spcAft>
              <a:buClr>
                <a:schemeClr val="dk1"/>
              </a:buClr>
              <a:buSzPts val="2400"/>
              <a:buFont typeface="Arial"/>
              <a:buNone/>
            </a:pPr>
            <a:r>
              <a:t/>
            </a:r>
            <a:endParaRPr sz="2400">
              <a:solidFill>
                <a:schemeClr val="lt1"/>
              </a:solidFill>
              <a:latin typeface="Raleway Thin"/>
              <a:ea typeface="Raleway Thin"/>
              <a:cs typeface="Raleway Thin"/>
              <a:sym typeface="Raleway Thin"/>
            </a:endParaRPr>
          </a:p>
          <a:p>
            <a:pPr indent="-133350" lvl="0" marL="285750" marR="0" rtl="0" algn="l">
              <a:spcBef>
                <a:spcPts val="0"/>
              </a:spcBef>
              <a:spcAft>
                <a:spcPts val="0"/>
              </a:spcAft>
              <a:buClr>
                <a:schemeClr val="dk1"/>
              </a:buClr>
              <a:buSzPts val="2400"/>
              <a:buFont typeface="Arial"/>
              <a:buNone/>
            </a:pPr>
            <a:r>
              <a:t/>
            </a:r>
            <a:endParaRPr sz="2400">
              <a:solidFill>
                <a:schemeClr val="lt1"/>
              </a:solidFill>
              <a:latin typeface="Raleway Thin"/>
              <a:ea typeface="Raleway Thin"/>
              <a:cs typeface="Raleway Thin"/>
              <a:sym typeface="Raleway Thin"/>
            </a:endParaRPr>
          </a:p>
        </p:txBody>
      </p:sp>
      <p:sp>
        <p:nvSpPr>
          <p:cNvPr id="107" name="Google Shape;107;p9"/>
          <p:cNvSpPr txBox="1"/>
          <p:nvPr>
            <p:ph type="title"/>
          </p:nvPr>
        </p:nvSpPr>
        <p:spPr>
          <a:xfrm>
            <a:off x="650450" y="369988"/>
            <a:ext cx="8748074"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6000"/>
              <a:buFont typeface="Bebas Neue"/>
              <a:buNone/>
            </a:pPr>
            <a:r>
              <a:rPr lang="en-US" sz="6000">
                <a:solidFill>
                  <a:srgbClr val="FFFFFF"/>
                </a:solidFill>
              </a:rPr>
              <a:t>Rv store – </a:t>
            </a:r>
            <a:r>
              <a:rPr lang="en-US" sz="6000">
                <a:solidFill>
                  <a:schemeClr val="accent3"/>
                </a:solidFill>
              </a:rPr>
              <a:t>UI application</a:t>
            </a:r>
            <a:endParaRPr sz="6000"/>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descr="https://images.unsplash.com/reserve/NV0eHnNkQDHA21GC3BAJ_Paris%20Louvr.jpg?ixlib=rb-0.3.5&amp;q=80&amp;fm=jpg&amp;w=1080&amp;fit=max&amp;s=4c69a58895596b711a6d5b59a53b1dc5" id="112" name="Google Shape;112;p10"/>
          <p:cNvPicPr preferRelativeResize="0"/>
          <p:nvPr/>
        </p:nvPicPr>
        <p:blipFill rotWithShape="1">
          <a:blip r:embed="rId3">
            <a:alphaModFix/>
          </a:blip>
          <a:srcRect b="15625" l="127" r="0" t="0"/>
          <a:stretch/>
        </p:blipFill>
        <p:spPr>
          <a:xfrm>
            <a:off x="0" y="7826"/>
            <a:ext cx="12176562" cy="6858000"/>
          </a:xfrm>
          <a:custGeom>
            <a:rect b="b" l="l" r="r" t="t"/>
            <a:pathLst>
              <a:path extrusionOk="0" h="6858000" w="12176562">
                <a:moveTo>
                  <a:pt x="0" y="0"/>
                </a:moveTo>
                <a:lnTo>
                  <a:pt x="12176562" y="0"/>
                </a:lnTo>
                <a:lnTo>
                  <a:pt x="12176562" y="6858000"/>
                </a:lnTo>
                <a:lnTo>
                  <a:pt x="0" y="6858000"/>
                </a:lnTo>
                <a:close/>
              </a:path>
            </a:pathLst>
          </a:custGeom>
          <a:noFill/>
          <a:ln>
            <a:noFill/>
          </a:ln>
        </p:spPr>
      </p:pic>
      <p:sp>
        <p:nvSpPr>
          <p:cNvPr id="113" name="Google Shape;113;p10"/>
          <p:cNvSpPr/>
          <p:nvPr/>
        </p:nvSpPr>
        <p:spPr>
          <a:xfrm>
            <a:off x="0" y="0"/>
            <a:ext cx="12192000" cy="6858000"/>
          </a:xfrm>
          <a:prstGeom prst="rect">
            <a:avLst/>
          </a:prstGeom>
          <a:solidFill>
            <a:schemeClr val="dk1">
              <a:alpha val="54901"/>
            </a:scheme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4" name="Google Shape;114;p10"/>
          <p:cNvSpPr txBox="1"/>
          <p:nvPr/>
        </p:nvSpPr>
        <p:spPr>
          <a:xfrm>
            <a:off x="1311897" y="1168924"/>
            <a:ext cx="9398524" cy="695575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This is a Golang application. It serves up the product information as a REST API.</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The application serves at port 9001</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The application should only be accessible inside the cluster</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Docker image: vergeops/k8s-rvstore-product-api </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You must provide an environment variable specifying the internal directory location of the product data: </a:t>
            </a:r>
            <a:r>
              <a:rPr lang="en-US" sz="2000">
                <a:solidFill>
                  <a:schemeClr val="lt1"/>
                </a:solidFill>
                <a:latin typeface="Raleway Thin"/>
                <a:ea typeface="Raleway Thin"/>
                <a:cs typeface="Raleway Thin"/>
                <a:sym typeface="Raleway Thin"/>
              </a:rPr>
              <a:t>PRODUCT_FILE_LOCATION. I suggest /data/products</a:t>
            </a:r>
            <a:endParaRPr sz="2400">
              <a:solidFill>
                <a:schemeClr val="lt1"/>
              </a:solidFill>
              <a:latin typeface="Raleway Thin"/>
              <a:ea typeface="Raleway Thin"/>
              <a:cs typeface="Raleway Thin"/>
              <a:sym typeface="Raleway Thin"/>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You must provide the products.json file to the container in a ConfigMap. Place it inside the container at the same location as the </a:t>
            </a:r>
            <a:r>
              <a:rPr lang="en-US" sz="2000">
                <a:solidFill>
                  <a:schemeClr val="lt1"/>
                </a:solidFill>
                <a:latin typeface="Raleway Thin"/>
                <a:ea typeface="Raleway Thin"/>
                <a:cs typeface="Raleway Thin"/>
                <a:sym typeface="Raleway Thin"/>
              </a:rPr>
              <a:t>PRODUCT_FILE_LOCATION</a:t>
            </a:r>
            <a:r>
              <a:rPr lang="en-US" sz="2400">
                <a:solidFill>
                  <a:schemeClr val="lt1"/>
                </a:solidFill>
                <a:latin typeface="Raleway Thin"/>
                <a:ea typeface="Raleway Thin"/>
                <a:cs typeface="Raleway Thin"/>
                <a:sym typeface="Raleway Thin"/>
              </a:rPr>
              <a:t> you gave above.</a:t>
            </a:r>
            <a:endParaRPr/>
          </a:p>
          <a:p>
            <a:pPr indent="-342900" lvl="1" marL="80010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Raleway Thin"/>
                <a:ea typeface="Raleway Thin"/>
                <a:cs typeface="Raleway Thin"/>
                <a:sym typeface="Raleway Thin"/>
              </a:rPr>
              <a:t>The products.json file can be found in the exercise files in the rvstore_hackathon directory.</a:t>
            </a:r>
            <a:endParaRPr/>
          </a:p>
          <a:p>
            <a:pPr indent="-342900" lvl="0" marL="342900" marR="0" rtl="0" algn="l">
              <a:spcBef>
                <a:spcPts val="0"/>
              </a:spcBef>
              <a:spcAft>
                <a:spcPts val="0"/>
              </a:spcAft>
              <a:buClr>
                <a:schemeClr val="lt1"/>
              </a:buClr>
              <a:buSzPts val="2400"/>
              <a:buFont typeface="Arial"/>
              <a:buChar char="•"/>
            </a:pPr>
            <a:r>
              <a:rPr lang="en-US" sz="2400">
                <a:solidFill>
                  <a:schemeClr val="lt1"/>
                </a:solidFill>
                <a:latin typeface="Raleway Thin"/>
                <a:ea typeface="Raleway Thin"/>
                <a:cs typeface="Raleway Thin"/>
                <a:sym typeface="Raleway Thin"/>
              </a:rPr>
              <a:t>You can test the service at http://&lt;service&gt;/products</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190500" lvl="1" marL="800100" marR="0" rtl="0" algn="l">
              <a:spcBef>
                <a:spcPts val="0"/>
              </a:spcBef>
              <a:spcAft>
                <a:spcPts val="0"/>
              </a:spcAft>
              <a:buClr>
                <a:schemeClr val="dk1"/>
              </a:buClr>
              <a:buSzPts val="2400"/>
              <a:buFont typeface="Arial"/>
              <a:buNone/>
            </a:pPr>
            <a:r>
              <a:t/>
            </a:r>
            <a:endParaRPr b="0" i="0" sz="2400" u="none" cap="none" strike="noStrike">
              <a:solidFill>
                <a:schemeClr val="lt1"/>
              </a:solidFill>
              <a:latin typeface="Raleway Thin"/>
              <a:ea typeface="Raleway Thin"/>
              <a:cs typeface="Raleway Thin"/>
              <a:sym typeface="Raleway Thin"/>
            </a:endParaRPr>
          </a:p>
          <a:p>
            <a:pPr indent="-190500" lvl="1" marL="800100" marR="0" rtl="0" algn="l">
              <a:spcBef>
                <a:spcPts val="0"/>
              </a:spcBef>
              <a:spcAft>
                <a:spcPts val="0"/>
              </a:spcAft>
              <a:buClr>
                <a:schemeClr val="dk1"/>
              </a:buClr>
              <a:buSzPts val="2400"/>
              <a:buFont typeface="Arial"/>
              <a:buNone/>
            </a:pPr>
            <a:r>
              <a:t/>
            </a:r>
            <a:endParaRPr b="0" i="0" sz="2400" u="none" cap="none" strike="noStrike">
              <a:solidFill>
                <a:schemeClr val="lt1"/>
              </a:solidFill>
              <a:latin typeface="Raleway Thin"/>
              <a:ea typeface="Raleway Thin"/>
              <a:cs typeface="Raleway Thin"/>
              <a:sym typeface="Raleway Thin"/>
            </a:endParaRPr>
          </a:p>
          <a:p>
            <a:pPr indent="-190500" lvl="0" marL="342900" marR="0" rtl="0" algn="l">
              <a:spcBef>
                <a:spcPts val="0"/>
              </a:spcBef>
              <a:spcAft>
                <a:spcPts val="0"/>
              </a:spcAft>
              <a:buClr>
                <a:schemeClr val="dk1"/>
              </a:buClr>
              <a:buSzPts val="2400"/>
              <a:buFont typeface="Arial"/>
              <a:buNone/>
            </a:pPr>
            <a:r>
              <a:t/>
            </a:r>
            <a:endParaRPr sz="2400">
              <a:solidFill>
                <a:schemeClr val="lt1"/>
              </a:solidFill>
              <a:latin typeface="Raleway Thin"/>
              <a:ea typeface="Raleway Thin"/>
              <a:cs typeface="Raleway Thin"/>
              <a:sym typeface="Raleway Thin"/>
            </a:endParaRPr>
          </a:p>
          <a:p>
            <a:pPr indent="-133350" lvl="0" marL="285750" marR="0" rtl="0" algn="l">
              <a:spcBef>
                <a:spcPts val="0"/>
              </a:spcBef>
              <a:spcAft>
                <a:spcPts val="0"/>
              </a:spcAft>
              <a:buClr>
                <a:schemeClr val="dk1"/>
              </a:buClr>
              <a:buSzPts val="2400"/>
              <a:buFont typeface="Arial"/>
              <a:buNone/>
            </a:pPr>
            <a:r>
              <a:t/>
            </a:r>
            <a:endParaRPr sz="2400">
              <a:solidFill>
                <a:schemeClr val="lt1"/>
              </a:solidFill>
              <a:latin typeface="Raleway Thin"/>
              <a:ea typeface="Raleway Thin"/>
              <a:cs typeface="Raleway Thin"/>
              <a:sym typeface="Raleway Thin"/>
            </a:endParaRPr>
          </a:p>
        </p:txBody>
      </p:sp>
      <p:sp>
        <p:nvSpPr>
          <p:cNvPr id="115" name="Google Shape;115;p10"/>
          <p:cNvSpPr txBox="1"/>
          <p:nvPr>
            <p:ph type="title"/>
          </p:nvPr>
        </p:nvSpPr>
        <p:spPr>
          <a:xfrm>
            <a:off x="650450" y="369988"/>
            <a:ext cx="10742974"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6000"/>
              <a:buFont typeface="Bebas Neue"/>
              <a:buNone/>
            </a:pPr>
            <a:r>
              <a:rPr lang="en-US" sz="6000">
                <a:solidFill>
                  <a:srgbClr val="FFFFFF"/>
                </a:solidFill>
              </a:rPr>
              <a:t>Rv store – </a:t>
            </a:r>
            <a:r>
              <a:rPr lang="en-US" sz="6000">
                <a:solidFill>
                  <a:schemeClr val="accent3"/>
                </a:solidFill>
              </a:rPr>
              <a:t>product api application</a:t>
            </a:r>
            <a:endParaRPr sz="6000"/>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p:tgtEl>
                                          <p:spTgt spid="11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Influencer - With Logos">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fluencer - With Logos">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2015-11-01T01:40:51Z</dcterms:created>
  <dc:creator>Adam Noar</dc:creator>
</cp:coreProperties>
</file>