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38"/>
  </p:normalViewPr>
  <p:slideViewPr>
    <p:cSldViewPr snapToGrid="0">
      <p:cViewPr varScale="1">
        <p:scale>
          <a:sx n="128" d="100"/>
          <a:sy n="128" d="100"/>
        </p:scale>
        <p:origin x="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E376-E94D-D14B-8A41-4BE1B70F276B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28B8-4B71-6344-989A-10E55FB9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95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E376-E94D-D14B-8A41-4BE1B70F276B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28B8-4B71-6344-989A-10E55FB9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9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E376-E94D-D14B-8A41-4BE1B70F276B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28B8-4B71-6344-989A-10E55FB9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21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E376-E94D-D14B-8A41-4BE1B70F276B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28B8-4B71-6344-989A-10E55FB9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67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E376-E94D-D14B-8A41-4BE1B70F276B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28B8-4B71-6344-989A-10E55FB9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5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E376-E94D-D14B-8A41-4BE1B70F276B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28B8-4B71-6344-989A-10E55FB9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8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E376-E94D-D14B-8A41-4BE1B70F276B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28B8-4B71-6344-989A-10E55FB9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81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E376-E94D-D14B-8A41-4BE1B70F276B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28B8-4B71-6344-989A-10E55FB9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6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E376-E94D-D14B-8A41-4BE1B70F276B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28B8-4B71-6344-989A-10E55FB9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59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E376-E94D-D14B-8A41-4BE1B70F276B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28B8-4B71-6344-989A-10E55FB9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7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E376-E94D-D14B-8A41-4BE1B70F276B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28B8-4B71-6344-989A-10E55FB9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0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6E376-E94D-D14B-8A41-4BE1B70F276B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828B8-4B71-6344-989A-10E55FB9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4E68339-1B90-44F9-BCC4-4600A6E24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289D73-3463-32C6-E553-57311EE5A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5712" y="2400475"/>
            <a:ext cx="9142288" cy="2068222"/>
          </a:xfrm>
        </p:spPr>
        <p:txBody>
          <a:bodyPr>
            <a:normAutofit/>
          </a:bodyPr>
          <a:lstStyle/>
          <a:p>
            <a:r>
              <a:rPr lang="en-US" sz="4800"/>
              <a:t>Anomaly Detection</a:t>
            </a:r>
            <a:br>
              <a:rPr lang="en-US" sz="4800"/>
            </a:br>
            <a:r>
              <a:rPr lang="en-US" sz="2800"/>
              <a:t>Rohit Jishtu</a:t>
            </a:r>
            <a:br>
              <a:rPr lang="en-US" sz="4800"/>
            </a:br>
            <a:r>
              <a:rPr lang="en-US" sz="4800"/>
              <a:t> 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C20C6-22D3-A3DB-3928-9017A664A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5712" y="4629235"/>
            <a:ext cx="9142288" cy="1488679"/>
          </a:xfrm>
        </p:spPr>
        <p:txBody>
          <a:bodyPr>
            <a:normAutofit/>
          </a:bodyPr>
          <a:lstStyle/>
          <a:p>
            <a:r>
              <a:rPr lang="en-US"/>
              <a:t>Oct 12, 2023</a:t>
            </a:r>
            <a:endParaRPr lang="en-US" dirty="0"/>
          </a:p>
        </p:txBody>
      </p:sp>
      <p:pic>
        <p:nvPicPr>
          <p:cNvPr id="7" name="Graphic 6" descr="Fingerprint">
            <a:extLst>
              <a:ext uri="{FF2B5EF4-FFF2-40B4-BE49-F238E27FC236}">
                <a16:creationId xmlns:a16="http://schemas.microsoft.com/office/drawing/2014/main" id="{2D0054EE-7D65-355E-F597-787E71B3A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8070" y="1133637"/>
            <a:ext cx="1075860" cy="107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1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1E3E-482B-7FC9-FE89-1D9958CB3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956" y="-38825"/>
            <a:ext cx="9833548" cy="1325563"/>
          </a:xfrm>
        </p:spPr>
        <p:txBody>
          <a:bodyPr anchor="b">
            <a:normAutofit/>
          </a:bodyPr>
          <a:lstStyle/>
          <a:p>
            <a:r>
              <a:rPr lang="en-US" sz="3600"/>
              <a:t>Introduction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379FA-B2B7-31F4-842E-F29353F4C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73" y="1912986"/>
            <a:ext cx="9833548" cy="2693976"/>
          </a:xfrm>
        </p:spPr>
        <p:txBody>
          <a:bodyPr>
            <a:normAutofit/>
          </a:bodyPr>
          <a:lstStyle/>
          <a:p>
            <a:r>
              <a:rPr lang="en-US" sz="1800">
                <a:cs typeface="Calibri" panose="020F0502020204030204" pitchFamily="34" charset="0"/>
              </a:rPr>
              <a:t>Identify Irregularities in Algorithm Triggers data , based on customer type and trigger type dimensions.</a:t>
            </a:r>
          </a:p>
          <a:p>
            <a:r>
              <a:rPr lang="en-US" sz="1800">
                <a:cs typeface="Calibri" panose="020F0502020204030204" pitchFamily="34" charset="0"/>
              </a:rPr>
              <a:t>Data Available for 2 years with Daily Frequency.</a:t>
            </a:r>
          </a:p>
          <a:p>
            <a:r>
              <a:rPr lang="en-US" sz="1800">
                <a:cs typeface="Calibri" panose="020F0502020204030204" pitchFamily="34" charset="0"/>
              </a:rPr>
              <a:t>Data has 5000+ records and 5 columns.</a:t>
            </a:r>
          </a:p>
          <a:p>
            <a:r>
              <a:rPr lang="en-US" sz="1800">
                <a:cs typeface="Calibri" panose="020F0502020204030204" pitchFamily="34" charset="0"/>
              </a:rPr>
              <a:t>Columns look overall in good health and consistent data.</a:t>
            </a:r>
            <a:endParaRPr lang="en-US" sz="1800"/>
          </a:p>
          <a:p>
            <a:pPr marL="0" indent="0">
              <a:buNone/>
            </a:pPr>
            <a:endParaRPr lang="en-US" sz="18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120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7AAFC-7DE8-6BAA-64B4-0A8DEC2C4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/>
              <a:t>Plotting Time Series 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03DDF-36BD-BFD2-82C9-E7BDF0416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/>
              <a:t>Used Plotly libraries to plot the TS ,for all Customer Type and Trigger Type Combinations , a sample shown below</a:t>
            </a:r>
          </a:p>
          <a:p>
            <a:pPr marL="0" indent="0">
              <a:buNone/>
            </a:pPr>
            <a:r>
              <a:rPr lang="en-US" sz="1400"/>
              <a:t> 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53C407-4863-A36B-F8B2-2E8980AC4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839" y="2482021"/>
            <a:ext cx="9569367" cy="270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78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03769-3500-5CAC-B9FA-69D0650EF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176520"/>
            <a:ext cx="9833548" cy="1325563"/>
          </a:xfrm>
        </p:spPr>
        <p:txBody>
          <a:bodyPr anchor="b">
            <a:normAutofit/>
          </a:bodyPr>
          <a:lstStyle/>
          <a:p>
            <a:r>
              <a:rPr lang="en-US" sz="2800" b="1"/>
              <a:t>Algorithm and Approach 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F5823-D1D0-CF0B-2199-689D157EB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73" y="1912986"/>
            <a:ext cx="9833548" cy="2693976"/>
          </a:xfrm>
        </p:spPr>
        <p:txBody>
          <a:bodyPr>
            <a:normAutofit fontScale="85000" lnSpcReduction="10000"/>
          </a:bodyPr>
          <a:lstStyle/>
          <a:p>
            <a:r>
              <a:rPr lang="en-US" sz="1700" dirty="0"/>
              <a:t>The idea is to use Isolation Forest with the flexibility of efficient build of tree and simple understanding</a:t>
            </a:r>
          </a:p>
          <a:p>
            <a:r>
              <a:rPr lang="en-US" sz="1700" dirty="0"/>
              <a:t>Important parameter are to think of contamination value , I have talk 1% as parameter , as I don’t assume the data is showing anomaly very frequently.</a:t>
            </a:r>
          </a:p>
          <a:p>
            <a:r>
              <a:rPr lang="en-US" sz="1700" dirty="0"/>
              <a:t>Adjusted the threshold a few times to get right results , settled for -0.1 (trail and </a:t>
            </a:r>
            <a:r>
              <a:rPr lang="en-US" sz="1700"/>
              <a:t>error (wont </a:t>
            </a:r>
            <a:r>
              <a:rPr lang="en-US" sz="1700" dirty="0"/>
              <a:t>affect </a:t>
            </a:r>
            <a:r>
              <a:rPr lang="en-US" sz="1700"/>
              <a:t>much though)) </a:t>
            </a:r>
            <a:endParaRPr lang="en-US" sz="1700" dirty="0"/>
          </a:p>
          <a:p>
            <a:r>
              <a:rPr lang="en-US" sz="1700" dirty="0"/>
              <a:t>Rest of the hyperparameters are pretty much standard.</a:t>
            </a:r>
          </a:p>
          <a:p>
            <a:r>
              <a:rPr lang="en-US" sz="1700" dirty="0"/>
              <a:t>I have used the trigger column values as direct feed to the model , we can use some calculated features as well (like Standard deviation and Mean , to get more accurate)</a:t>
            </a:r>
          </a:p>
          <a:p>
            <a:endParaRPr lang="en-US" sz="17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7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700" dirty="0">
                <a:solidFill>
                  <a:schemeClr val="tx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1996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C35D4-136E-53BC-87CC-0588575F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260" y="377026"/>
            <a:ext cx="5267740" cy="809145"/>
          </a:xfrm>
        </p:spPr>
        <p:txBody>
          <a:bodyPr anchor="t">
            <a:normAutofit/>
          </a:bodyPr>
          <a:lstStyle/>
          <a:p>
            <a:r>
              <a:rPr lang="en-US" sz="3200" dirty="0">
                <a:latin typeface="+mn-lt"/>
              </a:rPr>
              <a:t>Implementation and 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B1863-1803-AC2F-C016-4B93F16E0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260" y="1422057"/>
            <a:ext cx="9140688" cy="2106334"/>
          </a:xfrm>
        </p:spPr>
        <p:txBody>
          <a:bodyPr anchor="t">
            <a:normAutofit/>
          </a:bodyPr>
          <a:lstStyle/>
          <a:p>
            <a:r>
              <a:rPr lang="en-US" sz="1400" dirty="0"/>
              <a:t>Used the </a:t>
            </a:r>
            <a:r>
              <a:rPr lang="en-US" sz="1400" dirty="0" err="1"/>
              <a:t>sklearn</a:t>
            </a:r>
            <a:r>
              <a:rPr lang="en-US" sz="1400" dirty="0"/>
              <a:t> Libraries for Isolation forest and built a few </a:t>
            </a:r>
            <a:r>
              <a:rPr lang="en-US" sz="1400" dirty="0" err="1"/>
              <a:t>custome</a:t>
            </a:r>
            <a:r>
              <a:rPr lang="en-US" sz="1400" dirty="0"/>
              <a:t> functions to make the data flow through to all our cases</a:t>
            </a:r>
          </a:p>
          <a:p>
            <a:r>
              <a:rPr lang="en-US" sz="1400" dirty="0"/>
              <a:t>Storing and extracting the results for validation and learning if the algorithm is predicting the obvious anomalies </a:t>
            </a:r>
          </a:p>
          <a:p>
            <a:r>
              <a:rPr lang="en-US" sz="1400" dirty="0"/>
              <a:t>Below show post time series highlighting the outliers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160AE1-C495-BC3B-24C5-5429C9C45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260" y="3060758"/>
            <a:ext cx="10383176" cy="285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08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0DC429E3-7B58-E2F1-7581-56D357EC85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57" r="3317" b="1"/>
          <a:stretch/>
        </p:blipFill>
        <p:spPr>
          <a:xfrm>
            <a:off x="1630601" y="1178774"/>
            <a:ext cx="8930798" cy="509539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C9C33A1-05D3-4628-419B-3B5F05BF8DD4}"/>
              </a:ext>
            </a:extLst>
          </p:cNvPr>
          <p:cNvSpPr txBox="1"/>
          <p:nvPr/>
        </p:nvSpPr>
        <p:spPr>
          <a:xfrm>
            <a:off x="500268" y="248386"/>
            <a:ext cx="9945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Combinations with Highest Anomalies – Trigger and Customer Type</a:t>
            </a:r>
          </a:p>
        </p:txBody>
      </p:sp>
    </p:spTree>
    <p:extLst>
      <p:ext uri="{BB962C8B-B14F-4D97-AF65-F5344CB8AC3E}">
        <p14:creationId xmlns:p14="http://schemas.microsoft.com/office/powerpoint/2010/main" val="1120536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D200062-8DCD-48C9-5C22-9AEA20AE5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428" r="-1" b="12952"/>
          <a:stretch/>
        </p:blipFill>
        <p:spPr>
          <a:xfrm>
            <a:off x="830011" y="1549649"/>
            <a:ext cx="7746709" cy="44198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6F0E28-A0C5-8255-660B-32E3732811BD}"/>
              </a:ext>
            </a:extLst>
          </p:cNvPr>
          <p:cNvSpPr txBox="1"/>
          <p:nvPr/>
        </p:nvSpPr>
        <p:spPr>
          <a:xfrm>
            <a:off x="9000787" y="1427096"/>
            <a:ext cx="1828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Overall Scatter plot of all points and Triggered value and highlights the anomaly marked data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8C5BE9-C395-4FF4-B314-F55FF76A899B}"/>
              </a:ext>
            </a:extLst>
          </p:cNvPr>
          <p:cNvSpPr txBox="1"/>
          <p:nvPr/>
        </p:nvSpPr>
        <p:spPr>
          <a:xfrm>
            <a:off x="914401" y="622558"/>
            <a:ext cx="4581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Overall Anomaly Plot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59787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4659-66F9-E7EF-3E48-381DFB613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753" y="354496"/>
            <a:ext cx="11344493" cy="76923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Customer Type and Trigger Type Distribution of anomalies</a:t>
            </a:r>
            <a:br>
              <a:rPr lang="en-US" sz="20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</a:br>
            <a:r>
              <a:rPr lang="en-US" sz="20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The plots shows clear distinction in outlier and non outlier distributions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CEF97EB-2F06-8D2C-7C10-A00D7FCF32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018" r="-2" b="-2"/>
          <a:stretch/>
        </p:blipFill>
        <p:spPr>
          <a:xfrm>
            <a:off x="190917" y="1774343"/>
            <a:ext cx="5803323" cy="38903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8C560D-9F81-675D-3BE3-1666E1A32E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018" r="-2" b="-2"/>
          <a:stretch/>
        </p:blipFill>
        <p:spPr>
          <a:xfrm>
            <a:off x="6185158" y="1774342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135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8B437-50CC-82ED-3E36-3C2E476F2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8E3B8-6754-132D-5387-F59511742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use case is solved with Isolation Forest algo and we have identified and marked a few anomalies in data.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With few more iterations and results affirmations of anomaly marking the model can be tuned a bit further and achieve even better results</a:t>
            </a:r>
          </a:p>
          <a:p>
            <a:endParaRPr lang="en-US" sz="1800" dirty="0"/>
          </a:p>
          <a:p>
            <a:r>
              <a:rPr lang="en-US" sz="1800" dirty="0"/>
              <a:t>Looks like an interesting use case for more sophisticated model build.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12296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188</TotalTime>
  <Words>355</Words>
  <Application>Microsoft Macintosh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Anomaly Detection Rohit Jishtu  </vt:lpstr>
      <vt:lpstr>Introduction</vt:lpstr>
      <vt:lpstr>Plotting Time Series </vt:lpstr>
      <vt:lpstr>Algorithm and Approach </vt:lpstr>
      <vt:lpstr>Implementation and Results </vt:lpstr>
      <vt:lpstr>PowerPoint Presentation</vt:lpstr>
      <vt:lpstr>PowerPoint Presentation</vt:lpstr>
      <vt:lpstr>Customer Type and Trigger Type Distribution of anomalies The plots shows clear distinction in outlier and non outlier distributions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Jishtu</dc:creator>
  <cp:lastModifiedBy>Rohit Jishtu</cp:lastModifiedBy>
  <cp:revision>4</cp:revision>
  <dcterms:created xsi:type="dcterms:W3CDTF">2023-10-12T01:37:35Z</dcterms:created>
  <dcterms:modified xsi:type="dcterms:W3CDTF">2023-10-12T04:46:16Z</dcterms:modified>
</cp:coreProperties>
</file>