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1" r:id="rId7"/>
    <p:sldId id="284" r:id="rId8"/>
    <p:sldId id="352" r:id="rId9"/>
    <p:sldId id="283" r:id="rId10"/>
    <p:sldId id="353" r:id="rId11"/>
    <p:sldId id="342" r:id="rId12"/>
    <p:sldId id="354" r:id="rId13"/>
    <p:sldId id="355" r:id="rId14"/>
    <p:sldId id="357" r:id="rId15"/>
    <p:sldId id="365" r:id="rId16"/>
    <p:sldId id="364" r:id="rId17"/>
    <p:sldId id="361" r:id="rId18"/>
    <p:sldId id="362" r:id="rId19"/>
    <p:sldId id="259"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1/29/2022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1/29/2022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1/29/2022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1/29/2022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1/29/2022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1/29/2022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1/29/2022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1/29/2022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www.olx.i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7500" dirty="0"/>
              <a:t>Car Price prediction project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endParaRPr lang="en-US" dirty="0"/>
          </a:p>
          <a:p>
            <a:pPr algn="ctr"/>
            <a:r>
              <a:rPr lang="en-US" dirty="0"/>
              <a:t>By Rohit kattewar</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01052"/>
            <a:ext cx="7384131" cy="978569"/>
          </a:xfrm>
        </p:spPr>
        <p:txBody>
          <a:bodyPr>
            <a:noAutofit/>
          </a:bodyPr>
          <a:lstStyle/>
          <a:p>
            <a:r>
              <a:rPr lang="en-US" sz="4000" dirty="0"/>
              <a:t> Correlation using Heatmap</a:t>
            </a:r>
          </a:p>
        </p:txBody>
      </p:sp>
      <p:pic>
        <p:nvPicPr>
          <p:cNvPr id="7" name="Content Placeholder 6">
            <a:extLst>
              <a:ext uri="{FF2B5EF4-FFF2-40B4-BE49-F238E27FC236}">
                <a16:creationId xmlns:a16="http://schemas.microsoft.com/office/drawing/2014/main" id="{CF904448-9EE0-496F-8EA5-4B8AE1B3AFE5}"/>
              </a:ext>
            </a:extLst>
          </p:cNvPr>
          <p:cNvPicPr>
            <a:picLocks noGrp="1" noChangeAspect="1"/>
          </p:cNvPicPr>
          <p:nvPr>
            <p:ph sz="half" idx="14"/>
          </p:nvPr>
        </p:nvPicPr>
        <p:blipFill>
          <a:blip r:embed="rId2"/>
          <a:stretch>
            <a:fillRect/>
          </a:stretch>
        </p:blipFill>
        <p:spPr>
          <a:xfrm>
            <a:off x="1120587" y="1243873"/>
            <a:ext cx="9027459" cy="4672834"/>
          </a:xfrm>
        </p:spPr>
      </p:pic>
    </p:spTree>
    <p:extLst>
      <p:ext uri="{BB962C8B-B14F-4D97-AF65-F5344CB8AC3E}">
        <p14:creationId xmlns:p14="http://schemas.microsoft.com/office/powerpoint/2010/main" val="36138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693102" y="826956"/>
            <a:ext cx="10113645" cy="1001844"/>
          </a:xfrm>
        </p:spPr>
        <p:txBody>
          <a:bodyPr/>
          <a:lstStyle/>
          <a:p>
            <a:r>
              <a:rPr lang="en-US" sz="4800" dirty="0"/>
              <a:t>Model Building </a:t>
            </a:r>
          </a:p>
        </p:txBody>
      </p:sp>
      <p:pic>
        <p:nvPicPr>
          <p:cNvPr id="10" name="Picture Placeholder 9">
            <a:extLst>
              <a:ext uri="{FF2B5EF4-FFF2-40B4-BE49-F238E27FC236}">
                <a16:creationId xmlns:a16="http://schemas.microsoft.com/office/drawing/2014/main" id="{4EFEE310-E54E-4DF0-B5EA-CC55E60CCC20}"/>
              </a:ext>
            </a:extLst>
          </p:cNvPr>
          <p:cNvPicPr>
            <a:picLocks noGrp="1" noChangeAspect="1"/>
          </p:cNvPicPr>
          <p:nvPr>
            <p:ph type="pic" idx="1"/>
          </p:nvPr>
        </p:nvPicPr>
        <p:blipFill>
          <a:blip r:embed="rId2"/>
          <a:stretch>
            <a:fillRect/>
          </a:stretch>
        </p:blipFill>
        <p:spPr>
          <a:xfrm>
            <a:off x="914400" y="2062100"/>
            <a:ext cx="4966447" cy="2751947"/>
          </a:xfrm>
          <a:prstGeom prst="rect">
            <a:avLst/>
          </a:prstGeom>
        </p:spPr>
      </p:pic>
      <p:pic>
        <p:nvPicPr>
          <p:cNvPr id="12" name="Picture 11">
            <a:extLst>
              <a:ext uri="{FF2B5EF4-FFF2-40B4-BE49-F238E27FC236}">
                <a16:creationId xmlns:a16="http://schemas.microsoft.com/office/drawing/2014/main" id="{24ABD11E-C4EE-4855-A96C-8AE53EE8DB05}"/>
              </a:ext>
            </a:extLst>
          </p:cNvPr>
          <p:cNvPicPr>
            <a:picLocks noChangeAspect="1"/>
          </p:cNvPicPr>
          <p:nvPr/>
        </p:nvPicPr>
        <p:blipFill>
          <a:blip r:embed="rId3"/>
          <a:stretch>
            <a:fillRect/>
          </a:stretch>
        </p:blipFill>
        <p:spPr>
          <a:xfrm>
            <a:off x="6060141" y="2062100"/>
            <a:ext cx="4554071" cy="1747900"/>
          </a:xfrm>
          <a:prstGeom prst="rect">
            <a:avLst/>
          </a:prstGeom>
        </p:spPr>
      </p:pic>
    </p:spTree>
    <p:extLst>
      <p:ext uri="{BB962C8B-B14F-4D97-AF65-F5344CB8AC3E}">
        <p14:creationId xmlns:p14="http://schemas.microsoft.com/office/powerpoint/2010/main" val="12132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009-7BFF-4F07-92DE-80802623FD62}"/>
              </a:ext>
            </a:extLst>
          </p:cNvPr>
          <p:cNvSpPr>
            <a:spLocks noGrp="1"/>
          </p:cNvSpPr>
          <p:nvPr>
            <p:ph type="title"/>
          </p:nvPr>
        </p:nvSpPr>
        <p:spPr/>
        <p:txBody>
          <a:bodyPr/>
          <a:lstStyle/>
          <a:p>
            <a:r>
              <a:rPr lang="en-IN" dirty="0"/>
              <a:t>Getting the best accuracy score and random state</a:t>
            </a:r>
          </a:p>
        </p:txBody>
      </p:sp>
      <p:pic>
        <p:nvPicPr>
          <p:cNvPr id="3" name="Picture 2">
            <a:extLst>
              <a:ext uri="{FF2B5EF4-FFF2-40B4-BE49-F238E27FC236}">
                <a16:creationId xmlns:a16="http://schemas.microsoft.com/office/drawing/2014/main" id="{B17EAAAA-1E3C-4857-8905-ED3729182045}"/>
              </a:ext>
            </a:extLst>
          </p:cNvPr>
          <p:cNvPicPr>
            <a:picLocks noChangeAspect="1"/>
          </p:cNvPicPr>
          <p:nvPr/>
        </p:nvPicPr>
        <p:blipFill>
          <a:blip r:embed="rId2"/>
          <a:stretch>
            <a:fillRect/>
          </a:stretch>
        </p:blipFill>
        <p:spPr>
          <a:xfrm>
            <a:off x="1751529" y="1641463"/>
            <a:ext cx="8151058" cy="4273666"/>
          </a:xfrm>
          <a:prstGeom prst="rect">
            <a:avLst/>
          </a:prstGeom>
        </p:spPr>
      </p:pic>
    </p:spTree>
    <p:extLst>
      <p:ext uri="{BB962C8B-B14F-4D97-AF65-F5344CB8AC3E}">
        <p14:creationId xmlns:p14="http://schemas.microsoft.com/office/powerpoint/2010/main" val="31962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0CB798A-A75B-4C09-B078-574CAAB4EB72}"/>
              </a:ext>
            </a:extLst>
          </p:cNvPr>
          <p:cNvSpPr txBox="1"/>
          <p:nvPr/>
        </p:nvSpPr>
        <p:spPr>
          <a:xfrm>
            <a:off x="1074821" y="1058779"/>
            <a:ext cx="10058400" cy="830997"/>
          </a:xfrm>
          <a:prstGeom prst="rect">
            <a:avLst/>
          </a:prstGeom>
          <a:noFill/>
        </p:spPr>
        <p:txBody>
          <a:bodyPr wrap="square" rtlCol="0">
            <a:spAutoFit/>
          </a:bodyPr>
          <a:lstStyle/>
          <a:p>
            <a:r>
              <a:rPr lang="en-IN" sz="2400" dirty="0"/>
              <a:t>In order to build the model, we will be splitting the train, test and split the data and then train using following models.</a:t>
            </a:r>
          </a:p>
        </p:txBody>
      </p:sp>
      <p:pic>
        <p:nvPicPr>
          <p:cNvPr id="3" name="Picture 2">
            <a:extLst>
              <a:ext uri="{FF2B5EF4-FFF2-40B4-BE49-F238E27FC236}">
                <a16:creationId xmlns:a16="http://schemas.microsoft.com/office/drawing/2014/main" id="{E0CD1C92-257C-47FA-A1EB-58D788303D3F}"/>
              </a:ext>
            </a:extLst>
          </p:cNvPr>
          <p:cNvPicPr>
            <a:picLocks noChangeAspect="1"/>
          </p:cNvPicPr>
          <p:nvPr/>
        </p:nvPicPr>
        <p:blipFill>
          <a:blip r:embed="rId2"/>
          <a:stretch>
            <a:fillRect/>
          </a:stretch>
        </p:blipFill>
        <p:spPr>
          <a:xfrm>
            <a:off x="2178424" y="1993392"/>
            <a:ext cx="7458635" cy="3663337"/>
          </a:xfrm>
          <a:prstGeom prst="rect">
            <a:avLst/>
          </a:prstGeom>
        </p:spPr>
      </p:pic>
    </p:spTree>
    <p:extLst>
      <p:ext uri="{BB962C8B-B14F-4D97-AF65-F5344CB8AC3E}">
        <p14:creationId xmlns:p14="http://schemas.microsoft.com/office/powerpoint/2010/main" val="389992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7508B87-2BE5-4B45-8802-6FD383AB1722}"/>
              </a:ext>
            </a:extLst>
          </p:cNvPr>
          <p:cNvPicPr>
            <a:picLocks noGrp="1" noChangeAspect="1"/>
          </p:cNvPicPr>
          <p:nvPr>
            <p:ph type="pic" idx="1"/>
          </p:nvPr>
        </p:nvPicPr>
        <p:blipFill>
          <a:blip r:embed="rId2"/>
          <a:stretch>
            <a:fillRect/>
          </a:stretch>
        </p:blipFill>
        <p:spPr>
          <a:xfrm>
            <a:off x="1120588" y="860612"/>
            <a:ext cx="9421906" cy="5271247"/>
          </a:xfrm>
          <a:prstGeom prst="rect">
            <a:avLst/>
          </a:prstGeom>
        </p:spPr>
      </p:pic>
    </p:spTree>
    <p:extLst>
      <p:ext uri="{BB962C8B-B14F-4D97-AF65-F5344CB8AC3E}">
        <p14:creationId xmlns:p14="http://schemas.microsoft.com/office/powerpoint/2010/main" val="49472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741229" y="682577"/>
            <a:ext cx="10113645" cy="616833"/>
          </a:xfrm>
        </p:spPr>
        <p:txBody>
          <a:bodyPr/>
          <a:lstStyle/>
          <a:p>
            <a:r>
              <a:rPr lang="en-US" sz="4800" dirty="0"/>
              <a:t>Model Performance</a:t>
            </a:r>
          </a:p>
        </p:txBody>
      </p:sp>
      <p:pic>
        <p:nvPicPr>
          <p:cNvPr id="5" name="Picture 4">
            <a:extLst>
              <a:ext uri="{FF2B5EF4-FFF2-40B4-BE49-F238E27FC236}">
                <a16:creationId xmlns:a16="http://schemas.microsoft.com/office/drawing/2014/main" id="{D0A43343-AD0C-42D3-A978-515FE1947C39}"/>
              </a:ext>
            </a:extLst>
          </p:cNvPr>
          <p:cNvPicPr>
            <a:picLocks noChangeAspect="1"/>
          </p:cNvPicPr>
          <p:nvPr/>
        </p:nvPicPr>
        <p:blipFill>
          <a:blip r:embed="rId2"/>
          <a:stretch>
            <a:fillRect/>
          </a:stretch>
        </p:blipFill>
        <p:spPr>
          <a:xfrm>
            <a:off x="1828801" y="1201272"/>
            <a:ext cx="8471646" cy="5082988"/>
          </a:xfrm>
          <a:prstGeom prst="rect">
            <a:avLst/>
          </a:prstGeom>
        </p:spPr>
      </p:pic>
    </p:spTree>
    <p:extLst>
      <p:ext uri="{BB962C8B-B14F-4D97-AF65-F5344CB8AC3E}">
        <p14:creationId xmlns:p14="http://schemas.microsoft.com/office/powerpoint/2010/main" val="77521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a:t>
            </a:r>
          </a:p>
        </p:txBody>
      </p:sp>
      <p:pic>
        <p:nvPicPr>
          <p:cNvPr id="4" name="Picture 3">
            <a:extLst>
              <a:ext uri="{FF2B5EF4-FFF2-40B4-BE49-F238E27FC236}">
                <a16:creationId xmlns:a16="http://schemas.microsoft.com/office/drawing/2014/main" id="{FE61A136-13F0-49F0-A426-30BE5868CF99}"/>
              </a:ext>
            </a:extLst>
          </p:cNvPr>
          <p:cNvPicPr>
            <a:picLocks noChangeAspect="1"/>
          </p:cNvPicPr>
          <p:nvPr/>
        </p:nvPicPr>
        <p:blipFill>
          <a:blip r:embed="rId2"/>
          <a:stretch>
            <a:fillRect/>
          </a:stretch>
        </p:blipFill>
        <p:spPr>
          <a:xfrm>
            <a:off x="1497106" y="1550507"/>
            <a:ext cx="9009529" cy="4231728"/>
          </a:xfrm>
          <a:prstGeom prst="rect">
            <a:avLst/>
          </a:prstGeom>
        </p:spPr>
      </p:pic>
    </p:spTree>
    <p:extLst>
      <p:ext uri="{BB962C8B-B14F-4D97-AF65-F5344CB8AC3E}">
        <p14:creationId xmlns:p14="http://schemas.microsoft.com/office/powerpoint/2010/main" val="268205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142104" y="2292058"/>
            <a:ext cx="10058400" cy="1319067"/>
          </a:xfrm>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7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944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Autofit/>
          </a:bodyPr>
          <a:lstStyle/>
          <a:p>
            <a:r>
              <a:rPr lang="en-US" sz="4000" u="sng"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2400" dirty="0"/>
              <a:t>Case Study Description</a:t>
            </a:r>
          </a:p>
          <a:p>
            <a:r>
              <a:rPr lang="en-US" sz="2400" dirty="0"/>
              <a:t>Problem Statement</a:t>
            </a:r>
          </a:p>
          <a:p>
            <a:r>
              <a:rPr lang="en-US" sz="2400" dirty="0"/>
              <a:t>Data Processing</a:t>
            </a:r>
          </a:p>
          <a:p>
            <a:r>
              <a:rPr lang="en-US" sz="2400" dirty="0"/>
              <a:t>Data Visualization</a:t>
            </a:r>
          </a:p>
          <a:p>
            <a:r>
              <a:rPr lang="en-US" sz="2400" dirty="0"/>
              <a:t>Model Building</a:t>
            </a:r>
          </a:p>
          <a:p>
            <a:r>
              <a:rPr lang="en-US" sz="2400" dirty="0"/>
              <a:t>Final Model</a:t>
            </a:r>
          </a:p>
          <a:p>
            <a:r>
              <a:rPr lang="en-US" sz="2400" dirty="0"/>
              <a:t>Conclusion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846728"/>
            <a:ext cx="10009992" cy="4022367"/>
          </a:xfrm>
        </p:spPr>
        <p:txBody>
          <a:bodyPr/>
          <a:lstStyle/>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With the Covid-19 impact in the market, we have seen lot of changes in the car market. Now some cars are in demand hence making them costly and some are not in demand hence cheaper.</a:t>
            </a:r>
          </a:p>
          <a:p>
            <a:r>
              <a:rPr lang="en-US" sz="1800" dirty="0">
                <a:latin typeface="Times New Roman" panose="02020603050405020304" pitchFamily="18" charset="0"/>
                <a:cs typeface="Times New Roman" panose="02020603050405020304" pitchFamily="18" charset="0"/>
              </a:rPr>
              <a:t>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r>
              <a:rPr lang="en-US" sz="1800" dirty="0">
                <a:latin typeface="Times New Roman" panose="02020603050405020304" pitchFamily="18" charset="0"/>
                <a:cs typeface="Times New Roman" panose="02020603050405020304" pitchFamily="18" charset="0"/>
              </a:rPr>
              <a:t>In the dataset, I have scrapped 6000 different kinds used cars data. The source of this data is </a:t>
            </a:r>
            <a:r>
              <a:rPr lang="en-US" sz="1800" u="sng" dirty="0">
                <a:latin typeface="Times New Roman" panose="02020603050405020304" pitchFamily="18" charset="0"/>
                <a:cs typeface="Times New Roman" panose="02020603050405020304" pitchFamily="18" charset="0"/>
                <a:hlinkClick r:id="rId2"/>
              </a:rPr>
              <a:t>www.olx.in</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given dataset contains various Brands, Models, Kilometers driven, Manufacturing Year, Number of Owners, Fuel Type of the particular car, and finally the price of the car. These cars are selling in various locations in India. The given dataset includes all types of cars for example- SUV, Sedans, Coupe, etc.</a:t>
            </a: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79" y="1066800"/>
            <a:ext cx="10009993" cy="636494"/>
          </a:xfrm>
        </p:spPr>
        <p:txBody>
          <a:bodyPr/>
          <a:lstStyle/>
          <a:p>
            <a:r>
              <a:rPr lang="en-US" dirty="0"/>
              <a:t>Case Study Description</a:t>
            </a:r>
          </a:p>
        </p:txBody>
      </p:sp>
    </p:spTree>
    <p:extLst>
      <p:ext uri="{BB962C8B-B14F-4D97-AF65-F5344CB8AC3E}">
        <p14:creationId xmlns:p14="http://schemas.microsoft.com/office/powerpoint/2010/main" val="299049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Problem Statement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11624" y="2115671"/>
            <a:ext cx="4347882" cy="3799458"/>
          </a:xfrm>
        </p:spPr>
        <p:txBody>
          <a:bodyPr/>
          <a:lstStyle/>
          <a:p>
            <a:r>
              <a:rPr lang="en-US" sz="2000" dirty="0">
                <a:latin typeface="Times New Roman" panose="02020603050405020304" pitchFamily="18" charset="0"/>
                <a:cs typeface="Times New Roman" panose="02020603050405020304" pitchFamily="18" charset="0"/>
              </a:rPr>
              <a:t>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748589"/>
            <a:ext cx="10058400" cy="4122822"/>
          </a:xfrm>
        </p:spPr>
        <p:txBody>
          <a:bodyPr/>
          <a:lstStyle/>
          <a:p>
            <a:pPr>
              <a:buFont typeface="Wingdings" panose="05000000000000000000" pitchFamily="2" charset="2"/>
              <a:buChar char="v"/>
            </a:pPr>
            <a:endParaRPr lang="en-US" dirty="0"/>
          </a:p>
          <a:p>
            <a:pPr lvl="1">
              <a:buFont typeface="Wingdings" panose="05000000000000000000" pitchFamily="2" charset="2"/>
              <a:buChar char="v"/>
            </a:pPr>
            <a:r>
              <a:rPr lang="en-US" sz="2200" dirty="0"/>
              <a:t> Null Values : The dataset has no null values present in it originally.</a:t>
            </a:r>
          </a:p>
          <a:p>
            <a:pPr lvl="1">
              <a:buFont typeface="Wingdings" panose="05000000000000000000" pitchFamily="2" charset="2"/>
              <a:buChar char="v"/>
            </a:pPr>
            <a:r>
              <a:rPr lang="en-US" sz="2200" dirty="0"/>
              <a:t> Unique values and Value count of each column. </a:t>
            </a:r>
          </a:p>
          <a:p>
            <a:pPr lvl="1">
              <a:buFont typeface="Wingdings" panose="05000000000000000000" pitchFamily="2" charset="2"/>
              <a:buChar char="v"/>
            </a:pPr>
            <a:r>
              <a:rPr lang="en-US" sz="2200" dirty="0"/>
              <a:t> The “Kilometeres Driven” column has commas in the data so I removed the commas.</a:t>
            </a:r>
          </a:p>
          <a:p>
            <a:pPr lvl="1">
              <a:buFont typeface="Wingdings" panose="05000000000000000000" pitchFamily="2" charset="2"/>
              <a:buChar char="v"/>
            </a:pPr>
            <a:r>
              <a:rPr lang="en-US" sz="2200" dirty="0"/>
              <a:t> The “No of Owners” column has repetitive entries under 1</a:t>
            </a:r>
            <a:r>
              <a:rPr lang="en-US" sz="2200" baseline="30000" dirty="0"/>
              <a:t>st</a:t>
            </a:r>
            <a:r>
              <a:rPr lang="en-US" sz="2200" dirty="0"/>
              <a:t> owner and First owner as well as 2</a:t>
            </a:r>
            <a:r>
              <a:rPr lang="en-US" sz="2200" baseline="30000" dirty="0"/>
              <a:t>nd</a:t>
            </a:r>
            <a:r>
              <a:rPr lang="en-US" sz="2200" dirty="0"/>
              <a:t> and Second owner. So, I merged these data to 1</a:t>
            </a:r>
            <a:r>
              <a:rPr lang="en-US" sz="2200" baseline="30000" dirty="0"/>
              <a:t>st</a:t>
            </a:r>
            <a:r>
              <a:rPr lang="en-US" sz="2200" dirty="0"/>
              <a:t> and 2</a:t>
            </a:r>
            <a:r>
              <a:rPr lang="en-US" sz="2200" baseline="30000" dirty="0"/>
              <a:t>nd</a:t>
            </a:r>
            <a:r>
              <a:rPr lang="en-US" sz="2200" dirty="0"/>
              <a:t> owner respectively.</a:t>
            </a:r>
            <a:endParaRPr lang="en-US" dirty="0"/>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79" y="942870"/>
            <a:ext cx="10340741" cy="918013"/>
          </a:xfrm>
        </p:spPr>
        <p:txBody>
          <a:bodyPr>
            <a:normAutofit/>
          </a:bodyPr>
          <a:lstStyle/>
          <a:p>
            <a:r>
              <a:rPr lang="en-US" sz="3200" dirty="0"/>
              <a:t>Data Processing</a:t>
            </a:r>
          </a:p>
        </p:txBody>
      </p:sp>
    </p:spTree>
    <p:extLst>
      <p:ext uri="{BB962C8B-B14F-4D97-AF65-F5344CB8AC3E}">
        <p14:creationId xmlns:p14="http://schemas.microsoft.com/office/powerpoint/2010/main" val="220454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visualization</a:t>
            </a:r>
          </a:p>
        </p:txBody>
      </p:sp>
      <p:pic>
        <p:nvPicPr>
          <p:cNvPr id="3" name="Picture 2">
            <a:extLst>
              <a:ext uri="{FF2B5EF4-FFF2-40B4-BE49-F238E27FC236}">
                <a16:creationId xmlns:a16="http://schemas.microsoft.com/office/drawing/2014/main" id="{B6B49F22-78DB-44DA-9222-FC261595CBBB}"/>
              </a:ext>
            </a:extLst>
          </p:cNvPr>
          <p:cNvPicPr>
            <a:picLocks noChangeAspect="1"/>
          </p:cNvPicPr>
          <p:nvPr/>
        </p:nvPicPr>
        <p:blipFill>
          <a:blip r:embed="rId2"/>
          <a:stretch>
            <a:fillRect/>
          </a:stretch>
        </p:blipFill>
        <p:spPr>
          <a:xfrm>
            <a:off x="1036320" y="1530455"/>
            <a:ext cx="2506224" cy="2135814"/>
          </a:xfrm>
          <a:prstGeom prst="rect">
            <a:avLst/>
          </a:prstGeom>
        </p:spPr>
      </p:pic>
      <p:pic>
        <p:nvPicPr>
          <p:cNvPr id="6" name="Picture 5">
            <a:extLst>
              <a:ext uri="{FF2B5EF4-FFF2-40B4-BE49-F238E27FC236}">
                <a16:creationId xmlns:a16="http://schemas.microsoft.com/office/drawing/2014/main" id="{7B812489-EADC-4B74-BA94-C75C27AADE19}"/>
              </a:ext>
            </a:extLst>
          </p:cNvPr>
          <p:cNvPicPr>
            <a:picLocks noChangeAspect="1"/>
          </p:cNvPicPr>
          <p:nvPr/>
        </p:nvPicPr>
        <p:blipFill>
          <a:blip r:embed="rId3"/>
          <a:stretch>
            <a:fillRect/>
          </a:stretch>
        </p:blipFill>
        <p:spPr>
          <a:xfrm>
            <a:off x="4029130" y="1530455"/>
            <a:ext cx="2506224" cy="2135814"/>
          </a:xfrm>
          <a:prstGeom prst="rect">
            <a:avLst/>
          </a:prstGeom>
        </p:spPr>
      </p:pic>
      <p:pic>
        <p:nvPicPr>
          <p:cNvPr id="8" name="Picture 7">
            <a:extLst>
              <a:ext uri="{FF2B5EF4-FFF2-40B4-BE49-F238E27FC236}">
                <a16:creationId xmlns:a16="http://schemas.microsoft.com/office/drawing/2014/main" id="{FE1FD920-6C99-46BA-AE04-18D136383E6C}"/>
              </a:ext>
            </a:extLst>
          </p:cNvPr>
          <p:cNvPicPr>
            <a:picLocks noChangeAspect="1"/>
          </p:cNvPicPr>
          <p:nvPr/>
        </p:nvPicPr>
        <p:blipFill>
          <a:blip r:embed="rId4"/>
          <a:stretch>
            <a:fillRect/>
          </a:stretch>
        </p:blipFill>
        <p:spPr>
          <a:xfrm>
            <a:off x="7021940" y="1499082"/>
            <a:ext cx="2779891" cy="2135815"/>
          </a:xfrm>
          <a:prstGeom prst="rect">
            <a:avLst/>
          </a:prstGeom>
        </p:spPr>
      </p:pic>
      <p:pic>
        <p:nvPicPr>
          <p:cNvPr id="10" name="Picture 9">
            <a:extLst>
              <a:ext uri="{FF2B5EF4-FFF2-40B4-BE49-F238E27FC236}">
                <a16:creationId xmlns:a16="http://schemas.microsoft.com/office/drawing/2014/main" id="{DF29D4A5-A2C5-4444-B089-1E66F3C52809}"/>
              </a:ext>
            </a:extLst>
          </p:cNvPr>
          <p:cNvPicPr>
            <a:picLocks noChangeAspect="1"/>
          </p:cNvPicPr>
          <p:nvPr/>
        </p:nvPicPr>
        <p:blipFill>
          <a:blip r:embed="rId5"/>
          <a:stretch>
            <a:fillRect/>
          </a:stretch>
        </p:blipFill>
        <p:spPr>
          <a:xfrm>
            <a:off x="1696402" y="3666268"/>
            <a:ext cx="3886537" cy="2411803"/>
          </a:xfrm>
          <a:prstGeom prst="rect">
            <a:avLst/>
          </a:prstGeom>
        </p:spPr>
      </p:pic>
      <p:pic>
        <p:nvPicPr>
          <p:cNvPr id="14" name="Picture 13">
            <a:extLst>
              <a:ext uri="{FF2B5EF4-FFF2-40B4-BE49-F238E27FC236}">
                <a16:creationId xmlns:a16="http://schemas.microsoft.com/office/drawing/2014/main" id="{BC586071-8EF4-4976-B215-684CD6C4CEFD}"/>
              </a:ext>
            </a:extLst>
          </p:cNvPr>
          <p:cNvPicPr>
            <a:picLocks noChangeAspect="1"/>
          </p:cNvPicPr>
          <p:nvPr/>
        </p:nvPicPr>
        <p:blipFill>
          <a:blip r:embed="rId6"/>
          <a:stretch>
            <a:fillRect/>
          </a:stretch>
        </p:blipFill>
        <p:spPr>
          <a:xfrm>
            <a:off x="6243021" y="3666268"/>
            <a:ext cx="4178869" cy="2411803"/>
          </a:xfrm>
          <a:prstGeom prst="rect">
            <a:avLst/>
          </a:prstGeom>
        </p:spPr>
      </p:pic>
    </p:spTree>
    <p:extLst>
      <p:ext uri="{BB962C8B-B14F-4D97-AF65-F5344CB8AC3E}">
        <p14:creationId xmlns:p14="http://schemas.microsoft.com/office/powerpoint/2010/main" val="7074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AE28D927-7E39-442E-90E2-4900DE7BA05E}"/>
              </a:ext>
            </a:extLst>
          </p:cNvPr>
          <p:cNvPicPr>
            <a:picLocks noChangeAspect="1"/>
          </p:cNvPicPr>
          <p:nvPr/>
        </p:nvPicPr>
        <p:blipFill>
          <a:blip r:embed="rId2"/>
          <a:stretch>
            <a:fillRect/>
          </a:stretch>
        </p:blipFill>
        <p:spPr>
          <a:xfrm>
            <a:off x="1097280" y="1530455"/>
            <a:ext cx="3520745" cy="2414016"/>
          </a:xfrm>
          <a:prstGeom prst="rect">
            <a:avLst/>
          </a:prstGeom>
        </p:spPr>
      </p:pic>
      <p:pic>
        <p:nvPicPr>
          <p:cNvPr id="7" name="Picture 6">
            <a:extLst>
              <a:ext uri="{FF2B5EF4-FFF2-40B4-BE49-F238E27FC236}">
                <a16:creationId xmlns:a16="http://schemas.microsoft.com/office/drawing/2014/main" id="{628789B9-7FF7-456B-9DC3-D18E7ADE6205}"/>
              </a:ext>
            </a:extLst>
          </p:cNvPr>
          <p:cNvPicPr>
            <a:picLocks noChangeAspect="1"/>
          </p:cNvPicPr>
          <p:nvPr/>
        </p:nvPicPr>
        <p:blipFill>
          <a:blip r:embed="rId3"/>
          <a:stretch>
            <a:fillRect/>
          </a:stretch>
        </p:blipFill>
        <p:spPr>
          <a:xfrm>
            <a:off x="4691502" y="1530455"/>
            <a:ext cx="3258434" cy="2414016"/>
          </a:xfrm>
          <a:prstGeom prst="rect">
            <a:avLst/>
          </a:prstGeom>
        </p:spPr>
      </p:pic>
      <p:pic>
        <p:nvPicPr>
          <p:cNvPr id="11" name="Picture 10">
            <a:extLst>
              <a:ext uri="{FF2B5EF4-FFF2-40B4-BE49-F238E27FC236}">
                <a16:creationId xmlns:a16="http://schemas.microsoft.com/office/drawing/2014/main" id="{F4479806-02E5-40B0-9696-4C01C57F327A}"/>
              </a:ext>
            </a:extLst>
          </p:cNvPr>
          <p:cNvPicPr>
            <a:picLocks noChangeAspect="1"/>
          </p:cNvPicPr>
          <p:nvPr/>
        </p:nvPicPr>
        <p:blipFill>
          <a:blip r:embed="rId4"/>
          <a:stretch>
            <a:fillRect/>
          </a:stretch>
        </p:blipFill>
        <p:spPr>
          <a:xfrm>
            <a:off x="8023412" y="1469490"/>
            <a:ext cx="3205744" cy="2474982"/>
          </a:xfrm>
          <a:prstGeom prst="rect">
            <a:avLst/>
          </a:prstGeom>
        </p:spPr>
      </p:pic>
      <p:pic>
        <p:nvPicPr>
          <p:cNvPr id="13" name="Picture 12">
            <a:extLst>
              <a:ext uri="{FF2B5EF4-FFF2-40B4-BE49-F238E27FC236}">
                <a16:creationId xmlns:a16="http://schemas.microsoft.com/office/drawing/2014/main" id="{A29DAD16-FDB7-4A79-A7F6-959166DA319B}"/>
              </a:ext>
            </a:extLst>
          </p:cNvPr>
          <p:cNvPicPr>
            <a:picLocks noChangeAspect="1"/>
          </p:cNvPicPr>
          <p:nvPr/>
        </p:nvPicPr>
        <p:blipFill>
          <a:blip r:embed="rId5"/>
          <a:stretch>
            <a:fillRect/>
          </a:stretch>
        </p:blipFill>
        <p:spPr>
          <a:xfrm rot="5400000">
            <a:off x="2449933" y="2754007"/>
            <a:ext cx="1966159" cy="4671465"/>
          </a:xfrm>
          <a:prstGeom prst="rect">
            <a:avLst/>
          </a:prstGeom>
        </p:spPr>
      </p:pic>
      <p:pic>
        <p:nvPicPr>
          <p:cNvPr id="17" name="Picture 16">
            <a:extLst>
              <a:ext uri="{FF2B5EF4-FFF2-40B4-BE49-F238E27FC236}">
                <a16:creationId xmlns:a16="http://schemas.microsoft.com/office/drawing/2014/main" id="{1CE8E2C3-03AA-4B3C-9CAF-5F25B23F80B7}"/>
              </a:ext>
            </a:extLst>
          </p:cNvPr>
          <p:cNvPicPr>
            <a:picLocks noChangeAspect="1"/>
          </p:cNvPicPr>
          <p:nvPr/>
        </p:nvPicPr>
        <p:blipFill>
          <a:blip r:embed="rId6"/>
          <a:stretch>
            <a:fillRect/>
          </a:stretch>
        </p:blipFill>
        <p:spPr>
          <a:xfrm rot="5400000">
            <a:off x="7312238" y="2723525"/>
            <a:ext cx="1966159" cy="4732430"/>
          </a:xfrm>
          <a:prstGeom prst="rect">
            <a:avLst/>
          </a:prstGeom>
        </p:spPr>
      </p:pic>
    </p:spTree>
    <p:extLst>
      <p:ext uri="{BB962C8B-B14F-4D97-AF65-F5344CB8AC3E}">
        <p14:creationId xmlns:p14="http://schemas.microsoft.com/office/powerpoint/2010/main" val="32117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01052"/>
            <a:ext cx="7271837" cy="1171074"/>
          </a:xfrm>
        </p:spPr>
        <p:txBody>
          <a:bodyPr>
            <a:noAutofit/>
          </a:bodyPr>
          <a:lstStyle/>
          <a:p>
            <a:r>
              <a:rPr lang="en-US" sz="4000" dirty="0"/>
              <a:t> Statistical Summary</a:t>
            </a:r>
          </a:p>
        </p:txBody>
      </p:sp>
      <p:pic>
        <p:nvPicPr>
          <p:cNvPr id="6" name="Content Placeholder 5">
            <a:extLst>
              <a:ext uri="{FF2B5EF4-FFF2-40B4-BE49-F238E27FC236}">
                <a16:creationId xmlns:a16="http://schemas.microsoft.com/office/drawing/2014/main" id="{C83D77A2-130E-4BD0-9113-627E2064DE9D}"/>
              </a:ext>
            </a:extLst>
          </p:cNvPr>
          <p:cNvPicPr>
            <a:picLocks noGrp="1" noChangeAspect="1"/>
          </p:cNvPicPr>
          <p:nvPr>
            <p:ph sz="half" idx="14"/>
          </p:nvPr>
        </p:nvPicPr>
        <p:blipFill>
          <a:blip r:embed="rId2"/>
          <a:stretch>
            <a:fillRect/>
          </a:stretch>
        </p:blipFill>
        <p:spPr>
          <a:xfrm>
            <a:off x="1211593" y="1488141"/>
            <a:ext cx="9456408" cy="3676581"/>
          </a:xfrm>
        </p:spPr>
      </p:pic>
    </p:spTree>
    <p:extLst>
      <p:ext uri="{BB962C8B-B14F-4D97-AF65-F5344CB8AC3E}">
        <p14:creationId xmlns:p14="http://schemas.microsoft.com/office/powerpoint/2010/main" val="417620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97304"/>
            <a:ext cx="7271837" cy="1235243"/>
          </a:xfrm>
        </p:spPr>
        <p:txBody>
          <a:bodyPr>
            <a:noAutofit/>
          </a:bodyPr>
          <a:lstStyle/>
          <a:p>
            <a:r>
              <a:rPr lang="en-US" sz="4000" dirty="0"/>
              <a:t> Correlation</a:t>
            </a:r>
          </a:p>
        </p:txBody>
      </p:sp>
      <p:pic>
        <p:nvPicPr>
          <p:cNvPr id="7" name="Content Placeholder 6">
            <a:extLst>
              <a:ext uri="{FF2B5EF4-FFF2-40B4-BE49-F238E27FC236}">
                <a16:creationId xmlns:a16="http://schemas.microsoft.com/office/drawing/2014/main" id="{8F0F060B-556A-405C-AEFE-3C39DEAC5CF5}"/>
              </a:ext>
            </a:extLst>
          </p:cNvPr>
          <p:cNvPicPr>
            <a:picLocks noGrp="1" noChangeAspect="1"/>
          </p:cNvPicPr>
          <p:nvPr>
            <p:ph sz="half" idx="14"/>
          </p:nvPr>
        </p:nvPicPr>
        <p:blipFill>
          <a:blip r:embed="rId2"/>
          <a:stretch>
            <a:fillRect/>
          </a:stretch>
        </p:blipFill>
        <p:spPr>
          <a:xfrm>
            <a:off x="1071001" y="1506070"/>
            <a:ext cx="8315046" cy="3881718"/>
          </a:xfrm>
        </p:spPr>
      </p:pic>
    </p:spTree>
    <p:extLst>
      <p:ext uri="{BB962C8B-B14F-4D97-AF65-F5344CB8AC3E}">
        <p14:creationId xmlns:p14="http://schemas.microsoft.com/office/powerpoint/2010/main" val="99158425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infopath/2007/PartnerControls"/>
    <ds:schemaRef ds:uri="http://purl.org/dc/dcmitype/"/>
    <ds:schemaRef ds:uri="http://schemas.microsoft.com/office/2006/documentManagement/types"/>
    <ds:schemaRef ds:uri="http://www.w3.org/XML/1998/namespace"/>
    <ds:schemaRef ds:uri="http://purl.org/dc/elements/1.1/"/>
    <ds:schemaRef ds:uri="http://purl.org/dc/terms/"/>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413</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Helvetica Neue Medium</vt:lpstr>
      <vt:lpstr>Times New Roman</vt:lpstr>
      <vt:lpstr>Wingdings</vt:lpstr>
      <vt:lpstr>RetrospectVTI</vt:lpstr>
      <vt:lpstr>Car Price prediction project</vt:lpstr>
      <vt:lpstr>OUTLINE</vt:lpstr>
      <vt:lpstr>Case Study Description</vt:lpstr>
      <vt:lpstr>Problem Statement</vt:lpstr>
      <vt:lpstr>Data Processing</vt:lpstr>
      <vt:lpstr>Data visualization</vt:lpstr>
      <vt:lpstr>Data visualization</vt:lpstr>
      <vt:lpstr> Statistical Summary</vt:lpstr>
      <vt:lpstr> Correlation</vt:lpstr>
      <vt:lpstr> Correlation using Heatmap</vt:lpstr>
      <vt:lpstr>Model Building </vt:lpstr>
      <vt:lpstr>Getting the best accuracy score and random state</vt:lpstr>
      <vt:lpstr>PowerPoint Presentation</vt:lpstr>
      <vt:lpstr>PowerPoint Presentation</vt:lpstr>
      <vt:lpstr>Model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2022-01-13T16:51:07Z</dcterms:created>
  <dcterms:modified xsi:type="dcterms:W3CDTF">2022-01-28T19:15:51Z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