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77" r:id="rId5"/>
    <p:sldId id="285" r:id="rId6"/>
    <p:sldId id="279" r:id="rId7"/>
    <p:sldId id="281" r:id="rId8"/>
    <p:sldId id="283" r:id="rId9"/>
    <p:sldId id="291" r:id="rId10"/>
    <p:sldId id="292" r:id="rId11"/>
    <p:sldId id="290" r:id="rId12"/>
    <p:sldId id="293" r:id="rId13"/>
    <p:sldId id="287" r:id="rId14"/>
    <p:sldId id="288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6002CC-6AF7-43F4-8B5C-CE6B4C83F3E4}">
          <p14:sldIdLst>
            <p14:sldId id="277"/>
            <p14:sldId id="285"/>
            <p14:sldId id="279"/>
            <p14:sldId id="281"/>
            <p14:sldId id="283"/>
            <p14:sldId id="291"/>
            <p14:sldId id="292"/>
            <p14:sldId id="290"/>
            <p14:sldId id="293"/>
            <p14:sldId id="287"/>
            <p14:sldId id="288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Flight price prediction project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882847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Submitted by:</a:t>
            </a:r>
          </a:p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Rohit Kattewar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041C-6E7D-44E0-B986-EC226E95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Predicted values</a:t>
            </a:r>
            <a:endParaRPr lang="en-IN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A92231-C1F7-40B4-9A16-D528B22AD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115" y="1796717"/>
            <a:ext cx="8999621" cy="4780546"/>
          </a:xfrm>
        </p:spPr>
      </p:pic>
    </p:spTree>
    <p:extLst>
      <p:ext uri="{BB962C8B-B14F-4D97-AF65-F5344CB8AC3E}">
        <p14:creationId xmlns:p14="http://schemas.microsoft.com/office/powerpoint/2010/main" val="35904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44E-3260-44AF-B259-3063160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2D9B-D549-473E-8F2B-C2EEC8E6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90580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anose="02020603050405020304" pitchFamily="18" charset="0"/>
              </a:rPr>
              <a:t>Based on the in-depth analysis of the Flight Price Prediction Project, The Exploratory analysis of the datasets, and the analysis of the Outputs of the models the following observations are made: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anose="02020603050405020304" pitchFamily="18" charset="0"/>
              </a:rPr>
              <a:t>Air Fare attributes like Date, Month, Duration, Total Stops etc play a big role in influencing the used Flight price.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anose="02020603050405020304" pitchFamily="18" charset="0"/>
              </a:rPr>
              <a:t>Airline Name also has a very important role in determining the used Flight Ticket price. </a:t>
            </a:r>
            <a:endParaRPr lang="en-US" sz="2400" dirty="0">
              <a:latin typeface="Yu Gothic Light" panose="020B0300000000000000" pitchFamily="34" charset="-128"/>
              <a:ea typeface="Yu Gothic Light" panose="020B0300000000000000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7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44E-3260-44AF-B259-30631604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65" y="81993"/>
            <a:ext cx="10131425" cy="1456267"/>
          </a:xfrm>
        </p:spPr>
        <p:txBody>
          <a:bodyPr/>
          <a:lstStyle/>
          <a:p>
            <a:r>
              <a:rPr lang="en-US" u="sng" dirty="0"/>
              <a:t>conclusion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2D9B-D549-473E-8F2B-C2EEC8E6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65" y="1538261"/>
            <a:ext cx="10131425" cy="41303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Arial" panose="020B0604020202020204" pitchFamily="34" charset="0"/>
              </a:rPr>
              <a:t>Due to the Training dataset being very small, only very small amount of the outliers was removed to ensure proper training of the models.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Arial" panose="020B0604020202020204" pitchFamily="34" charset="0"/>
              </a:rPr>
              <a:t>Therefore, Random Forest Regressor, which uses averaging to improve the predictive accuracy and controls over-fitting. performed well despite having to work on small dataset and produced good predictions that can be understood easily.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Arial" panose="020B0604020202020204" pitchFamily="34" charset="0"/>
              </a:rPr>
              <a:t>Data cleaning was a very important step in removing plenty of anomalous data from the huge dataset that was provided.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Arial" panose="020B0604020202020204" pitchFamily="34" charset="0"/>
              </a:rPr>
              <a:t> Visualising data helped identify outliers and the relationships between target and feature columns as well as analysing the strength of correlation that exists between them.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Yu Gothic Light" panose="020B0300000000000000" pitchFamily="34" charset="-128"/>
              <a:ea typeface="Yu Gothic Light" panose="020B0300000000000000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1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7D28-CAF7-4783-80E6-C34D8DC3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ED4D-F6F5-4FBE-8E94-89A992E3D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29" y="1925053"/>
            <a:ext cx="10427368" cy="3721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Arial" panose="020B0604020202020204" pitchFamily="34" charset="0"/>
              </a:rPr>
              <a:t>Business Problem Framing:</a:t>
            </a:r>
            <a:endParaRPr lang="en-IN" sz="2400" b="1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r>
              <a:rPr lang="en-US" sz="2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Anyone who has booked a flight ticket knows how unexpectedly the prices vary. The cheapest available ticket on a given flight gets more and less expensive over time. This usually happens as an attempt to maximize revenue based on - </a:t>
            </a:r>
          </a:p>
          <a:p>
            <a:pPr marL="0" indent="0">
              <a:buNone/>
            </a:pPr>
            <a:r>
              <a:rPr lang="en-US" sz="2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1. Time of purchase patterns (making sure last-minute purchases are expensive) </a:t>
            </a:r>
          </a:p>
          <a:p>
            <a:pPr marL="0" indent="0">
              <a:buNone/>
            </a:pPr>
            <a:r>
              <a:rPr lang="en-US" sz="2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2. Keeping the flight as full as they want it (raising prices on a flight which is filling up in order to reduce sales and hold back inventory for those expensive last-minute expensive purchases) </a:t>
            </a:r>
          </a:p>
          <a:p>
            <a:pPr marL="0" indent="0">
              <a:buNone/>
            </a:pPr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So, we need collect data of flight fares with other features and work to make a model to predict fares of flights. </a:t>
            </a:r>
            <a:endParaRPr lang="en-IN" sz="20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548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6C56-5EC4-4D6D-B43E-BA4B2085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4" y="609600"/>
            <a:ext cx="10131425" cy="1456267"/>
          </a:xfrm>
        </p:spPr>
        <p:txBody>
          <a:bodyPr/>
          <a:lstStyle/>
          <a:p>
            <a:r>
              <a:rPr lang="en-US" u="sng" dirty="0"/>
              <a:t>Dataset</a:t>
            </a:r>
            <a:endParaRPr lang="en-IN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DB08F3-2D96-41C1-B7E7-8942B474E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905" y="2141538"/>
            <a:ext cx="9930063" cy="4106862"/>
          </a:xfrm>
        </p:spPr>
      </p:pic>
    </p:spTree>
    <p:extLst>
      <p:ext uri="{BB962C8B-B14F-4D97-AF65-F5344CB8AC3E}">
        <p14:creationId xmlns:p14="http://schemas.microsoft.com/office/powerpoint/2010/main" val="36268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403C-E544-4D0D-B346-EAD7F043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96" y="12478"/>
            <a:ext cx="10131425" cy="1456267"/>
          </a:xfrm>
        </p:spPr>
        <p:txBody>
          <a:bodyPr/>
          <a:lstStyle/>
          <a:p>
            <a:r>
              <a:rPr lang="en-US" u="sng" dirty="0"/>
              <a:t>Data pre-processing</a:t>
            </a:r>
            <a:endParaRPr lang="en-IN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A5FF15-3C95-457C-8E62-689C4CDD9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96" y="1468745"/>
            <a:ext cx="3797844" cy="499622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D60E85-6B97-4F8D-AEFB-9D9A0557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724" y="486499"/>
            <a:ext cx="5410669" cy="1456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10F646-D5B9-4460-BE25-A7EDE4FB3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802" y="3679617"/>
            <a:ext cx="7483488" cy="27853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B1F64E-7A2F-423C-BDA2-FE9E662B2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724" y="2310063"/>
            <a:ext cx="5410669" cy="116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9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C9-BD8A-4DD7-8C94-62E6837B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Visualizations</a:t>
            </a:r>
            <a:endParaRPr lang="en-IN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8BC2FE-AB11-41DF-80E0-CCBEBACAC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6"/>
            <a:ext cx="5361404" cy="40461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614AAA-068F-446F-A0F6-D8AD569BF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8" y="2153305"/>
            <a:ext cx="5144043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C9-BD8A-4DD7-8C94-62E6837B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Visualizations</a:t>
            </a:r>
            <a:endParaRPr lang="en-IN" u="s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72839C-23EB-4594-80B0-38919DA46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26" y="2065866"/>
            <a:ext cx="3062170" cy="418253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CB659A-9149-497B-9DAD-B7F01E55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673" y="2065866"/>
            <a:ext cx="3062170" cy="4182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A0E4A9-6C27-4301-B4DE-4437DF432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371" y="2065866"/>
            <a:ext cx="4992913" cy="4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1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C9-BD8A-4DD7-8C94-62E6837B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9" y="0"/>
            <a:ext cx="10131425" cy="1456267"/>
          </a:xfrm>
        </p:spPr>
        <p:txBody>
          <a:bodyPr/>
          <a:lstStyle/>
          <a:p>
            <a:r>
              <a:rPr lang="en-US" u="sng" dirty="0"/>
              <a:t>Visualizations</a:t>
            </a:r>
            <a:endParaRPr lang="en-IN" u="s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068697-621A-4F66-BE9C-D140ECB43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85" y="1456267"/>
            <a:ext cx="4254474" cy="480015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28529C-6767-4C4E-A5D8-497A657FB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830" y="274046"/>
            <a:ext cx="6629975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6F85-9A5D-406D-A1EA-6ED30A07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80" y="69072"/>
            <a:ext cx="10131425" cy="1456267"/>
          </a:xfrm>
        </p:spPr>
        <p:txBody>
          <a:bodyPr/>
          <a:lstStyle/>
          <a:p>
            <a:r>
              <a:rPr lang="en-US" u="sng" dirty="0"/>
              <a:t>Model building:</a:t>
            </a:r>
            <a:br>
              <a:rPr lang="en-US" u="sng" dirty="0"/>
            </a:br>
            <a:r>
              <a:rPr lang="en-US" sz="2000" dirty="0"/>
              <a:t>WE are finalizing LGBM regressor as out best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C3BDA-D9E5-4A14-B111-800218B36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421" y="1990808"/>
            <a:ext cx="8325853" cy="4458117"/>
          </a:xfrm>
        </p:spPr>
      </p:pic>
    </p:spTree>
    <p:extLst>
      <p:ext uri="{BB962C8B-B14F-4D97-AF65-F5344CB8AC3E}">
        <p14:creationId xmlns:p14="http://schemas.microsoft.com/office/powerpoint/2010/main" val="264507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6F85-9A5D-406D-A1EA-6ED30A07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80" y="69072"/>
            <a:ext cx="10131425" cy="1456267"/>
          </a:xfrm>
        </p:spPr>
        <p:txBody>
          <a:bodyPr/>
          <a:lstStyle/>
          <a:p>
            <a:r>
              <a:rPr lang="en-US" u="sng" dirty="0"/>
              <a:t>Results:</a:t>
            </a:r>
            <a:br>
              <a:rPr lang="en-US" u="sng" dirty="0"/>
            </a:br>
            <a:r>
              <a:rPr lang="en-US" sz="2400" dirty="0"/>
              <a:t>Our model is giving 72.33% accuracy.</a:t>
            </a: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7A43E1-4423-4DD1-95ED-2C4F96685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882" y="1717844"/>
            <a:ext cx="8146236" cy="4682956"/>
          </a:xfrm>
        </p:spPr>
      </p:pic>
    </p:spTree>
    <p:extLst>
      <p:ext uri="{BB962C8B-B14F-4D97-AF65-F5344CB8AC3E}">
        <p14:creationId xmlns:p14="http://schemas.microsoft.com/office/powerpoint/2010/main" val="428316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16c05727-aa75-4e4a-9b5f-8a80a1165891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PFA Housing Project</Template>
  <TotalTime>0</TotalTime>
  <Words>351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Yu Gothic Light</vt:lpstr>
      <vt:lpstr>Arial</vt:lpstr>
      <vt:lpstr>Calibri</vt:lpstr>
      <vt:lpstr>Calibri Light</vt:lpstr>
      <vt:lpstr>Times New Roman</vt:lpstr>
      <vt:lpstr>Celestial</vt:lpstr>
      <vt:lpstr>Flight price prediction project</vt:lpstr>
      <vt:lpstr>Introduction</vt:lpstr>
      <vt:lpstr>Dataset</vt:lpstr>
      <vt:lpstr>Data pre-processing</vt:lpstr>
      <vt:lpstr>Visualizations</vt:lpstr>
      <vt:lpstr>Visualizations</vt:lpstr>
      <vt:lpstr>Visualizations</vt:lpstr>
      <vt:lpstr>Model building: WE are finalizing LGBM regressor as out best model</vt:lpstr>
      <vt:lpstr>Results: Our model is giving 72.33% accuracy.</vt:lpstr>
      <vt:lpstr>Predicted values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2022-03-22T04:40:47Z</dcterms:created>
  <dcterms:modified xsi:type="dcterms:W3CDTF">2022-03-22T05:00:39Z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