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85" r:id="rId8"/>
    <p:sldId id="267" r:id="rId9"/>
    <p:sldId id="264" r:id="rId10"/>
    <p:sldId id="261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8EFF3"/>
    <a:srgbClr val="3F5779"/>
    <a:srgbClr val="59C5EC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15" autoAdjust="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4D017-0A70-4D48-AAEC-419979E1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4596-3085-4BB2-8F53-0564AA69708A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C7E7-6231-47E3-8EF5-B6940485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F16B4-2B81-4254-9C13-836431B5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015CF-499A-4BBE-9753-C58924478363}"/>
              </a:ext>
            </a:extLst>
          </p:cNvPr>
          <p:cNvSpPr/>
          <p:nvPr userDrawn="1"/>
        </p:nvSpPr>
        <p:spPr>
          <a:xfrm>
            <a:off x="1810787" y="2541781"/>
            <a:ext cx="2322576" cy="2322576"/>
          </a:xfrm>
          <a:prstGeom prst="ellipse">
            <a:avLst/>
          </a:pr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lumMod val="75000"/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5F4982-38CF-44F1-8F23-63FB784DDB3F}"/>
              </a:ext>
            </a:extLst>
          </p:cNvPr>
          <p:cNvSpPr/>
          <p:nvPr userDrawn="1"/>
        </p:nvSpPr>
        <p:spPr>
          <a:xfrm>
            <a:off x="3997452" y="2200193"/>
            <a:ext cx="3008376" cy="3008376"/>
          </a:xfrm>
          <a:prstGeom prst="ellipse">
            <a:avLst/>
          </a:prstGeom>
          <a:gradFill>
            <a:gsLst>
              <a:gs pos="100000">
                <a:schemeClr val="bg2">
                  <a:lumMod val="75000"/>
                  <a:alpha val="20000"/>
                </a:schemeClr>
              </a:gs>
              <a:gs pos="0">
                <a:schemeClr val="tx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9E2742-0CF7-4498-9804-D4E1B556238F}"/>
              </a:ext>
            </a:extLst>
          </p:cNvPr>
          <p:cNvSpPr/>
          <p:nvPr userDrawn="1"/>
        </p:nvSpPr>
        <p:spPr>
          <a:xfrm>
            <a:off x="6869918" y="1978150"/>
            <a:ext cx="3511296" cy="3511296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BA84852-3669-4ADB-BADA-A7F54196B2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73295" y="30711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32ADE7C-CB58-4543-8A89-D1BAA23B59E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30075" y="5649340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EF70025-7AF3-426D-AAE8-5D25E1A5C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5887" y="3909381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48A1176-4AC8-4197-8737-21A26EC60370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362457" y="5674484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E48A353-E825-43A2-9268-3772DF852C93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7383566" y="5656692"/>
            <a:ext cx="2484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289C6559-A412-4545-8BEA-9C8CF0E92D8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02860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B7BFF13-EDBB-45CE-97A5-A148A3ACA7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26786" y="3068895"/>
            <a:ext cx="1797559" cy="781561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CFD8A3C-72E7-4646-94B5-3D08F2A9B9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03232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16E9923E-87D9-40DD-9F02-63A0EE936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27157" y="3917466"/>
            <a:ext cx="1596816" cy="430700"/>
          </a:xfrm>
        </p:spPr>
        <p:txBody>
          <a:bodyPr lIns="36000" tIns="0" rIns="0" bIns="0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38ED511-212A-DA4E-98FC-496D7B92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F5D1F3-7B20-844A-AD7A-66AA1CAC255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091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2875541"/>
            <a:ext cx="5653088" cy="272491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909018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2891583"/>
            <a:ext cx="6096000" cy="272491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3278541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5790" y="3663631"/>
            <a:ext cx="4820533" cy="1618232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1pPr>
            <a:lvl2pPr marL="628650" indent="-1714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61833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AECFA43-CD95-4331-BDD6-DA02FC838900}"/>
              </a:ext>
            </a:extLst>
          </p:cNvPr>
          <p:cNvSpPr/>
          <p:nvPr userDrawn="1"/>
        </p:nvSpPr>
        <p:spPr>
          <a:xfrm>
            <a:off x="0" y="1426745"/>
            <a:ext cx="12192000" cy="498348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A265DB5-0ACC-4872-94A9-E59194B1A49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800279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D93F8F87-5281-4F40-82FC-A4B985EAFE8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237506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DEEA12AF-CE7B-41C2-8A17-EC693ECF8C3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67839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5F18F8B8-2496-4093-BFC7-531592943EB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856931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7FA1C20D-8A7C-4FF1-8DFB-ECACC4C2BC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78331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Picture Placeholder 11" descr="Competitors logos quadrant">
            <a:extLst>
              <a:ext uri="{FF2B5EF4-FFF2-40B4-BE49-F238E27FC236}">
                <a16:creationId xmlns:a16="http://schemas.microsoft.com/office/drawing/2014/main" id="{62CD1D6A-EBAA-473C-A87B-407D209FA4F0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55216" y="4546154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7B05968-4C1C-466A-8E74-060D9E16DA9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36613" y="3922337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E78D4-0FC2-422B-8A0E-4B77C857682A}"/>
              </a:ext>
            </a:extLst>
          </p:cNvPr>
          <p:cNvCxnSpPr/>
          <p:nvPr userDrawn="1"/>
        </p:nvCxnSpPr>
        <p:spPr>
          <a:xfrm>
            <a:off x="943519" y="3858087"/>
            <a:ext cx="103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420273-FFF6-4145-952E-E1EC3C641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800" y="3876719"/>
            <a:ext cx="386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14">
            <a:extLst>
              <a:ext uri="{FF2B5EF4-FFF2-40B4-BE49-F238E27FC236}">
                <a16:creationId xmlns:a16="http://schemas.microsoft.com/office/drawing/2014/main" id="{D916D7D1-7F63-4867-9C6C-31228BEAC6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64329" y="2259757"/>
            <a:ext cx="1463040" cy="987552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3D1C529-2673-461C-AD18-9EDFAA659C0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601699" y="3922337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5900A478-228D-4DD3-985B-4DF3CC8289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18845" y="588059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34D00100-49AA-43BE-AF2F-0E9CEC49EA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31544" y="1640745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200" b="1"/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123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092" y="1805693"/>
            <a:ext cx="3758184" cy="461772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582933"/>
            <a:ext cx="3758184" cy="384048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171453"/>
            <a:ext cx="3758184" cy="42519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2954554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3339644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2078801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2463891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2512808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2897898"/>
            <a:ext cx="2992278" cy="334919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A49833F3-6413-44EC-8040-1491632517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613" y="3750523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2438" indent="-28575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452438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ED92B51-6B31-41E1-908C-1D392F31AA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56757" y="2874770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395288" indent="-228600"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521B8C30-3AD9-43DC-A76C-342C3CD53A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94797" y="3308777"/>
            <a:ext cx="2992278" cy="2175910"/>
          </a:xfrm>
        </p:spPr>
        <p:txBody>
          <a:bodyPr lIns="36000" tIns="0" rIns="0" bIns="0">
            <a:noAutofit/>
          </a:bodyPr>
          <a:lstStyle>
            <a:lvl1pPr marL="180000" indent="-180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339725" indent="-179388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BF6E52A-5DC5-8A44-8397-829FF33C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E3B0746-B135-6943-B0F2-D32EF8E8B42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489694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680215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93014"/>
          </a:xfrm>
        </p:spPr>
        <p:txBody>
          <a:bodyPr lIns="36000" tIns="0" rIns="0" bIns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2323804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811998"/>
            <a:ext cx="4821237" cy="266065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2604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2230316"/>
            <a:ext cx="12192000" cy="334670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EAB0330-0960-495D-9FAC-850DB0CAF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7E6D8-B21E-4D49-AF8E-C735B517506B}"/>
              </a:ext>
            </a:extLst>
          </p:cNvPr>
          <p:cNvSpPr/>
          <p:nvPr userDrawn="1"/>
        </p:nvSpPr>
        <p:spPr>
          <a:xfrm>
            <a:off x="0" y="3623709"/>
            <a:ext cx="12192000" cy="54864"/>
          </a:xfrm>
          <a:prstGeom prst="rect">
            <a:avLst/>
          </a:prstGeom>
          <a:gradFill>
            <a:gsLst>
              <a:gs pos="100000">
                <a:srgbClr val="6D3B4F"/>
              </a:gs>
              <a:gs pos="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CECCEB-7C61-48C7-8F81-9ECE7ABA9E67}"/>
              </a:ext>
            </a:extLst>
          </p:cNvPr>
          <p:cNvSpPr/>
          <p:nvPr userDrawn="1"/>
        </p:nvSpPr>
        <p:spPr>
          <a:xfrm>
            <a:off x="852661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97F8095-EAF8-4F5A-B2A6-0476B8D2EAF0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FB58FA02-066D-4A4D-BFEA-4ABCF3B550B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588108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3A77CFD-3FEF-4E6F-BC4F-8ED7F101103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D6E2C46-79E6-4C33-A9DE-9F0BE9199694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024487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11BFD035-7AF1-47EA-9F1C-AE04879DA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212360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E2B5368-5C92-477C-B64A-0B1236EC471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613D924-E33A-4DAE-B253-E9668378EC73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3891527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4C346CE6-85D2-4744-ABBA-4EB5E51EB80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00234" y="4276617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0D7E5C35-923C-473E-8BB9-F2F1AB3A2BB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507927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56DD156-6646-433D-ABE8-CB244D53D6C1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136120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33C4CE-CEA6-4AC9-B1DB-8224A4517350}"/>
              </a:ext>
            </a:extLst>
          </p:cNvPr>
          <p:cNvSpPr/>
          <p:nvPr userDrawn="1"/>
        </p:nvSpPr>
        <p:spPr>
          <a:xfrm>
            <a:off x="3039908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1AA6E8-880E-404C-8BCA-7949D28E7AF8}"/>
              </a:ext>
            </a:extLst>
          </p:cNvPr>
          <p:cNvSpPr/>
          <p:nvPr userDrawn="1"/>
        </p:nvSpPr>
        <p:spPr>
          <a:xfrm>
            <a:off x="5227155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3B90E-8FC3-4B84-A2BB-8862D5EC070B}"/>
              </a:ext>
            </a:extLst>
          </p:cNvPr>
          <p:cNvSpPr/>
          <p:nvPr userDrawn="1"/>
        </p:nvSpPr>
        <p:spPr>
          <a:xfrm>
            <a:off x="7414402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E9DB54-6797-4300-B6CA-0A9CF186B458}"/>
              </a:ext>
            </a:extLst>
          </p:cNvPr>
          <p:cNvSpPr/>
          <p:nvPr userDrawn="1"/>
        </p:nvSpPr>
        <p:spPr>
          <a:xfrm>
            <a:off x="9601649" y="3559701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32076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4" y="740998"/>
            <a:ext cx="2759105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7608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6EC64A7-7FE6-41B3-B27F-E6B0C0BAA1FD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983038" y="740998"/>
            <a:ext cx="6159583" cy="465063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table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29157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0EF9D-83C9-45F8-AAA9-A9768470F99F}"/>
              </a:ext>
            </a:extLst>
          </p:cNvPr>
          <p:cNvSpPr/>
          <p:nvPr userDrawn="1"/>
        </p:nvSpPr>
        <p:spPr>
          <a:xfrm>
            <a:off x="0" y="1613512"/>
            <a:ext cx="121920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B4EFCF-84EC-4420-9A2B-7C028E7505B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7244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3C20DBAD-9FE7-4F62-B952-1D72DC8B9A7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981200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6AE95BF3-594D-4F6F-95D5-18D8A51D519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466232" y="1613512"/>
            <a:ext cx="2743200" cy="2743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988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988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323B59-309B-4779-B127-7711E7D88F1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23988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18DF9D1-5757-4445-9078-38760F447FF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142000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93B8732-2AA4-40C3-A4A3-44C5803BDA1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42000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0720D82-39E2-490D-913A-B6DA31CAC2BD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142000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8CB98AA-B672-4560-9A4C-F0E472D7D508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900579" y="4492967"/>
            <a:ext cx="1908000" cy="334918"/>
          </a:xfrm>
        </p:spPr>
        <p:txBody>
          <a:bodyPr lIns="36000" tIns="0" rIns="0" bIns="0" anchor="b">
            <a:normAutofit/>
          </a:bodyPr>
          <a:lstStyle>
            <a:lvl1pPr marL="0" indent="0" algn="ctr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051BF3E5-DBCA-46BD-A139-755813ECCC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0579" y="4878058"/>
            <a:ext cx="1908000" cy="234269"/>
          </a:xfrm>
        </p:spPr>
        <p:txBody>
          <a:bodyPr lIns="36000" tIns="0" rIns="0" bIns="0">
            <a:no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29312-F699-465F-96BC-B65A2C3356B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900579" y="5138591"/>
            <a:ext cx="1908000" cy="693882"/>
          </a:xfrm>
        </p:spPr>
        <p:txBody>
          <a:bodyPr lIns="36000" tIns="0" rIns="0" bIns="0" anchor="t" anchorCtr="0">
            <a:norm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695936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61888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5465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5465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614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D21D8720-648F-4748-B19E-15B596D77B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975465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E31B211B-885A-40F6-A25D-6EDF68FBD3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75465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C2F4D19D-CC90-455D-8947-5DCD00EA92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36614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532112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32112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393261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FE2C9DE6-67CA-4E0C-8A51-B7AC8BD5AE9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532112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52A6B3A-E7C7-42AC-A91D-7921E2DCA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32112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BDE373C5-22C4-4D2E-B2C9-747EA0C709E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93261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DF658B1C-69F4-44D8-97E9-5536A307168D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088759" y="2564315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E49F5D3C-52A4-4CF3-9C76-8E7F4AD0674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88759" y="2949406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1AEC50E2-8D09-4E52-90BC-C296ED16B93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949908" y="2647025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1A890E15-BFA6-4C98-BF47-CD2501130937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088759" y="4130482"/>
            <a:ext cx="2271681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60" name="Text Placeholder 11">
            <a:extLst>
              <a:ext uri="{FF2B5EF4-FFF2-40B4-BE49-F238E27FC236}">
                <a16:creationId xmlns:a16="http://schemas.microsoft.com/office/drawing/2014/main" id="{65EAB51A-2C46-46D9-9E90-A9C9D97706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88759" y="4515573"/>
            <a:ext cx="2271681" cy="65881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A8E96B85-B153-4EB9-8F26-0E948B5DC1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949908" y="4213192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7987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6298520" cy="568800"/>
          </a:xfrm>
        </p:spPr>
        <p:txBody>
          <a:bodyPr lIns="36000" tIns="0" rIns="0" bIns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5" y="1377833"/>
            <a:ext cx="2497428" cy="1630062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Chart Placeholder 7">
            <a:extLst>
              <a:ext uri="{FF2B5EF4-FFF2-40B4-BE49-F238E27FC236}">
                <a16:creationId xmlns:a16="http://schemas.microsoft.com/office/drawing/2014/main" id="{1E42105A-8901-45BF-9233-D1C9076AA50C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4384" y="1377832"/>
            <a:ext cx="3730750" cy="378200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107B0-5001-4D98-9D90-6DB407B0C99E}"/>
              </a:ext>
            </a:extLst>
          </p:cNvPr>
          <p:cNvSpPr/>
          <p:nvPr userDrawn="1"/>
        </p:nvSpPr>
        <p:spPr>
          <a:xfrm>
            <a:off x="7219540" y="1527734"/>
            <a:ext cx="329184" cy="32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BAF7D-E84D-4AEA-9267-5A89F2D57394}"/>
              </a:ext>
            </a:extLst>
          </p:cNvPr>
          <p:cNvSpPr/>
          <p:nvPr userDrawn="1"/>
        </p:nvSpPr>
        <p:spPr>
          <a:xfrm>
            <a:off x="9664979" y="1527734"/>
            <a:ext cx="329184" cy="327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2C2B5-DF2F-44D9-8AD0-91755942639B}"/>
              </a:ext>
            </a:extLst>
          </p:cNvPr>
          <p:cNvSpPr/>
          <p:nvPr userDrawn="1"/>
        </p:nvSpPr>
        <p:spPr>
          <a:xfrm>
            <a:off x="7219540" y="2784622"/>
            <a:ext cx="329184" cy="327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C2358-0880-4DCC-B591-574B77C88AF3}"/>
              </a:ext>
            </a:extLst>
          </p:cNvPr>
          <p:cNvSpPr/>
          <p:nvPr userDrawn="1"/>
        </p:nvSpPr>
        <p:spPr>
          <a:xfrm>
            <a:off x="9664979" y="2784622"/>
            <a:ext cx="329184" cy="3276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7B18BE-4EA4-4304-9B25-9AFC3F1868EC}"/>
              </a:ext>
            </a:extLst>
          </p:cNvPr>
          <p:cNvSpPr/>
          <p:nvPr userDrawn="1"/>
        </p:nvSpPr>
        <p:spPr>
          <a:xfrm>
            <a:off x="7219540" y="4041509"/>
            <a:ext cx="329184" cy="32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0C470-7D62-4550-AD27-E5BE738863B2}"/>
              </a:ext>
            </a:extLst>
          </p:cNvPr>
          <p:cNvSpPr/>
          <p:nvPr userDrawn="1"/>
        </p:nvSpPr>
        <p:spPr>
          <a:xfrm>
            <a:off x="9664979" y="4041509"/>
            <a:ext cx="329184" cy="327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BD8106-14EB-4162-8957-82C7E455BE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3059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E4100F4-A1CC-43D0-96D1-E78EC88BAC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059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4F231A8-6423-4204-8A45-BD1BAAD2C15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23059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30B9E51-E0C5-4A35-BEE4-403EC90B94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3059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5BEF9D2-60F1-4384-BF4C-DCE3EDF0F3A5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3059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F998711-69B2-43A8-A7D8-E7A288289C3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3059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7B47401-961F-4A4C-8D84-D03D8A8BE7F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664979" y="1868634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948BF1-3892-42AB-AEF7-4A687A9AE9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4979" y="2253725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C37FED-20A3-48CB-B63E-181FBBF8F3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664979" y="313283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32AD82-37DD-4D41-8921-3CBF761FEB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4979" y="351793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D98E47-00B1-412D-9DBB-62ACC0398C8B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664979" y="4382409"/>
            <a:ext cx="1980000" cy="334918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753B197-EDD7-45BA-A120-4C3343A3FC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4979" y="4767500"/>
            <a:ext cx="1980000" cy="234269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70545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orient="horz" pos="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331139"/>
            <a:ext cx="4584212" cy="1107114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Autofit/>
          </a:bodyPr>
          <a:lstStyle>
            <a:lvl1pPr marL="216000" indent="-21600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63980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  <a:solidFill>
            <a:schemeClr val="tx1">
              <a:alpha val="90000"/>
            </a:schemeClr>
          </a:solidFill>
        </p:spPr>
        <p:txBody>
          <a:bodyPr tIns="252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6F64230-8502-4625-8B46-5660458931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26767" y="540067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B08C5A6-5B1B-4D50-A772-24B26B7B80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4879" y="5695950"/>
            <a:ext cx="3384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victoria@fabrikam.com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5C49BB1D-A8D4-4E41-8A43-F84FDE9EE6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12303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DD82CF91-0C32-4E77-9CBF-A777B27493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2415" y="5695559"/>
            <a:ext cx="270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r>
              <a:rPr lang="en-US" noProof="0"/>
              <a:t>404-555-0115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F7B6245-3D6D-418F-83D6-C8DE0293C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56571" y="540028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410B445-6FE4-4773-A905-61A2C5C69B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36683" y="5695559"/>
            <a:ext cx="3240000" cy="2805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1641162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9E0FDC-7174-4CCC-8759-832F13BB97E3}"/>
              </a:ext>
            </a:extLst>
          </p:cNvPr>
          <p:cNvSpPr/>
          <p:nvPr userDrawn="1"/>
        </p:nvSpPr>
        <p:spPr>
          <a:xfrm>
            <a:off x="6120456" y="2371154"/>
            <a:ext cx="5165454" cy="14904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C8867A-E08C-4237-858A-8806988D6BFB}"/>
              </a:ext>
            </a:extLst>
          </p:cNvPr>
          <p:cNvSpPr/>
          <p:nvPr userDrawn="1"/>
        </p:nvSpPr>
        <p:spPr>
          <a:xfrm>
            <a:off x="906089" y="1804226"/>
            <a:ext cx="5214367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6BA5EAA-9D1F-41A8-B061-8C18B61C4F6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46857" y="4156047"/>
            <a:ext cx="3276000" cy="385091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60E8EB22-EE54-4319-BFD9-B51D4D584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6857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604DC3-2547-4A5A-8AF8-1051ADC267D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8006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5CAA23C-172B-4B6C-BB10-4F4DB6CFD19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7259308" y="4156047"/>
            <a:ext cx="3276000" cy="334919"/>
          </a:xfrm>
        </p:spPr>
        <p:txBody>
          <a:bodyPr lIns="36000" tIns="0" rIns="0" bIns="0" anchor="b">
            <a:normAutofit/>
          </a:bodyPr>
          <a:lstStyle>
            <a:lvl1pPr marL="0" indent="0" algn="l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5873C0A4-108E-4DD1-A604-311D06148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59308" y="4541138"/>
            <a:ext cx="3276000" cy="1036067"/>
          </a:xfrm>
        </p:spPr>
        <p:txBody>
          <a:bodyPr lIns="36000" tIns="0" rIns="0" bIns="0">
            <a:noAutofit/>
          </a:bodyPr>
          <a:lstStyle>
            <a:lvl1pPr marL="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FA4996C0-7B37-42C4-BDFF-F0C54D4A88C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0457" y="4238758"/>
            <a:ext cx="960120" cy="961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0601F736-3A21-4DC5-AFCA-F1729A2547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9280" y="2177705"/>
            <a:ext cx="4403527" cy="1315520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A341BE-3657-48DB-B26D-8D13FDC44D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67060" y="2740330"/>
            <a:ext cx="4425658" cy="75289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buClr>
                <a:schemeClr val="accent1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6297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pos="279">
          <p15:clr>
            <a:srgbClr val="FBAE40"/>
          </p15:clr>
        </p15:guide>
        <p15:guide id="3" pos="7129">
          <p15:clr>
            <a:srgbClr val="FBAE40"/>
          </p15:clr>
        </p15:guide>
        <p15:guide id="4" pos="7401">
          <p15:clr>
            <a:srgbClr val="FBAE40"/>
          </p15:clr>
        </p15:guide>
        <p15:guide id="5" orient="horz" pos="2115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1326250"/>
            <a:ext cx="4584212" cy="1353312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2893665"/>
            <a:ext cx="4584212" cy="1538635"/>
          </a:xfrm>
        </p:spPr>
        <p:txBody>
          <a:bodyPr lIns="3600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SzPct val="125000"/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E90A1C-4042-4F0F-BBF6-19CE0BDB72B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6601" y="4579181"/>
            <a:ext cx="4584212" cy="1097719"/>
          </a:xfrm>
        </p:spPr>
        <p:txBody>
          <a:bodyPr lIns="36000" tIns="0" rIns="0" bIns="0">
            <a:normAutofit/>
          </a:bodyPr>
          <a:lstStyle>
            <a:lvl1pPr marL="171450" indent="-171450">
              <a:spcBef>
                <a:spcPts val="600"/>
              </a:spcBef>
              <a:buClr>
                <a:schemeClr val="tx2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131576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 userDrawn="1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ith Capy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7D0000-7C67-41EE-B43F-AE22457B36AB}"/>
              </a:ext>
            </a:extLst>
          </p:cNvPr>
          <p:cNvSpPr/>
          <p:nvPr userDrawn="1"/>
        </p:nvSpPr>
        <p:spPr>
          <a:xfrm>
            <a:off x="0" y="1737360"/>
            <a:ext cx="5047488" cy="5120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42867"/>
            <a:ext cx="3232108" cy="566931"/>
          </a:xfrm>
        </p:spPr>
        <p:txBody>
          <a:bodyPr lIns="36000" tIns="0" rIns="0" bIns="0"/>
          <a:lstStyle/>
          <a:p>
            <a:r>
              <a:rPr lang="en-US" noProof="0"/>
              <a:t>Title Here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18253" y="3022847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8253" y="3390381"/>
            <a:ext cx="3757265" cy="696037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18253" y="2373098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97124" y="867177"/>
            <a:ext cx="5699305" cy="117496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40340" y="2277360"/>
            <a:ext cx="2029968" cy="3533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118253" y="5004312"/>
            <a:ext cx="375726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8254" y="5371846"/>
            <a:ext cx="3757266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118253" y="43545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7276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987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C2DEF1B-00D0-44E1-8603-CE979D2C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8" y="2028826"/>
            <a:ext cx="4726800" cy="725776"/>
          </a:xfrm>
          <a:solidFill>
            <a:schemeClr val="accent1">
              <a:alpha val="60000"/>
            </a:schemeClr>
          </a:solidFill>
        </p:spPr>
        <p:txBody>
          <a:bodyPr vert="horz" lIns="396000" tIns="45720" rIns="91440" bIns="45720" rtlCol="0" anchor="ctr" anchorCtr="0">
            <a:no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680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FOOADDTER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435D83B-8639-4535-9E2A-6F2776DA544B}" type="datetime1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54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2" r:id="rId22"/>
    <p:sldLayoutId id="2147483683" r:id="rId23"/>
    <p:sldLayoutId id="2147483684" r:id="rId24"/>
    <p:sldLayoutId id="2147483687" r:id="rId25"/>
    <p:sldLayoutId id="2147483688" r:id="rId26"/>
    <p:sldLayoutId id="2147483696" r:id="rId27"/>
    <p:sldLayoutId id="2147483693" r:id="rId28"/>
    <p:sldLayoutId id="2147483692" r:id="rId29"/>
    <p:sldLayoutId id="2147483694" r:id="rId30"/>
    <p:sldLayoutId id="2147483686" r:id="rId31"/>
    <p:sldLayoutId id="2147483695" r:id="rId32"/>
    <p:sldLayoutId id="2147483690" r:id="rId33"/>
    <p:sldLayoutId id="2147483685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Сlothes showcase image">
            <a:extLst>
              <a:ext uri="{FF2B5EF4-FFF2-40B4-BE49-F238E27FC236}">
                <a16:creationId xmlns:a16="http://schemas.microsoft.com/office/drawing/2014/main" id="{7D9BB4A7-CAD8-4F37-B282-CE7BA88630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" r="14"/>
          <a:stretch>
            <a:fillRect/>
          </a:stretch>
        </p:blipFill>
        <p:spPr>
          <a:xfrm>
            <a:off x="458724" y="457200"/>
            <a:ext cx="11274552" cy="59436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Retention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9A2B74-3287-4C03-80AF-662CC92E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01258"/>
            <a:ext cx="11274552" cy="1799542"/>
          </a:xfrm>
        </p:spPr>
        <p:txBody>
          <a:bodyPr/>
          <a:lstStyle/>
          <a:p>
            <a:r>
              <a:rPr lang="en-US" u="sng" dirty="0">
                <a:solidFill>
                  <a:srgbClr val="000000"/>
                </a:solidFill>
              </a:rPr>
              <a:t>Repeat Purchase Intention</a:t>
            </a:r>
            <a:endParaRPr lang="ru-RU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ailor's dummy">
            <a:extLst>
              <a:ext uri="{FF2B5EF4-FFF2-40B4-BE49-F238E27FC236}">
                <a16:creationId xmlns:a16="http://schemas.microsoft.com/office/drawing/2014/main" id="{D11F4D22-66FA-427F-8D2E-245BB0F807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" r="14"/>
          <a:stretch>
            <a:fillRect/>
          </a:stretch>
        </p:blipFill>
        <p:spPr>
          <a:xfrm>
            <a:off x="266218" y="457200"/>
            <a:ext cx="11274552" cy="5943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679ED-B012-44FD-8C45-F9526C81AB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8177" y="1155031"/>
            <a:ext cx="4915317" cy="3224463"/>
          </a:xfrm>
        </p:spPr>
        <p:txBody>
          <a:bodyPr/>
          <a:lstStyle/>
          <a:p>
            <a:r>
              <a:rPr lang="en-US" sz="55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E-retail factors for customer activation and retention</a:t>
            </a:r>
            <a:endParaRPr lang="ru-RU" sz="55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CD4052-CA5C-4234-B1F4-5ADAACA3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77" y="4379494"/>
            <a:ext cx="4915317" cy="1203158"/>
          </a:xfrm>
        </p:spPr>
        <p:txBody>
          <a:bodyPr/>
          <a:lstStyle/>
          <a:p>
            <a:r>
              <a:rPr lang="en-IN" sz="2800" dirty="0"/>
              <a:t>A case study from Indian e-commerce customers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4031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outique interior">
            <a:extLst>
              <a:ext uri="{FF2B5EF4-FFF2-40B4-BE49-F238E27FC236}">
                <a16:creationId xmlns:a16="http://schemas.microsoft.com/office/drawing/2014/main" id="{79BCF723-A3AE-42E3-80C1-352D7C8796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A3A23C-C6B1-4060-8AB4-80821CC5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701" y="3563648"/>
            <a:ext cx="3598140" cy="786542"/>
          </a:xfrm>
        </p:spPr>
        <p:txBody>
          <a:bodyPr/>
          <a:lstStyle/>
          <a:p>
            <a:r>
              <a:rPr lang="en-US" dirty="0"/>
              <a:t>About the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4C9E-240D-455D-9C3D-87EAC24F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001" y="4602606"/>
            <a:ext cx="2642616" cy="12692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Customer Retention Review is a </a:t>
            </a:r>
            <a:r>
              <a:rPr lang="en-IN" dirty="0"/>
              <a:t> comprehensive review carried out to propose the models for customer activation and customer retention.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EA9C20-09FC-4326-BE41-113FA545680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66606" y="4602606"/>
            <a:ext cx="6978548" cy="1108384"/>
          </a:xfrm>
        </p:spPr>
        <p:txBody>
          <a:bodyPr>
            <a:normAutofit/>
          </a:bodyPr>
          <a:lstStyle/>
          <a:p>
            <a:r>
              <a:rPr lang="en-IN" sz="1500" dirty="0"/>
              <a:t>Customer satisfaction has emerged as one of the most important factors that guarantee the success of online store. It has been posited as a key stimulant of purchase, repurchase intentions and customer loyalty. The review has in it’s dataset the e-retail success factors, which are very much critical for customer satisfaction.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C219-E77D-47F7-9256-86D68B38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703F7-3A87-457D-A403-0720914734A3}"/>
              </a:ext>
            </a:extLst>
          </p:cNvPr>
          <p:cNvSpPr/>
          <p:nvPr/>
        </p:nvSpPr>
        <p:spPr>
          <a:xfrm>
            <a:off x="4527176" y="4441714"/>
            <a:ext cx="7377954" cy="1269276"/>
          </a:xfrm>
          <a:prstGeom prst="rect">
            <a:avLst/>
          </a:prstGeom>
          <a:gradFill>
            <a:gsLst>
              <a:gs pos="0">
                <a:srgbClr val="6D3B4F">
                  <a:alpha val="20000"/>
                </a:srgb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01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A325F2-7A9D-4CD2-BC2A-E62618D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36" y="922057"/>
            <a:ext cx="4584212" cy="9313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the Review says,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D5F10-D404-44BB-9FA3-BB375B5A7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127" y="2438400"/>
            <a:ext cx="4584212" cy="647050"/>
          </a:xfrm>
        </p:spPr>
        <p:txBody>
          <a:bodyPr>
            <a:normAutofit fontScale="85000" lnSpcReduction="10000"/>
          </a:bodyPr>
          <a:lstStyle/>
          <a:p>
            <a:r>
              <a:rPr lang="en-IN" sz="1900" dirty="0"/>
              <a:t>A comprehensive review of the literature, theories and models have been carried out to propose the models for customer activation and customer retention</a:t>
            </a:r>
            <a:r>
              <a:rPr lang="en-IN" dirty="0"/>
              <a:t>.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DC52B-CC70-4061-93ED-F4C2DD548EB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0127" y="3324026"/>
            <a:ext cx="4584212" cy="2603374"/>
          </a:xfrm>
        </p:spPr>
        <p:txBody>
          <a:bodyPr>
            <a:normAutofit/>
          </a:bodyPr>
          <a:lstStyle/>
          <a:p>
            <a:r>
              <a:rPr lang="en-IN" sz="1500" dirty="0"/>
              <a:t>Five major factors that contributed to the success of an e-commerce store have been identified as: Service quality, System quality, Information quality, Trust and Net benefit. </a:t>
            </a:r>
            <a:r>
              <a:rPr lang="en-US" sz="1500" dirty="0"/>
              <a:t>.</a:t>
            </a:r>
          </a:p>
          <a:p>
            <a:r>
              <a:rPr lang="en-IN" sz="1500" dirty="0"/>
              <a:t>The combination of both utilitarian value and hedonistic values are needed to affect the repeat purchase intention (loyalty) positively.</a:t>
            </a:r>
          </a:p>
          <a:p>
            <a:r>
              <a:rPr lang="en-IN" sz="1500" dirty="0"/>
              <a:t>The data is collected from the Indian online shoppers. </a:t>
            </a:r>
            <a:endParaRPr lang="en-US" sz="15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5032-BBDB-454D-8B28-8882C522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EB53D-33E6-4A35-884A-01F8EC4A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D1-F259-4AEB-A7D9-D728D6E04490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6E1F9-C193-47F2-8658-048521E0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pic>
        <p:nvPicPr>
          <p:cNvPr id="21" name="Picture Placeholder 20" descr="empty hangers in a closet">
            <a:extLst>
              <a:ext uri="{FF2B5EF4-FFF2-40B4-BE49-F238E27FC236}">
                <a16:creationId xmlns:a16="http://schemas.microsoft.com/office/drawing/2014/main" id="{337A6F9C-1D92-4870-BEBA-8D198AB752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alphaModFix amt="70000"/>
          </a:blip>
          <a:srcRect l="27767" t="11404" r="16363"/>
          <a:stretch/>
        </p:blipFill>
        <p:spPr>
          <a:xfrm>
            <a:off x="6096000" y="457199"/>
            <a:ext cx="5637276" cy="5959476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A3AC21-B2B7-4E01-A181-8B1C4F1A4DB8}"/>
              </a:ext>
            </a:extLst>
          </p:cNvPr>
          <p:cNvSpPr/>
          <p:nvPr/>
        </p:nvSpPr>
        <p:spPr>
          <a:xfrm>
            <a:off x="475129" y="2151529"/>
            <a:ext cx="5378824" cy="3433483"/>
          </a:xfrm>
          <a:prstGeom prst="roundRect">
            <a:avLst/>
          </a:prstGeom>
          <a:gradFill>
            <a:gsLst>
              <a:gs pos="0">
                <a:srgbClr val="6D3B4F">
                  <a:alpha val="20000"/>
                </a:srgbClr>
              </a:gs>
              <a:gs pos="10000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47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9B-ED7B-4445-BEC7-1C96A149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F51BD2-4CE8-4426-BEE1-08B7F601F4D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36612" y="1561249"/>
            <a:ext cx="9535686" cy="909018"/>
          </a:xfrm>
        </p:spPr>
        <p:txBody>
          <a:bodyPr>
            <a:normAutofit/>
          </a:bodyPr>
          <a:lstStyle/>
          <a:p>
            <a:r>
              <a:rPr lang="en-US" sz="1900" dirty="0"/>
              <a:t>The repeat purchase intention or say, loyalty of the customer gets positively affected by two factors namely, Hedonic values and Utilitarian values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69ADFB-458A-40C3-9DE4-619886CEB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Hedonic Values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51F91C-5F8D-4A11-862D-F2EEB016B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3827727"/>
            <a:ext cx="4820533" cy="161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Hedonic values shows that how the consumer experienced (i.e. pleasure, fun, and enjoyment, etc.) from buying the product. </a:t>
            </a:r>
          </a:p>
          <a:p>
            <a:r>
              <a:rPr lang="en-US" dirty="0"/>
              <a:t>Gratification, Role, Best Deal, Social Status and Adventure are represented by Hedonic values.</a:t>
            </a:r>
          </a:p>
          <a:p>
            <a:r>
              <a:rPr lang="en-US" dirty="0"/>
              <a:t>It can also mean “Crating value for customers”.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BCF80E-E944-4775-837D-8758692251D1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dirty="0"/>
              <a:t>Utilitarian Values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FA68E2-3273-4C30-84B4-741FC198917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24866" y="3827727"/>
            <a:ext cx="4820533" cy="161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Utilitarian values shows the products purchased by the customers are depends upon customer’s needs and shows their practical uses of those products. </a:t>
            </a:r>
          </a:p>
          <a:p>
            <a:r>
              <a:rPr lang="en-US" dirty="0"/>
              <a:t>Utilitarian value is proposed as a formative second-order construct formed by product offerings, product information, monetary savings and convenience.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55FF9-7ABA-4DBF-88DE-CDB55A36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0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3500-0DDA-4413-93F5-DB62B445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Hedonic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AC799-F01F-40A4-9433-15D791E6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55A019-134A-4A70-9AF4-0E1387436E0D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given dataset there are five columns which falls under the category of Hedonic values. Following are the names of the columns.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801E81-F581-4F86-A966-58A0B619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3891526"/>
            <a:ext cx="1728216" cy="1479482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'45 You feel gratification shopping on your favorite e-tailer'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BCE920-72A2-47F9-825A-8D47D0868A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4B6F781-5753-4916-BEC6-4A34D54B4F85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36614" y="3136120"/>
            <a:ext cx="1728216" cy="228986"/>
          </a:xfrm>
        </p:spPr>
        <p:txBody>
          <a:bodyPr>
            <a:normAutofit/>
          </a:bodyPr>
          <a:lstStyle/>
          <a:p>
            <a:r>
              <a:rPr lang="en-US" sz="1600" dirty="0"/>
              <a:t>Gratification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30EDAC-3056-43DA-B0A1-F3E168469D41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9588108" y="3891527"/>
            <a:ext cx="1728216" cy="1479480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'43 Shopping on the website gives you the sense of adventure' 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D48F08A-DB4D-4A22-91C7-252109861A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BDB6A5B-0B7C-4D24-906B-D735042FABFF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n-US" sz="1600" dirty="0"/>
              <a:t>Adventure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92A80DD-1725-4F20-9D18-5E51DC55F3D4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024487" y="3891527"/>
            <a:ext cx="1728216" cy="1479480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‘46 Shopping on the website helps you fulfill certain roles’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47E0CA2-E347-4821-AD40-1EEBD95729C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EE21E83-1C2E-4F80-AF2B-7BA69B1E665B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Role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84CD40-2D0E-4B25-92F4-38F224C9D899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5212360" y="3815890"/>
            <a:ext cx="1728216" cy="1479480"/>
          </a:xfrm>
        </p:spPr>
        <p:txBody>
          <a:bodyPr/>
          <a:lstStyle/>
          <a:p>
            <a:r>
              <a:rPr lang="en-US" b="0" dirty="0"/>
              <a:t>'47 Getting value for money spent’</a:t>
            </a:r>
          </a:p>
          <a:p>
            <a:endParaRPr lang="en-US" b="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7084323-E191-4DD3-8838-74BAA87AC9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DACFBC7-8A7E-44B6-991A-E886D0F02484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Best Deal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5191E61-6F44-4E13-B477-F9A6DF34049A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7400234" y="3891526"/>
            <a:ext cx="1728216" cy="1479481"/>
          </a:xfrm>
        </p:spPr>
        <p:txBody>
          <a:bodyPr>
            <a:noAutofit/>
          </a:bodyPr>
          <a:lstStyle/>
          <a:p>
            <a:r>
              <a:rPr lang="en-US" sz="2000" b="0" dirty="0"/>
              <a:t>'44 Shopping on your preferred e-tailer enhances your social status'</a:t>
            </a:r>
            <a:endParaRPr lang="en-IN" sz="20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336A817-F812-427C-A99E-3D0AF002BA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IN" dirty="0"/>
              <a:t>4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FF72A83-7948-4A4E-ABE1-8F035897084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/>
          <a:lstStyle/>
          <a:p>
            <a:r>
              <a:rPr lang="en-IN" sz="1600" dirty="0"/>
              <a:t>Social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04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4702-8A75-423F-B84F-01840820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Utilitarian Values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5DC9A3-0BE7-4944-AA93-1689F0A884F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given dataset there are five columns which falls under the category of Utilitarian values. Following are the names of the columns.</a:t>
            </a:r>
          </a:p>
        </p:txBody>
      </p:sp>
      <p:pic>
        <p:nvPicPr>
          <p:cNvPr id="51" name="Picture Placeholder 50" descr="Shopping cart">
            <a:extLst>
              <a:ext uri="{FF2B5EF4-FFF2-40B4-BE49-F238E27FC236}">
                <a16:creationId xmlns:a16="http://schemas.microsoft.com/office/drawing/2014/main" id="{CE94755E-3E02-4C45-936F-D02A0217AA3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044" y="2284186"/>
            <a:ext cx="557784" cy="55778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191D5-DBF1-43B7-BBB0-730366719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Offerings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744087-FB5E-49D7-98F3-1A513E463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'39 Offering a wide variety of listed product in several category' </a:t>
            </a:r>
          </a:p>
        </p:txBody>
      </p:sp>
      <p:pic>
        <p:nvPicPr>
          <p:cNvPr id="39" name="Picture Placeholder 38" descr="Store">
            <a:extLst>
              <a:ext uri="{FF2B5EF4-FFF2-40B4-BE49-F238E27FC236}">
                <a16:creationId xmlns:a16="http://schemas.microsoft.com/office/drawing/2014/main" id="{F56C6E05-2968-4DE1-9D1C-B5646DF6CB7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4178" y="2284186"/>
            <a:ext cx="557784" cy="55778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A8CC28-6DD2-445E-BB0B-D20300C9A8B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B53B3A-22A6-4234-A6A3-0873B4C6AE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'42 The Convenience of patronizing the online retailer'</a:t>
            </a:r>
          </a:p>
        </p:txBody>
      </p:sp>
      <p:pic>
        <p:nvPicPr>
          <p:cNvPr id="47" name="Picture Placeholder 46" descr="Newspaper">
            <a:extLst>
              <a:ext uri="{FF2B5EF4-FFF2-40B4-BE49-F238E27FC236}">
                <a16:creationId xmlns:a16="http://schemas.microsoft.com/office/drawing/2014/main" id="{041AAE65-C7F3-4A67-9997-9F37F234867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44" y="3988163"/>
            <a:ext cx="557784" cy="557784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7411E9-7586-4E60-A67E-57517F797ECE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Product Information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0665AA9-7996-4F7E-9EBD-9502039CD3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'40 Provision of complete and relevant product information'</a:t>
            </a:r>
          </a:p>
        </p:txBody>
      </p:sp>
      <p:pic>
        <p:nvPicPr>
          <p:cNvPr id="43" name="Picture Placeholder 42" descr="Money">
            <a:extLst>
              <a:ext uri="{FF2B5EF4-FFF2-40B4-BE49-F238E27FC236}">
                <a16:creationId xmlns:a16="http://schemas.microsoft.com/office/drawing/2014/main" id="{C58412A8-4CBF-47B3-865A-C17F394AC2C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4178" y="3988163"/>
            <a:ext cx="557784" cy="557784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8C7FCDF-C095-418D-B8A5-3D9E26756B8E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Monetary Savings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A0C06E-2C62-495A-9F3F-E595CFA927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86746" y="5060125"/>
            <a:ext cx="4866745" cy="463718"/>
          </a:xfrm>
        </p:spPr>
        <p:txBody>
          <a:bodyPr>
            <a:normAutofit/>
          </a:bodyPr>
          <a:lstStyle/>
          <a:p>
            <a:r>
              <a:rPr lang="en-IN" sz="1500" dirty="0"/>
              <a:t>'41 Monetary savings'</a:t>
            </a:r>
            <a:endParaRPr lang="en-US" sz="1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D9BC-AB8F-4271-8A48-4BAD2E39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2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Сlothes showcase">
            <a:extLst>
              <a:ext uri="{FF2B5EF4-FFF2-40B4-BE49-F238E27FC236}">
                <a16:creationId xmlns:a16="http://schemas.microsoft.com/office/drawing/2014/main" id="{179AA3B4-DDB4-4B2A-B234-DE5CD2E340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" r="14"/>
          <a:stretch>
            <a:fillRect/>
          </a:stretch>
        </p:blipFill>
        <p:spPr/>
      </p:pic>
      <p:grpSp>
        <p:nvGrpSpPr>
          <p:cNvPr id="16" name="Group 15"/>
          <p:cNvGrpSpPr/>
          <p:nvPr/>
        </p:nvGrpSpPr>
        <p:grpSpPr>
          <a:xfrm>
            <a:off x="5210129" y="1917863"/>
            <a:ext cx="1771742" cy="1145164"/>
            <a:chOff x="4309495" y="-448810"/>
            <a:chExt cx="1771742" cy="1145164"/>
          </a:xfrm>
        </p:grpSpPr>
        <p:sp>
          <p:nvSpPr>
            <p:cNvPr id="17" name="Block Arc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09495" y="-224124"/>
              <a:ext cx="1771742" cy="920478"/>
            </a:xfrm>
            <a:prstGeom prst="blockArc">
              <a:avLst>
                <a:gd name="adj1" fmla="val 12693424"/>
                <a:gd name="adj2" fmla="val 19655028"/>
                <a:gd name="adj3" fmla="val 290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120201" y="-448810"/>
              <a:ext cx="150327" cy="239667"/>
              <a:chOff x="5212147" y="-425745"/>
              <a:chExt cx="150327" cy="239667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212147" y="-425745"/>
                <a:ext cx="150327" cy="175178"/>
                <a:chOff x="1721099" y="-394146"/>
                <a:chExt cx="368989" cy="429987"/>
              </a:xfrm>
            </p:grpSpPr>
            <p:sp>
              <p:nvSpPr>
                <p:cNvPr id="25" name="Freeform 530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721099" y="-394146"/>
                  <a:ext cx="368989" cy="243993"/>
                </a:xfrm>
                <a:custGeom>
                  <a:avLst/>
                  <a:gdLst>
                    <a:gd name="T0" fmla="*/ 78 w 156"/>
                    <a:gd name="T1" fmla="*/ 0 h 103"/>
                    <a:gd name="T2" fmla="*/ 0 w 156"/>
                    <a:gd name="T3" fmla="*/ 78 h 103"/>
                    <a:gd name="T4" fmla="*/ 25 w 156"/>
                    <a:gd name="T5" fmla="*/ 103 h 103"/>
                    <a:gd name="T6" fmla="*/ 51 w 156"/>
                    <a:gd name="T7" fmla="*/ 78 h 103"/>
                    <a:gd name="T8" fmla="*/ 78 w 156"/>
                    <a:gd name="T9" fmla="*/ 51 h 103"/>
                    <a:gd name="T10" fmla="*/ 105 w 156"/>
                    <a:gd name="T11" fmla="*/ 78 h 103"/>
                    <a:gd name="T12" fmla="*/ 105 w 156"/>
                    <a:gd name="T13" fmla="*/ 78 h 103"/>
                    <a:gd name="T14" fmla="*/ 130 w 156"/>
                    <a:gd name="T15" fmla="*/ 52 h 103"/>
                    <a:gd name="T16" fmla="*/ 156 w 156"/>
                    <a:gd name="T17" fmla="*/ 78 h 103"/>
                    <a:gd name="T18" fmla="*/ 78 w 156"/>
                    <a:gd name="T19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6" h="103">
                      <a:moveTo>
                        <a:pt x="78" y="0"/>
                      </a:moveTo>
                      <a:cubicBezTo>
                        <a:pt x="35" y="0"/>
                        <a:pt x="0" y="35"/>
                        <a:pt x="0" y="78"/>
                      </a:cubicBezTo>
                      <a:cubicBezTo>
                        <a:pt x="0" y="92"/>
                        <a:pt x="11" y="103"/>
                        <a:pt x="25" y="103"/>
                      </a:cubicBezTo>
                      <a:cubicBezTo>
                        <a:pt x="39" y="103"/>
                        <a:pt x="51" y="92"/>
                        <a:pt x="51" y="78"/>
                      </a:cubicBezTo>
                      <a:cubicBezTo>
                        <a:pt x="51" y="63"/>
                        <a:pt x="63" y="51"/>
                        <a:pt x="78" y="51"/>
                      </a:cubicBezTo>
                      <a:cubicBezTo>
                        <a:pt x="93" y="51"/>
                        <a:pt x="105" y="63"/>
                        <a:pt x="105" y="78"/>
                      </a:cubicBezTo>
                      <a:cubicBezTo>
                        <a:pt x="105" y="78"/>
                        <a:pt x="105" y="78"/>
                        <a:pt x="105" y="78"/>
                      </a:cubicBezTo>
                      <a:cubicBezTo>
                        <a:pt x="105" y="64"/>
                        <a:pt x="116" y="52"/>
                        <a:pt x="130" y="52"/>
                      </a:cubicBezTo>
                      <a:cubicBezTo>
                        <a:pt x="144" y="52"/>
                        <a:pt x="156" y="64"/>
                        <a:pt x="156" y="78"/>
                      </a:cubicBezTo>
                      <a:cubicBezTo>
                        <a:pt x="156" y="35"/>
                        <a:pt x="121" y="0"/>
                        <a:pt x="78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Freeform 532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44095" y="-210151"/>
                  <a:ext cx="245992" cy="245992"/>
                </a:xfrm>
                <a:custGeom>
                  <a:avLst/>
                  <a:gdLst>
                    <a:gd name="T0" fmla="*/ 104 w 104"/>
                    <a:gd name="T1" fmla="*/ 0 h 104"/>
                    <a:gd name="T2" fmla="*/ 78 w 104"/>
                    <a:gd name="T3" fmla="*/ 25 h 104"/>
                    <a:gd name="T4" fmla="*/ 53 w 104"/>
                    <a:gd name="T5" fmla="*/ 0 h 104"/>
                    <a:gd name="T6" fmla="*/ 53 w 104"/>
                    <a:gd name="T7" fmla="*/ 0 h 104"/>
                    <a:gd name="T8" fmla="*/ 37 w 104"/>
                    <a:gd name="T9" fmla="*/ 24 h 104"/>
                    <a:gd name="T10" fmla="*/ 0 w 104"/>
                    <a:gd name="T11" fmla="*/ 78 h 104"/>
                    <a:gd name="T12" fmla="*/ 26 w 104"/>
                    <a:gd name="T13" fmla="*/ 104 h 104"/>
                    <a:gd name="T14" fmla="*/ 51 w 104"/>
                    <a:gd name="T15" fmla="*/ 78 h 104"/>
                    <a:gd name="T16" fmla="*/ 59 w 104"/>
                    <a:gd name="T17" fmla="*/ 70 h 104"/>
                    <a:gd name="T18" fmla="*/ 104 w 104"/>
                    <a:gd name="T1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4" h="104">
                      <a:moveTo>
                        <a:pt x="104" y="0"/>
                      </a:moveTo>
                      <a:cubicBezTo>
                        <a:pt x="104" y="14"/>
                        <a:pt x="92" y="25"/>
                        <a:pt x="78" y="25"/>
                      </a:cubicBezTo>
                      <a:cubicBezTo>
                        <a:pt x="64" y="25"/>
                        <a:pt x="53" y="14"/>
                        <a:pt x="53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3" y="10"/>
                        <a:pt x="47" y="20"/>
                        <a:pt x="37" y="24"/>
                      </a:cubicBezTo>
                      <a:cubicBezTo>
                        <a:pt x="15" y="35"/>
                        <a:pt x="0" y="56"/>
                        <a:pt x="0" y="78"/>
                      </a:cubicBezTo>
                      <a:cubicBezTo>
                        <a:pt x="0" y="92"/>
                        <a:pt x="12" y="104"/>
                        <a:pt x="26" y="104"/>
                      </a:cubicBezTo>
                      <a:cubicBezTo>
                        <a:pt x="40" y="104"/>
                        <a:pt x="51" y="93"/>
                        <a:pt x="51" y="78"/>
                      </a:cubicBezTo>
                      <a:cubicBezTo>
                        <a:pt x="52" y="77"/>
                        <a:pt x="54" y="73"/>
                        <a:pt x="59" y="70"/>
                      </a:cubicBezTo>
                      <a:cubicBezTo>
                        <a:pt x="86" y="57"/>
                        <a:pt x="104" y="30"/>
                        <a:pt x="104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533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69091" y="-271150"/>
                  <a:ext cx="120996" cy="120996"/>
                </a:xfrm>
                <a:custGeom>
                  <a:avLst/>
                  <a:gdLst>
                    <a:gd name="T0" fmla="*/ 25 w 51"/>
                    <a:gd name="T1" fmla="*/ 0 h 51"/>
                    <a:gd name="T2" fmla="*/ 0 w 51"/>
                    <a:gd name="T3" fmla="*/ 26 h 51"/>
                    <a:gd name="T4" fmla="*/ 0 w 51"/>
                    <a:gd name="T5" fmla="*/ 26 h 51"/>
                    <a:gd name="T6" fmla="*/ 0 w 51"/>
                    <a:gd name="T7" fmla="*/ 26 h 51"/>
                    <a:gd name="T8" fmla="*/ 25 w 51"/>
                    <a:gd name="T9" fmla="*/ 51 h 51"/>
                    <a:gd name="T10" fmla="*/ 51 w 51"/>
                    <a:gd name="T11" fmla="*/ 26 h 51"/>
                    <a:gd name="T12" fmla="*/ 51 w 51"/>
                    <a:gd name="T13" fmla="*/ 26 h 51"/>
                    <a:gd name="T14" fmla="*/ 51 w 51"/>
                    <a:gd name="T15" fmla="*/ 26 h 51"/>
                    <a:gd name="T16" fmla="*/ 25 w 51"/>
                    <a:gd name="T1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1" h="51">
                      <a:moveTo>
                        <a:pt x="25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40"/>
                        <a:pt x="11" y="51"/>
                        <a:pt x="25" y="51"/>
                      </a:cubicBezTo>
                      <a:cubicBezTo>
                        <a:pt x="39" y="51"/>
                        <a:pt x="51" y="40"/>
                        <a:pt x="51" y="26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12"/>
                        <a:pt x="39" y="0"/>
                        <a:pt x="25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24" name="Oval 53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54367" y="-251382"/>
                <a:ext cx="65304" cy="6530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A1A0A4F-F62B-4411-8D3E-82A00A1F4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2694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850888_Retail pitch deck_RVA_v4" id="{8F2882B0-1BFE-4293-BF1B-5E9F7535F411}" vid="{2736E5B9-BA7A-4750-88E9-E7AE6A3F07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7391F-2502-4070-B520-AB23643635E8}">
  <ds:schemaRefs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0</TotalTime>
  <Words>494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Office Theme</vt:lpstr>
      <vt:lpstr>Customer Retention</vt:lpstr>
      <vt:lpstr>A case study from Indian e-commerce customers</vt:lpstr>
      <vt:lpstr>About the Review</vt:lpstr>
      <vt:lpstr> What the Review says,</vt:lpstr>
      <vt:lpstr>Features</vt:lpstr>
      <vt:lpstr>Hedonic Values</vt:lpstr>
      <vt:lpstr>Utilitarian Values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2021-12-02T17:00:46Z</dcterms:created>
  <dcterms:modified xsi:type="dcterms:W3CDTF">2021-12-02T18:15:46Z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