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3"/>
  </p:notesMasterIdLst>
  <p:sldIdLst>
    <p:sldId id="277" r:id="rId5"/>
    <p:sldId id="285" r:id="rId6"/>
    <p:sldId id="278" r:id="rId7"/>
    <p:sldId id="293" r:id="rId8"/>
    <p:sldId id="279" r:id="rId9"/>
    <p:sldId id="294" r:id="rId10"/>
    <p:sldId id="295" r:id="rId11"/>
    <p:sldId id="296" r:id="rId12"/>
    <p:sldId id="297" r:id="rId13"/>
    <p:sldId id="298" r:id="rId14"/>
    <p:sldId id="299" r:id="rId15"/>
    <p:sldId id="281" r:id="rId16"/>
    <p:sldId id="282" r:id="rId17"/>
    <p:sldId id="283" r:id="rId18"/>
    <p:sldId id="291" r:id="rId19"/>
    <p:sldId id="290" r:id="rId20"/>
    <p:sldId id="287" r:id="rId21"/>
    <p:sldId id="28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6002CC-6AF7-43F4-8B5C-CE6B4C83F3E4}">
          <p14:sldIdLst>
            <p14:sldId id="277"/>
            <p14:sldId id="285"/>
            <p14:sldId id="278"/>
            <p14:sldId id="293"/>
            <p14:sldId id="279"/>
            <p14:sldId id="294"/>
            <p14:sldId id="295"/>
            <p14:sldId id="296"/>
            <p14:sldId id="297"/>
            <p14:sldId id="298"/>
            <p14:sldId id="299"/>
            <p14:sldId id="281"/>
            <p14:sldId id="282"/>
            <p14:sldId id="283"/>
            <p14:sldId id="291"/>
            <p14:sldId id="290"/>
            <p14:sldId id="287"/>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3/23/2022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3/23/2022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3/23/2022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3/23/2022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3/23/2022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3/23/2022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1993805" y="1354668"/>
            <a:ext cx="8204391" cy="2346475"/>
          </a:xfrm>
        </p:spPr>
        <p:txBody>
          <a:bodyPr>
            <a:normAutofit fontScale="90000"/>
          </a:bodyPr>
          <a:lstStyle/>
          <a:p>
            <a:pPr algn="ctr"/>
            <a:r>
              <a:rPr lang="en-US" sz="6000" dirty="0">
                <a:latin typeface="Yu Gothic Light" panose="020B0300000000000000" pitchFamily="34" charset="-128"/>
                <a:ea typeface="Yu Gothic Light" panose="020B0300000000000000" pitchFamily="34" charset="-128"/>
              </a:rPr>
              <a:t>Malignant comments classifier project</a:t>
            </a:r>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2497137" y="4882847"/>
            <a:ext cx="7197726" cy="1240970"/>
          </a:xfrm>
        </p:spPr>
        <p:txBody>
          <a:bodyPr>
            <a:normAutofit/>
          </a:bodyPr>
          <a:lstStyle/>
          <a:p>
            <a:pPr algn="ctr"/>
            <a:r>
              <a:rPr lang="en-US" dirty="0">
                <a:latin typeface="Yu Gothic Light" panose="020B0300000000000000" pitchFamily="34" charset="-128"/>
                <a:ea typeface="Yu Gothic Light" panose="020B0300000000000000" pitchFamily="34" charset="-128"/>
              </a:rPr>
              <a:t>Submitted by:</a:t>
            </a:r>
          </a:p>
          <a:p>
            <a:pPr algn="ctr"/>
            <a:r>
              <a:rPr lang="en-US" dirty="0">
                <a:latin typeface="Yu Gothic Light" panose="020B0300000000000000" pitchFamily="34" charset="-128"/>
                <a:ea typeface="Yu Gothic Light" panose="020B0300000000000000" pitchFamily="34" charset="-128"/>
              </a:rPr>
              <a:t>Rohit Kattewar</a:t>
            </a:r>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2CFC58-7760-4C29-A7D4-8090E664810F}"/>
              </a:ext>
            </a:extLst>
          </p:cNvPr>
          <p:cNvSpPr>
            <a:spLocks noGrp="1"/>
          </p:cNvSpPr>
          <p:nvPr>
            <p:ph type="title"/>
          </p:nvPr>
        </p:nvSpPr>
        <p:spPr>
          <a:xfrm>
            <a:off x="445169" y="0"/>
            <a:ext cx="10131425" cy="1456267"/>
          </a:xfrm>
        </p:spPr>
        <p:txBody>
          <a:bodyPr/>
          <a:lstStyle/>
          <a:p>
            <a:r>
              <a:rPr lang="en-IN" u="sng" dirty="0" err="1">
                <a:cs typeface="Times New Roman" panose="02020603050405020304" pitchFamily="18" charset="0"/>
              </a:rPr>
              <a:t>Wordcloud</a:t>
            </a:r>
            <a:r>
              <a:rPr lang="en-IN" u="sng" dirty="0">
                <a:cs typeface="Times New Roman" panose="02020603050405020304" pitchFamily="18" charset="0"/>
              </a:rPr>
              <a:t>:</a:t>
            </a:r>
          </a:p>
        </p:txBody>
      </p:sp>
      <p:pic>
        <p:nvPicPr>
          <p:cNvPr id="7" name="Content Placeholder 6">
            <a:extLst>
              <a:ext uri="{FF2B5EF4-FFF2-40B4-BE49-F238E27FC236}">
                <a16:creationId xmlns:a16="http://schemas.microsoft.com/office/drawing/2014/main" id="{9B528678-D7B6-4875-A9D2-621ABCFE2B03}"/>
              </a:ext>
            </a:extLst>
          </p:cNvPr>
          <p:cNvPicPr>
            <a:picLocks noGrp="1" noChangeAspect="1"/>
          </p:cNvPicPr>
          <p:nvPr>
            <p:ph idx="1"/>
          </p:nvPr>
        </p:nvPicPr>
        <p:blipFill>
          <a:blip r:embed="rId2"/>
          <a:stretch>
            <a:fillRect/>
          </a:stretch>
        </p:blipFill>
        <p:spPr>
          <a:xfrm>
            <a:off x="834188" y="1122947"/>
            <a:ext cx="10507579" cy="5197642"/>
          </a:xfrm>
        </p:spPr>
      </p:pic>
    </p:spTree>
    <p:extLst>
      <p:ext uri="{BB962C8B-B14F-4D97-AF65-F5344CB8AC3E}">
        <p14:creationId xmlns:p14="http://schemas.microsoft.com/office/powerpoint/2010/main" val="1039285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2CFC58-7760-4C29-A7D4-8090E664810F}"/>
              </a:ext>
            </a:extLst>
          </p:cNvPr>
          <p:cNvSpPr>
            <a:spLocks noGrp="1"/>
          </p:cNvSpPr>
          <p:nvPr>
            <p:ph type="title"/>
          </p:nvPr>
        </p:nvSpPr>
        <p:spPr>
          <a:xfrm>
            <a:off x="397043" y="104720"/>
            <a:ext cx="10131425" cy="970101"/>
          </a:xfrm>
        </p:spPr>
        <p:txBody>
          <a:bodyPr/>
          <a:lstStyle/>
          <a:p>
            <a:r>
              <a:rPr lang="en-IN" u="sng" dirty="0">
                <a:cs typeface="Times New Roman" panose="02020603050405020304" pitchFamily="18" charset="0"/>
              </a:rPr>
              <a:t>Pandas profiling:</a:t>
            </a:r>
          </a:p>
        </p:txBody>
      </p:sp>
      <p:pic>
        <p:nvPicPr>
          <p:cNvPr id="6" name="Content Placeholder 5">
            <a:extLst>
              <a:ext uri="{FF2B5EF4-FFF2-40B4-BE49-F238E27FC236}">
                <a16:creationId xmlns:a16="http://schemas.microsoft.com/office/drawing/2014/main" id="{04ECD6A8-AAA6-45C5-9B85-4FF9846B99E2}"/>
              </a:ext>
            </a:extLst>
          </p:cNvPr>
          <p:cNvPicPr>
            <a:picLocks noGrp="1" noChangeAspect="1"/>
          </p:cNvPicPr>
          <p:nvPr>
            <p:ph idx="1"/>
          </p:nvPr>
        </p:nvPicPr>
        <p:blipFill>
          <a:blip r:embed="rId2"/>
          <a:stretch>
            <a:fillRect/>
          </a:stretch>
        </p:blipFill>
        <p:spPr>
          <a:xfrm>
            <a:off x="1155032" y="1203157"/>
            <a:ext cx="9111915" cy="5293895"/>
          </a:xfrm>
          <a:prstGeom prst="rect">
            <a:avLst/>
          </a:prstGeom>
        </p:spPr>
      </p:pic>
    </p:spTree>
    <p:extLst>
      <p:ext uri="{BB962C8B-B14F-4D97-AF65-F5344CB8AC3E}">
        <p14:creationId xmlns:p14="http://schemas.microsoft.com/office/powerpoint/2010/main" val="3871792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7403C-E544-4D0D-B346-EAD7F043023E}"/>
              </a:ext>
            </a:extLst>
          </p:cNvPr>
          <p:cNvSpPr>
            <a:spLocks noGrp="1"/>
          </p:cNvSpPr>
          <p:nvPr>
            <p:ph type="title"/>
          </p:nvPr>
        </p:nvSpPr>
        <p:spPr>
          <a:xfrm>
            <a:off x="493296" y="12479"/>
            <a:ext cx="10131425" cy="1054322"/>
          </a:xfrm>
        </p:spPr>
        <p:txBody>
          <a:bodyPr/>
          <a:lstStyle/>
          <a:p>
            <a:r>
              <a:rPr lang="en-IN" u="sng" dirty="0"/>
              <a:t>Model Building:</a:t>
            </a:r>
          </a:p>
        </p:txBody>
      </p:sp>
      <p:pic>
        <p:nvPicPr>
          <p:cNvPr id="6" name="Content Placeholder 5">
            <a:extLst>
              <a:ext uri="{FF2B5EF4-FFF2-40B4-BE49-F238E27FC236}">
                <a16:creationId xmlns:a16="http://schemas.microsoft.com/office/drawing/2014/main" id="{4B254E43-2964-4790-9F52-0DCE66C7904A}"/>
              </a:ext>
            </a:extLst>
          </p:cNvPr>
          <p:cNvPicPr>
            <a:picLocks noGrp="1" noChangeAspect="1"/>
          </p:cNvPicPr>
          <p:nvPr>
            <p:ph idx="1"/>
          </p:nvPr>
        </p:nvPicPr>
        <p:blipFill>
          <a:blip r:embed="rId2"/>
          <a:stretch>
            <a:fillRect/>
          </a:stretch>
        </p:blipFill>
        <p:spPr>
          <a:xfrm>
            <a:off x="244754" y="1066801"/>
            <a:ext cx="5939588" cy="5514472"/>
          </a:xfrm>
        </p:spPr>
      </p:pic>
      <p:pic>
        <p:nvPicPr>
          <p:cNvPr id="9" name="Picture 8">
            <a:extLst>
              <a:ext uri="{FF2B5EF4-FFF2-40B4-BE49-F238E27FC236}">
                <a16:creationId xmlns:a16="http://schemas.microsoft.com/office/drawing/2014/main" id="{B6271E6E-57D8-4A63-8DF5-A1A48E352046}"/>
              </a:ext>
            </a:extLst>
          </p:cNvPr>
          <p:cNvPicPr>
            <a:picLocks noChangeAspect="1"/>
          </p:cNvPicPr>
          <p:nvPr/>
        </p:nvPicPr>
        <p:blipFill>
          <a:blip r:embed="rId3"/>
          <a:stretch>
            <a:fillRect/>
          </a:stretch>
        </p:blipFill>
        <p:spPr>
          <a:xfrm>
            <a:off x="6252412" y="1066801"/>
            <a:ext cx="5694834" cy="3954378"/>
          </a:xfrm>
          <a:prstGeom prst="rect">
            <a:avLst/>
          </a:prstGeom>
        </p:spPr>
      </p:pic>
    </p:spTree>
    <p:extLst>
      <p:ext uri="{BB962C8B-B14F-4D97-AF65-F5344CB8AC3E}">
        <p14:creationId xmlns:p14="http://schemas.microsoft.com/office/powerpoint/2010/main" val="3808297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5208-546E-4CCB-90A9-B2E7E684D425}"/>
              </a:ext>
            </a:extLst>
          </p:cNvPr>
          <p:cNvSpPr>
            <a:spLocks noGrp="1"/>
          </p:cNvSpPr>
          <p:nvPr>
            <p:ph type="title"/>
          </p:nvPr>
        </p:nvSpPr>
        <p:spPr>
          <a:xfrm>
            <a:off x="685801" y="609600"/>
            <a:ext cx="10131425" cy="818147"/>
          </a:xfrm>
        </p:spPr>
        <p:txBody>
          <a:bodyPr/>
          <a:lstStyle/>
          <a:p>
            <a:r>
              <a:rPr lang="en-IN" u="sng" dirty="0"/>
              <a:t>Model building:</a:t>
            </a:r>
          </a:p>
        </p:txBody>
      </p:sp>
      <p:pic>
        <p:nvPicPr>
          <p:cNvPr id="12" name="Content Placeholder 11">
            <a:extLst>
              <a:ext uri="{FF2B5EF4-FFF2-40B4-BE49-F238E27FC236}">
                <a16:creationId xmlns:a16="http://schemas.microsoft.com/office/drawing/2014/main" id="{6A1A6D2B-4EC0-44D6-9294-B0FAB2A77FFD}"/>
              </a:ext>
            </a:extLst>
          </p:cNvPr>
          <p:cNvPicPr>
            <a:picLocks noGrp="1" noChangeAspect="1"/>
          </p:cNvPicPr>
          <p:nvPr>
            <p:ph idx="1"/>
          </p:nvPr>
        </p:nvPicPr>
        <p:blipFill>
          <a:blip r:embed="rId2"/>
          <a:stretch>
            <a:fillRect/>
          </a:stretch>
        </p:blipFill>
        <p:spPr>
          <a:xfrm>
            <a:off x="1796716" y="1572126"/>
            <a:ext cx="8069179" cy="4796590"/>
          </a:xfrm>
        </p:spPr>
      </p:pic>
    </p:spTree>
    <p:extLst>
      <p:ext uri="{BB962C8B-B14F-4D97-AF65-F5344CB8AC3E}">
        <p14:creationId xmlns:p14="http://schemas.microsoft.com/office/powerpoint/2010/main" val="1877491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C54C9-BD8A-4DD7-8C94-62E6837BDAA0}"/>
              </a:ext>
            </a:extLst>
          </p:cNvPr>
          <p:cNvSpPr>
            <a:spLocks noGrp="1"/>
          </p:cNvSpPr>
          <p:nvPr>
            <p:ph type="title"/>
          </p:nvPr>
        </p:nvSpPr>
        <p:spPr>
          <a:xfrm>
            <a:off x="685801" y="609601"/>
            <a:ext cx="10131425" cy="850232"/>
          </a:xfrm>
        </p:spPr>
        <p:txBody>
          <a:bodyPr/>
          <a:lstStyle/>
          <a:p>
            <a:r>
              <a:rPr lang="en-US" u="sng" dirty="0" err="1"/>
              <a:t>Auc</a:t>
            </a:r>
            <a:r>
              <a:rPr lang="en-US" u="sng" dirty="0"/>
              <a:t>-roc curve:</a:t>
            </a:r>
            <a:endParaRPr lang="en-IN" u="sng" dirty="0"/>
          </a:p>
        </p:txBody>
      </p:sp>
      <p:pic>
        <p:nvPicPr>
          <p:cNvPr id="8" name="Content Placeholder 7">
            <a:extLst>
              <a:ext uri="{FF2B5EF4-FFF2-40B4-BE49-F238E27FC236}">
                <a16:creationId xmlns:a16="http://schemas.microsoft.com/office/drawing/2014/main" id="{B63B4B2E-8FF1-40AC-8BA7-6A70EA64DD6E}"/>
              </a:ext>
            </a:extLst>
          </p:cNvPr>
          <p:cNvPicPr>
            <a:picLocks noGrp="1" noChangeAspect="1"/>
          </p:cNvPicPr>
          <p:nvPr>
            <p:ph idx="1"/>
          </p:nvPr>
        </p:nvPicPr>
        <p:blipFill>
          <a:blip r:embed="rId2"/>
          <a:stretch>
            <a:fillRect/>
          </a:stretch>
        </p:blipFill>
        <p:spPr>
          <a:xfrm>
            <a:off x="1636295" y="1684421"/>
            <a:ext cx="8630652" cy="4563978"/>
          </a:xfrm>
        </p:spPr>
      </p:pic>
    </p:spTree>
    <p:extLst>
      <p:ext uri="{BB962C8B-B14F-4D97-AF65-F5344CB8AC3E}">
        <p14:creationId xmlns:p14="http://schemas.microsoft.com/office/powerpoint/2010/main" val="2081105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C54C9-BD8A-4DD7-8C94-62E6837BDAA0}"/>
              </a:ext>
            </a:extLst>
          </p:cNvPr>
          <p:cNvSpPr>
            <a:spLocks noGrp="1"/>
          </p:cNvSpPr>
          <p:nvPr>
            <p:ph type="title"/>
          </p:nvPr>
        </p:nvSpPr>
        <p:spPr>
          <a:xfrm>
            <a:off x="685801" y="609601"/>
            <a:ext cx="10131425" cy="625642"/>
          </a:xfrm>
        </p:spPr>
        <p:txBody>
          <a:bodyPr>
            <a:normAutofit fontScale="90000"/>
          </a:bodyPr>
          <a:lstStyle/>
          <a:p>
            <a:r>
              <a:rPr lang="en-US" u="sng" dirty="0"/>
              <a:t>Confusion </a:t>
            </a:r>
            <a:r>
              <a:rPr lang="en-US" u="sng" dirty="0" err="1"/>
              <a:t>metrix</a:t>
            </a:r>
            <a:r>
              <a:rPr lang="en-US" u="sng" dirty="0"/>
              <a:t>:</a:t>
            </a:r>
            <a:endParaRPr lang="en-IN" u="sng" dirty="0"/>
          </a:p>
        </p:txBody>
      </p:sp>
      <p:pic>
        <p:nvPicPr>
          <p:cNvPr id="8" name="Content Placeholder 7">
            <a:extLst>
              <a:ext uri="{FF2B5EF4-FFF2-40B4-BE49-F238E27FC236}">
                <a16:creationId xmlns:a16="http://schemas.microsoft.com/office/drawing/2014/main" id="{9162CEB8-68B0-44E1-80D7-558CD58745DD}"/>
              </a:ext>
            </a:extLst>
          </p:cNvPr>
          <p:cNvPicPr>
            <a:picLocks noGrp="1" noChangeAspect="1"/>
          </p:cNvPicPr>
          <p:nvPr>
            <p:ph idx="1"/>
          </p:nvPr>
        </p:nvPicPr>
        <p:blipFill>
          <a:blip r:embed="rId2"/>
          <a:stretch>
            <a:fillRect/>
          </a:stretch>
        </p:blipFill>
        <p:spPr>
          <a:xfrm>
            <a:off x="1876927" y="1668379"/>
            <a:ext cx="8053136" cy="4580020"/>
          </a:xfrm>
        </p:spPr>
      </p:pic>
    </p:spTree>
    <p:extLst>
      <p:ext uri="{BB962C8B-B14F-4D97-AF65-F5344CB8AC3E}">
        <p14:creationId xmlns:p14="http://schemas.microsoft.com/office/powerpoint/2010/main" val="2403612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6F85-9A5D-406D-A1EA-6ED30A0700EE}"/>
              </a:ext>
            </a:extLst>
          </p:cNvPr>
          <p:cNvSpPr>
            <a:spLocks noGrp="1"/>
          </p:cNvSpPr>
          <p:nvPr>
            <p:ph type="title"/>
          </p:nvPr>
        </p:nvSpPr>
        <p:spPr>
          <a:xfrm>
            <a:off x="525380" y="69072"/>
            <a:ext cx="10131425" cy="1456267"/>
          </a:xfrm>
        </p:spPr>
        <p:txBody>
          <a:bodyPr/>
          <a:lstStyle/>
          <a:p>
            <a:r>
              <a:rPr lang="en-US" u="sng" dirty="0"/>
              <a:t>Model building</a:t>
            </a:r>
            <a:endParaRPr lang="en-IN" u="sng" dirty="0"/>
          </a:p>
        </p:txBody>
      </p:sp>
      <p:sp>
        <p:nvSpPr>
          <p:cNvPr id="4" name="Content Placeholder 3">
            <a:extLst>
              <a:ext uri="{FF2B5EF4-FFF2-40B4-BE49-F238E27FC236}">
                <a16:creationId xmlns:a16="http://schemas.microsoft.com/office/drawing/2014/main" id="{5E041268-DDE5-4AF9-86C4-82180ED02D22}"/>
              </a:ext>
            </a:extLst>
          </p:cNvPr>
          <p:cNvSpPr>
            <a:spLocks noGrp="1"/>
          </p:cNvSpPr>
          <p:nvPr>
            <p:ph idx="1"/>
          </p:nvPr>
        </p:nvSpPr>
        <p:spPr>
          <a:xfrm>
            <a:off x="525380" y="1525339"/>
            <a:ext cx="10495546" cy="569049"/>
          </a:xfrm>
        </p:spPr>
        <p:txBody>
          <a:bodyPr>
            <a:noAutofit/>
          </a:bodyPr>
          <a:lstStyle/>
          <a:p>
            <a:r>
              <a:rPr lang="en-US" sz="1600" dirty="0">
                <a:latin typeface="Yu Gothic Light" panose="020B0300000000000000" pitchFamily="34" charset="-128"/>
                <a:ea typeface="Yu Gothic Light" panose="020B0300000000000000" pitchFamily="34" charset="-128"/>
                <a:cs typeface="Times New Roman" pitchFamily="18" charset="0"/>
              </a:rPr>
              <a:t>GradientBoostingRegressor has the best performance metrics with a good R2 score. So, we chose GradientBoostingRegressor as the finalized model</a:t>
            </a:r>
            <a:r>
              <a:rPr lang="en-US" sz="1600" dirty="0">
                <a:latin typeface="Times New Roman" pitchFamily="18" charset="0"/>
                <a:cs typeface="Times New Roman" pitchFamily="18" charset="0"/>
              </a:rPr>
              <a:t>.</a:t>
            </a:r>
          </a:p>
        </p:txBody>
      </p:sp>
      <p:pic>
        <p:nvPicPr>
          <p:cNvPr id="7" name="Picture 6">
            <a:extLst>
              <a:ext uri="{FF2B5EF4-FFF2-40B4-BE49-F238E27FC236}">
                <a16:creationId xmlns:a16="http://schemas.microsoft.com/office/drawing/2014/main" id="{9032B1B2-6725-4ECB-9528-E1AACDEBBD57}"/>
              </a:ext>
            </a:extLst>
          </p:cNvPr>
          <p:cNvPicPr>
            <a:picLocks noChangeAspect="1"/>
          </p:cNvPicPr>
          <p:nvPr/>
        </p:nvPicPr>
        <p:blipFill>
          <a:blip r:embed="rId2"/>
          <a:stretch>
            <a:fillRect/>
          </a:stretch>
        </p:blipFill>
        <p:spPr>
          <a:xfrm>
            <a:off x="1427747" y="2261937"/>
            <a:ext cx="9753600" cy="4283241"/>
          </a:xfrm>
          <a:prstGeom prst="rect">
            <a:avLst/>
          </a:prstGeom>
        </p:spPr>
      </p:pic>
    </p:spTree>
    <p:extLst>
      <p:ext uri="{BB962C8B-B14F-4D97-AF65-F5344CB8AC3E}">
        <p14:creationId xmlns:p14="http://schemas.microsoft.com/office/powerpoint/2010/main" val="2645074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041C-6E7D-44E0-B986-EC226E95C9F7}"/>
              </a:ext>
            </a:extLst>
          </p:cNvPr>
          <p:cNvSpPr>
            <a:spLocks noGrp="1"/>
          </p:cNvSpPr>
          <p:nvPr>
            <p:ph type="title"/>
          </p:nvPr>
        </p:nvSpPr>
        <p:spPr/>
        <p:txBody>
          <a:bodyPr/>
          <a:lstStyle/>
          <a:p>
            <a:r>
              <a:rPr lang="en-US" u="sng" dirty="0"/>
              <a:t>Predicted values</a:t>
            </a:r>
            <a:endParaRPr lang="en-IN" u="sng" dirty="0"/>
          </a:p>
        </p:txBody>
      </p:sp>
      <p:pic>
        <p:nvPicPr>
          <p:cNvPr id="6" name="Content Placeholder 5">
            <a:extLst>
              <a:ext uri="{FF2B5EF4-FFF2-40B4-BE49-F238E27FC236}">
                <a16:creationId xmlns:a16="http://schemas.microsoft.com/office/drawing/2014/main" id="{4753AED4-F028-4558-8486-862F0B276310}"/>
              </a:ext>
            </a:extLst>
          </p:cNvPr>
          <p:cNvPicPr>
            <a:picLocks noGrp="1" noChangeAspect="1"/>
          </p:cNvPicPr>
          <p:nvPr>
            <p:ph idx="1"/>
          </p:nvPr>
        </p:nvPicPr>
        <p:blipFill>
          <a:blip r:embed="rId2"/>
          <a:stretch>
            <a:fillRect/>
          </a:stretch>
        </p:blipFill>
        <p:spPr>
          <a:xfrm>
            <a:off x="1235241" y="1812759"/>
            <a:ext cx="9288379" cy="4684294"/>
          </a:xfrm>
        </p:spPr>
      </p:pic>
    </p:spTree>
    <p:extLst>
      <p:ext uri="{BB962C8B-B14F-4D97-AF65-F5344CB8AC3E}">
        <p14:creationId xmlns:p14="http://schemas.microsoft.com/office/powerpoint/2010/main" val="3590405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AE44E-3260-44AF-B259-306316046E24}"/>
              </a:ext>
            </a:extLst>
          </p:cNvPr>
          <p:cNvSpPr>
            <a:spLocks noGrp="1"/>
          </p:cNvSpPr>
          <p:nvPr>
            <p:ph type="title"/>
          </p:nvPr>
        </p:nvSpPr>
        <p:spPr>
          <a:xfrm>
            <a:off x="685801" y="609601"/>
            <a:ext cx="10131425" cy="898358"/>
          </a:xfrm>
        </p:spPr>
        <p:txBody>
          <a:bodyPr/>
          <a:lstStyle/>
          <a:p>
            <a:r>
              <a:rPr lang="en-US" u="sng" dirty="0"/>
              <a:t>conclusion</a:t>
            </a:r>
            <a:endParaRPr lang="en-IN" u="sng" dirty="0"/>
          </a:p>
        </p:txBody>
      </p:sp>
      <p:sp>
        <p:nvSpPr>
          <p:cNvPr id="3" name="Content Placeholder 2">
            <a:extLst>
              <a:ext uri="{FF2B5EF4-FFF2-40B4-BE49-F238E27FC236}">
                <a16:creationId xmlns:a16="http://schemas.microsoft.com/office/drawing/2014/main" id="{8F382D9B-D549-473E-8F2B-C2EEC8E6C2F4}"/>
              </a:ext>
            </a:extLst>
          </p:cNvPr>
          <p:cNvSpPr>
            <a:spLocks noGrp="1"/>
          </p:cNvSpPr>
          <p:nvPr>
            <p:ph idx="1"/>
          </p:nvPr>
        </p:nvSpPr>
        <p:spPr>
          <a:xfrm>
            <a:off x="685801" y="1780674"/>
            <a:ext cx="10131425" cy="4467726"/>
          </a:xfrm>
        </p:spPr>
        <p:txBody>
          <a:bodyPr>
            <a:normAutofit fontScale="92500" lnSpcReduction="20000"/>
          </a:bodyPr>
          <a:lstStyle/>
          <a:p>
            <a:pPr marL="0" indent="0" algn="just">
              <a:buNone/>
            </a:pPr>
            <a:r>
              <a:rPr lang="en-US" sz="2400" dirty="0">
                <a:latin typeface="Yu Gothic Light" panose="020B0300000000000000" pitchFamily="34" charset="-128"/>
                <a:ea typeface="Yu Gothic Light" panose="020B0300000000000000" pitchFamily="34" charset="-128"/>
              </a:rPr>
              <a:t>In process of making a model which can classify the malignant comments,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p>
          <a:p>
            <a:pPr marL="0" indent="0" algn="just">
              <a:buNone/>
            </a:pPr>
            <a:r>
              <a:rPr lang="en-US" sz="2400" dirty="0">
                <a:latin typeface="Yu Gothic Light" panose="020B0300000000000000" pitchFamily="34" charset="-128"/>
                <a:ea typeface="Yu Gothic Light" panose="020B0300000000000000" pitchFamily="34" charset="-128"/>
              </a:rPr>
              <a:t>The finding of the study is that only few users over online use unparliamentary language. </a:t>
            </a:r>
          </a:p>
          <a:p>
            <a:pPr marL="0" indent="0" algn="just">
              <a:buNone/>
            </a:pPr>
            <a:r>
              <a:rPr lang="en-US" sz="2400" dirty="0">
                <a:latin typeface="Yu Gothic Light" panose="020B0300000000000000" pitchFamily="34" charset="-128"/>
                <a:ea typeface="Yu Gothic Light" panose="020B0300000000000000" pitchFamily="34" charset="-128"/>
              </a:rPr>
              <a:t>And most of these sentences have more stop words and are being quite long. </a:t>
            </a:r>
          </a:p>
          <a:p>
            <a:pPr marL="0" indent="0" algn="just">
              <a:buNone/>
            </a:pPr>
            <a:r>
              <a:rPr lang="en-US" sz="2400" dirty="0">
                <a:latin typeface="Yu Gothic Light" panose="020B0300000000000000" pitchFamily="34" charset="-128"/>
                <a:ea typeface="Yu Gothic Light" panose="020B0300000000000000" pitchFamily="34" charset="-128"/>
              </a:rPr>
              <a:t>As discussed before few motivated disrespectful crowds use these foul languages in the online forum to bully the people around and to stop them from doing these things that they are not supposed to do. </a:t>
            </a:r>
          </a:p>
          <a:p>
            <a:pPr marL="0" indent="0" algn="just">
              <a:buNone/>
            </a:pPr>
            <a:r>
              <a:rPr lang="en-US" sz="2400" dirty="0">
                <a:latin typeface="Yu Gothic Light" panose="020B0300000000000000" pitchFamily="34" charset="-128"/>
                <a:ea typeface="Yu Gothic Light" panose="020B0300000000000000" pitchFamily="34" charset="-128"/>
              </a:rPr>
              <a:t>Our study helps the online forums and social media to induce a ban to profanity or usage of profanity over these forums.</a:t>
            </a:r>
            <a:endParaRPr lang="en-IN" sz="2400" dirty="0">
              <a:latin typeface="Yu Gothic Light" panose="020B0300000000000000" pitchFamily="34" charset="-128"/>
              <a:ea typeface="Yu Gothic Light" panose="020B0300000000000000" pitchFamily="34" charset="-128"/>
            </a:endParaRPr>
          </a:p>
          <a:p>
            <a:pPr marL="0" indent="0">
              <a:buNone/>
            </a:pPr>
            <a:endParaRPr lang="en-IN" sz="2400" dirty="0"/>
          </a:p>
          <a:p>
            <a:pPr marL="0" indent="0">
              <a:buNone/>
            </a:pPr>
            <a:endParaRPr lang="en-US" sz="2400" dirty="0">
              <a:latin typeface="Yu Gothic Light" panose="020B0300000000000000" pitchFamily="34" charset="-128"/>
              <a:ea typeface="Yu Gothic Light" panose="020B0300000000000000" pitchFamily="34" charset="-128"/>
              <a:cs typeface="Times New Roman" pitchFamily="18" charset="0"/>
            </a:endParaRPr>
          </a:p>
        </p:txBody>
      </p:sp>
    </p:spTree>
    <p:extLst>
      <p:ext uri="{BB962C8B-B14F-4D97-AF65-F5344CB8AC3E}">
        <p14:creationId xmlns:p14="http://schemas.microsoft.com/office/powerpoint/2010/main" val="3068874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D7D28-CAF7-4783-80E6-C34D8DC39CE4}"/>
              </a:ext>
            </a:extLst>
          </p:cNvPr>
          <p:cNvSpPr>
            <a:spLocks noGrp="1"/>
          </p:cNvSpPr>
          <p:nvPr>
            <p:ph type="title"/>
          </p:nvPr>
        </p:nvSpPr>
        <p:spPr/>
        <p:txBody>
          <a:bodyPr>
            <a:normAutofit/>
          </a:bodyPr>
          <a:lstStyle/>
          <a:p>
            <a:r>
              <a:rPr lang="en-US" u="sng" dirty="0"/>
              <a:t>Introduction</a:t>
            </a:r>
            <a:endParaRPr lang="en-IN" dirty="0"/>
          </a:p>
        </p:txBody>
      </p:sp>
      <p:sp>
        <p:nvSpPr>
          <p:cNvPr id="3" name="Content Placeholder 2">
            <a:extLst>
              <a:ext uri="{FF2B5EF4-FFF2-40B4-BE49-F238E27FC236}">
                <a16:creationId xmlns:a16="http://schemas.microsoft.com/office/drawing/2014/main" id="{EC4EED4D-F6F5-4FBE-8E94-89A992E3D534}"/>
              </a:ext>
            </a:extLst>
          </p:cNvPr>
          <p:cNvSpPr>
            <a:spLocks noGrp="1"/>
          </p:cNvSpPr>
          <p:nvPr>
            <p:ph idx="1"/>
          </p:nvPr>
        </p:nvSpPr>
        <p:spPr>
          <a:xfrm>
            <a:off x="537829" y="1925052"/>
            <a:ext cx="10427368" cy="4323347"/>
          </a:xfrm>
        </p:spPr>
        <p:txBody>
          <a:bodyPr>
            <a:normAutofit fontScale="85000" lnSpcReduction="10000"/>
          </a:bodyPr>
          <a:lstStyle/>
          <a:p>
            <a:pPr marL="0" indent="0">
              <a:buNone/>
            </a:pPr>
            <a:r>
              <a:rPr lang="en-IN" sz="3200" dirty="0">
                <a:latin typeface="Yu Gothic Light" panose="020B0300000000000000" pitchFamily="34" charset="-128"/>
                <a:ea typeface="Yu Gothic Light" panose="020B0300000000000000" pitchFamily="34" charset="-128"/>
              </a:rPr>
              <a:t>In the times of great expansion of the social media, more and more number of people join different social media platforms and make their virtual presence visible by sharing their opinions and other form of information.</a:t>
            </a:r>
          </a:p>
          <a:p>
            <a:pPr marL="0" indent="0">
              <a:buNone/>
            </a:pPr>
            <a:r>
              <a:rPr lang="en-IN" sz="3200" dirty="0">
                <a:latin typeface="Yu Gothic Light" panose="020B0300000000000000" pitchFamily="34" charset="-128"/>
                <a:ea typeface="Yu Gothic Light" panose="020B0300000000000000" pitchFamily="34" charset="-128"/>
              </a:rPr>
              <a:t>The social media debates </a:t>
            </a:r>
            <a:r>
              <a:rPr lang="en-US" sz="3200" dirty="0">
                <a:latin typeface="Yu Gothic Light" panose="020B0300000000000000" pitchFamily="34" charset="-128"/>
                <a:ea typeface="Yu Gothic Light" panose="020B0300000000000000" pitchFamily="34" charset="-128"/>
              </a:rPr>
              <a:t>may arise due to differences in opinion and may often result in fights over the social media during which offensive language termed as malignant comments may be used from one side. </a:t>
            </a:r>
          </a:p>
          <a:p>
            <a:pPr marL="0" indent="0">
              <a:buNone/>
            </a:pPr>
            <a:r>
              <a:rPr lang="en-US" sz="3200" dirty="0">
                <a:latin typeface="Yu Gothic Light" panose="020B0300000000000000" pitchFamily="34" charset="-128"/>
                <a:ea typeface="Yu Gothic Light" panose="020B0300000000000000" pitchFamily="34" charset="-128"/>
              </a:rPr>
              <a:t>This clearly pose the threat of abuse and harassment online. </a:t>
            </a:r>
          </a:p>
          <a:p>
            <a:pPr marL="0" indent="0">
              <a:buNone/>
            </a:pPr>
            <a:r>
              <a:rPr lang="en-US" sz="3200" dirty="0">
                <a:latin typeface="Yu Gothic Light" panose="020B0300000000000000" pitchFamily="34" charset="-128"/>
                <a:ea typeface="Yu Gothic Light" panose="020B0300000000000000" pitchFamily="34" charset="-128"/>
              </a:rPr>
              <a:t>As such, some people stop giving their opinions or give up seeking different opinions which result in unhealthy and biased discussion.</a:t>
            </a:r>
            <a:endParaRPr lang="en-IN" sz="3200" dirty="0">
              <a:latin typeface="Yu Gothic Light" panose="020B0300000000000000" pitchFamily="34" charset="-128"/>
              <a:ea typeface="Yu Gothic Light" panose="020B0300000000000000" pitchFamily="34" charset="-128"/>
            </a:endParaRPr>
          </a:p>
        </p:txBody>
      </p:sp>
    </p:spTree>
    <p:extLst>
      <p:ext uri="{BB962C8B-B14F-4D97-AF65-F5344CB8AC3E}">
        <p14:creationId xmlns:p14="http://schemas.microsoft.com/office/powerpoint/2010/main" val="3895484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7E92-4B05-486C-B800-68C789D7E6C2}"/>
              </a:ext>
            </a:extLst>
          </p:cNvPr>
          <p:cNvSpPr>
            <a:spLocks noGrp="1"/>
          </p:cNvSpPr>
          <p:nvPr>
            <p:ph type="title"/>
          </p:nvPr>
        </p:nvSpPr>
        <p:spPr>
          <a:xfrm>
            <a:off x="685801" y="40551"/>
            <a:ext cx="10131425" cy="1456267"/>
          </a:xfrm>
        </p:spPr>
        <p:txBody>
          <a:bodyPr/>
          <a:lstStyle/>
          <a:p>
            <a:r>
              <a:rPr lang="en-US" u="sng" dirty="0">
                <a:latin typeface="Calibri Light" panose="020F0302020204030204" pitchFamily="34" charset="0"/>
                <a:cs typeface="Calibri Light" panose="020F0302020204030204" pitchFamily="34" charset="0"/>
              </a:rPr>
              <a:t>Problem Statement And Understanding</a:t>
            </a:r>
            <a:endParaRPr lang="en-IN" u="sng"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34F3945E-02C1-4382-A201-75B9B40EB6E8}"/>
              </a:ext>
            </a:extLst>
          </p:cNvPr>
          <p:cNvSpPr>
            <a:spLocks noGrp="1"/>
          </p:cNvSpPr>
          <p:nvPr>
            <p:ph idx="1"/>
          </p:nvPr>
        </p:nvSpPr>
        <p:spPr>
          <a:xfrm>
            <a:off x="685801" y="1331717"/>
            <a:ext cx="10692061" cy="5181378"/>
          </a:xfrm>
        </p:spPr>
        <p:txBody>
          <a:bodyPr>
            <a:normAutofit fontScale="55000" lnSpcReduction="20000"/>
          </a:bodyPr>
          <a:lstStyle/>
          <a:p>
            <a:pPr>
              <a:buFont typeface="Courier New" panose="02070309020205020404" pitchFamily="49" charset="0"/>
              <a:buChar char="o"/>
            </a:pPr>
            <a:r>
              <a:rPr lang="en-US" sz="3300" dirty="0">
                <a:latin typeface="Yu Gothic Light" panose="020B0300000000000000" pitchFamily="34" charset="-128"/>
                <a:ea typeface="Yu Gothic Light" panose="020B0300000000000000" pitchFamily="34" charset="-128"/>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buFont typeface="Courier New" panose="02070309020205020404" pitchFamily="49" charset="0"/>
              <a:buChar char="o"/>
            </a:pPr>
            <a:r>
              <a:rPr lang="en-US" sz="3300" dirty="0">
                <a:latin typeface="Yu Gothic Light" panose="020B0300000000000000" pitchFamily="34" charset="-128"/>
                <a:ea typeface="Yu Gothic Light" panose="020B0300000000000000" pitchFamily="34" charset="-128"/>
              </a:rPr>
              <a:t>Online hate, described as abusive language, aggression, cyberbullying, hatefulness and many others has been identified as a major threat on online social media platforms. Social media platforms are the most prominent grounds for such toxic behavior.   </a:t>
            </a:r>
          </a:p>
          <a:p>
            <a:pPr>
              <a:buFont typeface="Courier New" panose="02070309020205020404" pitchFamily="49" charset="0"/>
              <a:buChar char="o"/>
            </a:pPr>
            <a:r>
              <a:rPr lang="en-US" sz="3300" dirty="0">
                <a:latin typeface="Yu Gothic Light" panose="020B0300000000000000" pitchFamily="34" charset="-128"/>
                <a:ea typeface="Yu Gothic Light" panose="020B0300000000000000" pitchFamily="34" charset="-128"/>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buFont typeface="Courier New" panose="02070309020205020404" pitchFamily="49" charset="0"/>
              <a:buChar char="o"/>
            </a:pPr>
            <a:r>
              <a:rPr lang="en-US" sz="3300" dirty="0">
                <a:latin typeface="Yu Gothic Light" panose="020B0300000000000000" pitchFamily="34" charset="-128"/>
                <a:ea typeface="Yu Gothic Light" panose="020B0300000000000000" pitchFamily="34" charset="-128"/>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a:buFont typeface="Courier New" panose="02070309020205020404" pitchFamily="49" charset="0"/>
              <a:buChar char="o"/>
            </a:pPr>
            <a:r>
              <a:rPr lang="en-US" sz="3300" dirty="0">
                <a:latin typeface="Yu Gothic Light" panose="020B0300000000000000" pitchFamily="34" charset="-128"/>
                <a:ea typeface="Yu Gothic Light" panose="020B0300000000000000" pitchFamily="34" charset="-128"/>
              </a:rPr>
              <a:t>Our goal is to build a prototype of online hate and abuse comment classifier which can used to classify hate and offensive comments so that it can be controlled and restricted from spreading hatred and cyberbullying</a:t>
            </a:r>
            <a:r>
              <a:rPr lang="en-US" sz="3300" dirty="0"/>
              <a:t>.</a:t>
            </a:r>
            <a:endParaRPr lang="en-IN" sz="3300" dirty="0"/>
          </a:p>
          <a:p>
            <a:pPr marL="0" indent="0">
              <a:buNone/>
            </a:pPr>
            <a:endParaRPr lang="en-US" sz="2800" dirty="0">
              <a:latin typeface="+mj-lt"/>
            </a:endParaRPr>
          </a:p>
        </p:txBody>
      </p:sp>
    </p:spTree>
    <p:extLst>
      <p:ext uri="{BB962C8B-B14F-4D97-AF65-F5344CB8AC3E}">
        <p14:creationId xmlns:p14="http://schemas.microsoft.com/office/powerpoint/2010/main" val="101613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16C56-5EC4-4D6D-B43E-BA4B2085D813}"/>
              </a:ext>
            </a:extLst>
          </p:cNvPr>
          <p:cNvSpPr>
            <a:spLocks noGrp="1"/>
          </p:cNvSpPr>
          <p:nvPr>
            <p:ph type="title"/>
          </p:nvPr>
        </p:nvSpPr>
        <p:spPr>
          <a:xfrm>
            <a:off x="156412" y="192506"/>
            <a:ext cx="10131425" cy="1122948"/>
          </a:xfrm>
        </p:spPr>
        <p:txBody>
          <a:bodyPr/>
          <a:lstStyle/>
          <a:p>
            <a:r>
              <a:rPr lang="en-US" u="sng" dirty="0"/>
              <a:t>Dataset: Train dataset</a:t>
            </a:r>
            <a:endParaRPr lang="en-IN" u="sng" dirty="0"/>
          </a:p>
        </p:txBody>
      </p:sp>
      <p:pic>
        <p:nvPicPr>
          <p:cNvPr id="5" name="Content Placeholder 4">
            <a:extLst>
              <a:ext uri="{FF2B5EF4-FFF2-40B4-BE49-F238E27FC236}">
                <a16:creationId xmlns:a16="http://schemas.microsoft.com/office/drawing/2014/main" id="{BE1835C2-3801-458D-B583-DCE36460EC70}"/>
              </a:ext>
            </a:extLst>
          </p:cNvPr>
          <p:cNvPicPr>
            <a:picLocks noGrp="1" noChangeAspect="1"/>
          </p:cNvPicPr>
          <p:nvPr>
            <p:ph idx="1"/>
          </p:nvPr>
        </p:nvPicPr>
        <p:blipFill>
          <a:blip r:embed="rId2"/>
          <a:stretch>
            <a:fillRect/>
          </a:stretch>
        </p:blipFill>
        <p:spPr>
          <a:xfrm>
            <a:off x="825333" y="1315453"/>
            <a:ext cx="10131425" cy="4892841"/>
          </a:xfrm>
        </p:spPr>
      </p:pic>
    </p:spTree>
    <p:extLst>
      <p:ext uri="{BB962C8B-B14F-4D97-AF65-F5344CB8AC3E}">
        <p14:creationId xmlns:p14="http://schemas.microsoft.com/office/powerpoint/2010/main" val="1707061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16C56-5EC4-4D6D-B43E-BA4B2085D813}"/>
              </a:ext>
            </a:extLst>
          </p:cNvPr>
          <p:cNvSpPr>
            <a:spLocks noGrp="1"/>
          </p:cNvSpPr>
          <p:nvPr>
            <p:ph type="title"/>
          </p:nvPr>
        </p:nvSpPr>
        <p:spPr>
          <a:xfrm>
            <a:off x="156412" y="192506"/>
            <a:ext cx="10131425" cy="1122948"/>
          </a:xfrm>
        </p:spPr>
        <p:txBody>
          <a:bodyPr/>
          <a:lstStyle/>
          <a:p>
            <a:r>
              <a:rPr lang="en-US" u="sng" dirty="0"/>
              <a:t>Dataset: Test dataset</a:t>
            </a:r>
            <a:endParaRPr lang="en-IN" u="sng" dirty="0"/>
          </a:p>
        </p:txBody>
      </p:sp>
      <p:pic>
        <p:nvPicPr>
          <p:cNvPr id="7" name="Content Placeholder 6">
            <a:extLst>
              <a:ext uri="{FF2B5EF4-FFF2-40B4-BE49-F238E27FC236}">
                <a16:creationId xmlns:a16="http://schemas.microsoft.com/office/drawing/2014/main" id="{52D184B7-6437-4776-8231-EB92EFDBCDB8}"/>
              </a:ext>
            </a:extLst>
          </p:cNvPr>
          <p:cNvPicPr>
            <a:picLocks noGrp="1" noChangeAspect="1"/>
          </p:cNvPicPr>
          <p:nvPr>
            <p:ph idx="1"/>
          </p:nvPr>
        </p:nvPicPr>
        <p:blipFill>
          <a:blip r:embed="rId2"/>
          <a:stretch>
            <a:fillRect/>
          </a:stretch>
        </p:blipFill>
        <p:spPr>
          <a:xfrm>
            <a:off x="1114093" y="1171073"/>
            <a:ext cx="10131424" cy="5053263"/>
          </a:xfrm>
        </p:spPr>
      </p:pic>
    </p:spTree>
    <p:extLst>
      <p:ext uri="{BB962C8B-B14F-4D97-AF65-F5344CB8AC3E}">
        <p14:creationId xmlns:p14="http://schemas.microsoft.com/office/powerpoint/2010/main" val="3626865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5E054D2-4987-4DD9-AD64-37DA96C550FA}"/>
              </a:ext>
            </a:extLst>
          </p:cNvPr>
          <p:cNvSpPr>
            <a:spLocks noGrp="1"/>
          </p:cNvSpPr>
          <p:nvPr>
            <p:ph idx="1"/>
          </p:nvPr>
        </p:nvSpPr>
        <p:spPr>
          <a:xfrm>
            <a:off x="766011" y="1560987"/>
            <a:ext cx="10131425" cy="4663350"/>
          </a:xfrm>
        </p:spPr>
        <p:txBody>
          <a:bodyPr/>
          <a:lstStyle/>
          <a:p>
            <a:r>
              <a:rPr lang="en-IN" sz="2000" dirty="0">
                <a:latin typeface="Yu Gothic Light" panose="020B0300000000000000" pitchFamily="34" charset="-128"/>
                <a:ea typeface="Yu Gothic Light" panose="020B0300000000000000" pitchFamily="34" charset="-128"/>
              </a:rPr>
              <a:t>1. </a:t>
            </a:r>
            <a:r>
              <a:rPr lang="en-US" sz="2000" u="sng" dirty="0">
                <a:latin typeface="Yu Gothic Light" panose="020B0300000000000000" pitchFamily="34" charset="-128"/>
                <a:ea typeface="Yu Gothic Light" panose="020B0300000000000000" pitchFamily="34" charset="-128"/>
              </a:rPr>
              <a:t>Univariate Analysis: </a:t>
            </a:r>
            <a:r>
              <a:rPr lang="en-US" sz="2000" b="1" dirty="0">
                <a:latin typeface="Yu Gothic Light" panose="020B0300000000000000" pitchFamily="34" charset="-128"/>
                <a:ea typeface="Yu Gothic Light" panose="020B0300000000000000" pitchFamily="34" charset="-128"/>
              </a:rPr>
              <a:t>Univariate analysis</a:t>
            </a:r>
            <a:r>
              <a:rPr lang="en-US" sz="2000" dirty="0">
                <a:latin typeface="Yu Gothic Light" panose="020B0300000000000000" pitchFamily="34" charset="-128"/>
                <a:ea typeface="Yu Gothic Light" panose="020B0300000000000000" pitchFamily="34" charset="-128"/>
              </a:rPr>
              <a:t> is the simplest form of analyzing data. “Uni” means “one”, so in other words your data has only one variable.</a:t>
            </a:r>
          </a:p>
          <a:p>
            <a:r>
              <a:rPr lang="en-IN" sz="2000" dirty="0">
                <a:latin typeface="Yu Gothic Light" panose="020B0300000000000000" pitchFamily="34" charset="-128"/>
                <a:ea typeface="Yu Gothic Light" panose="020B0300000000000000" pitchFamily="34" charset="-128"/>
              </a:rPr>
              <a:t>2. </a:t>
            </a:r>
            <a:r>
              <a:rPr lang="en-US" sz="2000" u="sng" dirty="0">
                <a:latin typeface="Yu Gothic Light" panose="020B0300000000000000" pitchFamily="34" charset="-128"/>
                <a:ea typeface="Yu Gothic Light" panose="020B0300000000000000" pitchFamily="34" charset="-128"/>
              </a:rPr>
              <a:t>Multivariate Analysis: </a:t>
            </a:r>
            <a:r>
              <a:rPr lang="en-US" sz="2000" b="1" dirty="0">
                <a:latin typeface="Yu Gothic Light" panose="020B0300000000000000" pitchFamily="34" charset="-128"/>
                <a:ea typeface="Yu Gothic Light" panose="020B0300000000000000" pitchFamily="34" charset="-128"/>
              </a:rPr>
              <a:t>Multivariate analysis</a:t>
            </a:r>
            <a:r>
              <a:rPr lang="en-US" sz="2000" dirty="0">
                <a:latin typeface="Yu Gothic Light" panose="020B0300000000000000" pitchFamily="34" charset="-128"/>
                <a:ea typeface="Yu Gothic Light" panose="020B0300000000000000" pitchFamily="34" charset="-128"/>
              </a:rPr>
              <a:t> is a set of statistical techniques used for </a:t>
            </a:r>
            <a:r>
              <a:rPr lang="en-US" sz="2000" b="1" dirty="0">
                <a:latin typeface="Yu Gothic Light" panose="020B0300000000000000" pitchFamily="34" charset="-128"/>
                <a:ea typeface="Yu Gothic Light" panose="020B0300000000000000" pitchFamily="34" charset="-128"/>
              </a:rPr>
              <a:t>analysis</a:t>
            </a:r>
            <a:r>
              <a:rPr lang="en-US" sz="2000" dirty="0">
                <a:latin typeface="Yu Gothic Light" panose="020B0300000000000000" pitchFamily="34" charset="-128"/>
                <a:ea typeface="Yu Gothic Light" panose="020B0300000000000000" pitchFamily="34" charset="-128"/>
              </a:rPr>
              <a:t> of data that contain more than one variable. </a:t>
            </a:r>
          </a:p>
          <a:p>
            <a:r>
              <a:rPr lang="en-IN" sz="2000" dirty="0">
                <a:latin typeface="Yu Gothic Light" panose="020B0300000000000000" pitchFamily="34" charset="-128"/>
                <a:ea typeface="Yu Gothic Light" panose="020B0300000000000000" pitchFamily="34" charset="-128"/>
              </a:rPr>
              <a:t>3. </a:t>
            </a:r>
            <a:r>
              <a:rPr lang="en-US" sz="2000" u="sng" dirty="0">
                <a:latin typeface="Yu Gothic Light" panose="020B0300000000000000" pitchFamily="34" charset="-128"/>
                <a:ea typeface="Yu Gothic Light" panose="020B0300000000000000" pitchFamily="34" charset="-128"/>
              </a:rPr>
              <a:t>Correlation of Dataset: </a:t>
            </a:r>
            <a:r>
              <a:rPr lang="en-US" sz="2000" b="1" dirty="0">
                <a:latin typeface="Yu Gothic Light" panose="020B0300000000000000" pitchFamily="34" charset="-128"/>
                <a:ea typeface="Yu Gothic Light" panose="020B0300000000000000" pitchFamily="34" charset="-128"/>
              </a:rPr>
              <a:t>Correlation</a:t>
            </a:r>
            <a:r>
              <a:rPr lang="en-US" sz="2000" dirty="0">
                <a:latin typeface="Yu Gothic Light" panose="020B0300000000000000" pitchFamily="34" charset="-128"/>
                <a:ea typeface="Yu Gothic Light" panose="020B0300000000000000" pitchFamily="34" charset="-128"/>
              </a:rPr>
              <a:t> is used to test relationships between quantitative variables or categorical variables.</a:t>
            </a:r>
          </a:p>
          <a:p>
            <a:r>
              <a:rPr lang="en-IN" sz="2000" dirty="0">
                <a:latin typeface="Yu Gothic Light" panose="020B0300000000000000" pitchFamily="34" charset="-128"/>
                <a:ea typeface="Yu Gothic Light" panose="020B0300000000000000" pitchFamily="34" charset="-128"/>
              </a:rPr>
              <a:t>4. </a:t>
            </a:r>
            <a:r>
              <a:rPr lang="en-US" sz="2000" u="sng" dirty="0">
                <a:latin typeface="Yu Gothic Light" panose="020B0300000000000000" pitchFamily="34" charset="-128"/>
                <a:ea typeface="Yu Gothic Light" panose="020B0300000000000000" pitchFamily="34" charset="-128"/>
              </a:rPr>
              <a:t>Correlation with Target variable: </a:t>
            </a:r>
            <a:r>
              <a:rPr lang="en-US" sz="2000" b="1" dirty="0">
                <a:latin typeface="Yu Gothic Light" panose="020B0300000000000000" pitchFamily="34" charset="-128"/>
                <a:ea typeface="Yu Gothic Light" panose="020B0300000000000000" pitchFamily="34" charset="-128"/>
              </a:rPr>
              <a:t>Correlation</a:t>
            </a:r>
            <a:r>
              <a:rPr lang="en-US" sz="2000" dirty="0">
                <a:latin typeface="Yu Gothic Light" panose="020B0300000000000000" pitchFamily="34" charset="-128"/>
                <a:ea typeface="Yu Gothic Light" panose="020B0300000000000000" pitchFamily="34" charset="-128"/>
              </a:rPr>
              <a:t> with the target variable to know how the data is related.</a:t>
            </a:r>
          </a:p>
          <a:p>
            <a:r>
              <a:rPr lang="en-IN" sz="2000" dirty="0">
                <a:latin typeface="Yu Gothic Light" panose="020B0300000000000000" pitchFamily="34" charset="-128"/>
                <a:ea typeface="Yu Gothic Light" panose="020B0300000000000000" pitchFamily="34" charset="-128"/>
              </a:rPr>
              <a:t>5. </a:t>
            </a:r>
            <a:r>
              <a:rPr lang="en-US" sz="2000" u="sng" dirty="0">
                <a:latin typeface="Yu Gothic Light" panose="020B0300000000000000" pitchFamily="34" charset="-128"/>
                <a:ea typeface="Yu Gothic Light" panose="020B0300000000000000" pitchFamily="34" charset="-128"/>
              </a:rPr>
              <a:t>Conclusion: </a:t>
            </a:r>
            <a:r>
              <a:rPr lang="en-US" sz="2000" b="1" dirty="0">
                <a:latin typeface="Yu Gothic Light" panose="020B0300000000000000" pitchFamily="34" charset="-128"/>
                <a:ea typeface="Yu Gothic Light" panose="020B0300000000000000" pitchFamily="34" charset="-128"/>
              </a:rPr>
              <a:t>Summary</a:t>
            </a:r>
            <a:r>
              <a:rPr lang="en-US" sz="2000" dirty="0">
                <a:latin typeface="Yu Gothic Light" panose="020B0300000000000000" pitchFamily="34" charset="-128"/>
                <a:ea typeface="Yu Gothic Light" panose="020B0300000000000000" pitchFamily="34" charset="-128"/>
              </a:rPr>
              <a:t> with the conclusion of all the analysis</a:t>
            </a:r>
          </a:p>
          <a:p>
            <a:endParaRPr lang="en-IN" dirty="0"/>
          </a:p>
        </p:txBody>
      </p:sp>
      <p:sp>
        <p:nvSpPr>
          <p:cNvPr id="5" name="Title 4">
            <a:extLst>
              <a:ext uri="{FF2B5EF4-FFF2-40B4-BE49-F238E27FC236}">
                <a16:creationId xmlns:a16="http://schemas.microsoft.com/office/drawing/2014/main" id="{9F2CFC58-7760-4C29-A7D4-8090E664810F}"/>
              </a:ext>
            </a:extLst>
          </p:cNvPr>
          <p:cNvSpPr>
            <a:spLocks noGrp="1"/>
          </p:cNvSpPr>
          <p:nvPr>
            <p:ph type="title"/>
          </p:nvPr>
        </p:nvSpPr>
        <p:spPr>
          <a:xfrm>
            <a:off x="397043" y="104720"/>
            <a:ext cx="10131425" cy="1456267"/>
          </a:xfrm>
        </p:spPr>
        <p:txBody>
          <a:bodyPr/>
          <a:lstStyle/>
          <a:p>
            <a:r>
              <a:rPr lang="en-IN" u="sng" dirty="0">
                <a:cs typeface="Times New Roman" panose="02020603050405020304" pitchFamily="18" charset="0"/>
              </a:rPr>
              <a:t>Exploratory data analysis</a:t>
            </a:r>
          </a:p>
        </p:txBody>
      </p:sp>
    </p:spTree>
    <p:extLst>
      <p:ext uri="{BB962C8B-B14F-4D97-AF65-F5344CB8AC3E}">
        <p14:creationId xmlns:p14="http://schemas.microsoft.com/office/powerpoint/2010/main" val="2308788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AE43E7C9-ED7C-4748-AFB2-69B1834B53F7}"/>
              </a:ext>
            </a:extLst>
          </p:cNvPr>
          <p:cNvPicPr>
            <a:picLocks noGrp="1" noChangeAspect="1"/>
          </p:cNvPicPr>
          <p:nvPr>
            <p:ph idx="1"/>
          </p:nvPr>
        </p:nvPicPr>
        <p:blipFill>
          <a:blip r:embed="rId2"/>
          <a:stretch>
            <a:fillRect/>
          </a:stretch>
        </p:blipFill>
        <p:spPr>
          <a:xfrm>
            <a:off x="1331496" y="1560513"/>
            <a:ext cx="8983578" cy="4664075"/>
          </a:xfrm>
        </p:spPr>
      </p:pic>
      <p:sp>
        <p:nvSpPr>
          <p:cNvPr id="5" name="Title 4">
            <a:extLst>
              <a:ext uri="{FF2B5EF4-FFF2-40B4-BE49-F238E27FC236}">
                <a16:creationId xmlns:a16="http://schemas.microsoft.com/office/drawing/2014/main" id="{9F2CFC58-7760-4C29-A7D4-8090E664810F}"/>
              </a:ext>
            </a:extLst>
          </p:cNvPr>
          <p:cNvSpPr>
            <a:spLocks noGrp="1"/>
          </p:cNvSpPr>
          <p:nvPr>
            <p:ph type="title"/>
          </p:nvPr>
        </p:nvSpPr>
        <p:spPr>
          <a:xfrm>
            <a:off x="397043" y="104720"/>
            <a:ext cx="10131425" cy="1456267"/>
          </a:xfrm>
        </p:spPr>
        <p:txBody>
          <a:bodyPr/>
          <a:lstStyle/>
          <a:p>
            <a:r>
              <a:rPr lang="en-IN" u="sng" dirty="0">
                <a:cs typeface="Times New Roman" panose="02020603050405020304" pitchFamily="18" charset="0"/>
              </a:rPr>
              <a:t>Exploratory data analysis</a:t>
            </a:r>
          </a:p>
        </p:txBody>
      </p:sp>
    </p:spTree>
    <p:extLst>
      <p:ext uri="{BB962C8B-B14F-4D97-AF65-F5344CB8AC3E}">
        <p14:creationId xmlns:p14="http://schemas.microsoft.com/office/powerpoint/2010/main" val="1904388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388D40E6-31D0-46D6-99EE-447693BD26A7}"/>
              </a:ext>
            </a:extLst>
          </p:cNvPr>
          <p:cNvPicPr>
            <a:picLocks noGrp="1" noChangeAspect="1"/>
          </p:cNvPicPr>
          <p:nvPr>
            <p:ph idx="1"/>
          </p:nvPr>
        </p:nvPicPr>
        <p:blipFill>
          <a:blip r:embed="rId2"/>
          <a:stretch>
            <a:fillRect/>
          </a:stretch>
        </p:blipFill>
        <p:spPr>
          <a:xfrm>
            <a:off x="397043" y="1560987"/>
            <a:ext cx="6051833" cy="4664075"/>
          </a:xfrm>
        </p:spPr>
      </p:pic>
      <p:sp>
        <p:nvSpPr>
          <p:cNvPr id="5" name="Title 4">
            <a:extLst>
              <a:ext uri="{FF2B5EF4-FFF2-40B4-BE49-F238E27FC236}">
                <a16:creationId xmlns:a16="http://schemas.microsoft.com/office/drawing/2014/main" id="{9F2CFC58-7760-4C29-A7D4-8090E664810F}"/>
              </a:ext>
            </a:extLst>
          </p:cNvPr>
          <p:cNvSpPr>
            <a:spLocks noGrp="1"/>
          </p:cNvSpPr>
          <p:nvPr>
            <p:ph type="title"/>
          </p:nvPr>
        </p:nvSpPr>
        <p:spPr>
          <a:xfrm>
            <a:off x="397043" y="104720"/>
            <a:ext cx="10131425" cy="1456267"/>
          </a:xfrm>
        </p:spPr>
        <p:txBody>
          <a:bodyPr/>
          <a:lstStyle/>
          <a:p>
            <a:r>
              <a:rPr lang="en-IN" u="sng" dirty="0">
                <a:cs typeface="Times New Roman" panose="02020603050405020304" pitchFamily="18" charset="0"/>
              </a:rPr>
              <a:t>Exploratory data analysis</a:t>
            </a:r>
          </a:p>
        </p:txBody>
      </p:sp>
      <p:pic>
        <p:nvPicPr>
          <p:cNvPr id="7" name="Picture 6">
            <a:extLst>
              <a:ext uri="{FF2B5EF4-FFF2-40B4-BE49-F238E27FC236}">
                <a16:creationId xmlns:a16="http://schemas.microsoft.com/office/drawing/2014/main" id="{86A158DD-B7F9-48BD-BC61-CA5CB0EA8DF8}"/>
              </a:ext>
            </a:extLst>
          </p:cNvPr>
          <p:cNvPicPr>
            <a:picLocks noChangeAspect="1"/>
          </p:cNvPicPr>
          <p:nvPr/>
        </p:nvPicPr>
        <p:blipFill>
          <a:blip r:embed="rId3"/>
          <a:stretch>
            <a:fillRect/>
          </a:stretch>
        </p:blipFill>
        <p:spPr>
          <a:xfrm>
            <a:off x="6705600" y="143660"/>
            <a:ext cx="5330961" cy="3064762"/>
          </a:xfrm>
          <a:prstGeom prst="rect">
            <a:avLst/>
          </a:prstGeom>
        </p:spPr>
      </p:pic>
      <p:pic>
        <p:nvPicPr>
          <p:cNvPr id="9" name="Picture 8">
            <a:extLst>
              <a:ext uri="{FF2B5EF4-FFF2-40B4-BE49-F238E27FC236}">
                <a16:creationId xmlns:a16="http://schemas.microsoft.com/office/drawing/2014/main" id="{174653F2-B4C9-467C-A6C9-63C498D79577}"/>
              </a:ext>
            </a:extLst>
          </p:cNvPr>
          <p:cNvPicPr>
            <a:picLocks noChangeAspect="1"/>
          </p:cNvPicPr>
          <p:nvPr/>
        </p:nvPicPr>
        <p:blipFill>
          <a:blip r:embed="rId4"/>
          <a:stretch>
            <a:fillRect/>
          </a:stretch>
        </p:blipFill>
        <p:spPr>
          <a:xfrm>
            <a:off x="6705600" y="3429000"/>
            <a:ext cx="5330961" cy="3064763"/>
          </a:xfrm>
          <a:prstGeom prst="rect">
            <a:avLst/>
          </a:prstGeom>
        </p:spPr>
      </p:pic>
    </p:spTree>
    <p:extLst>
      <p:ext uri="{BB962C8B-B14F-4D97-AF65-F5344CB8AC3E}">
        <p14:creationId xmlns:p14="http://schemas.microsoft.com/office/powerpoint/2010/main" val="1349178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1090487D-BF33-4C9B-BE3D-C0D015445808}"/>
              </a:ext>
            </a:extLst>
          </p:cNvPr>
          <p:cNvPicPr>
            <a:picLocks noGrp="1" noChangeAspect="1"/>
          </p:cNvPicPr>
          <p:nvPr>
            <p:ph idx="1"/>
          </p:nvPr>
        </p:nvPicPr>
        <p:blipFill>
          <a:blip r:embed="rId2"/>
          <a:stretch>
            <a:fillRect/>
          </a:stretch>
        </p:blipFill>
        <p:spPr>
          <a:xfrm>
            <a:off x="1122947" y="1560513"/>
            <a:ext cx="9272337" cy="4664075"/>
          </a:xfrm>
        </p:spPr>
      </p:pic>
      <p:sp>
        <p:nvSpPr>
          <p:cNvPr id="5" name="Title 4">
            <a:extLst>
              <a:ext uri="{FF2B5EF4-FFF2-40B4-BE49-F238E27FC236}">
                <a16:creationId xmlns:a16="http://schemas.microsoft.com/office/drawing/2014/main" id="{9F2CFC58-7760-4C29-A7D4-8090E664810F}"/>
              </a:ext>
            </a:extLst>
          </p:cNvPr>
          <p:cNvSpPr>
            <a:spLocks noGrp="1"/>
          </p:cNvSpPr>
          <p:nvPr>
            <p:ph type="title"/>
          </p:nvPr>
        </p:nvSpPr>
        <p:spPr>
          <a:xfrm>
            <a:off x="397043" y="104720"/>
            <a:ext cx="10131425" cy="1456267"/>
          </a:xfrm>
        </p:spPr>
        <p:txBody>
          <a:bodyPr/>
          <a:lstStyle/>
          <a:p>
            <a:r>
              <a:rPr lang="en-IN" u="sng" dirty="0">
                <a:cs typeface="Times New Roman" panose="02020603050405020304" pitchFamily="18" charset="0"/>
              </a:rPr>
              <a:t>Exploratory data analysis</a:t>
            </a:r>
          </a:p>
        </p:txBody>
      </p:sp>
    </p:spTree>
    <p:extLst>
      <p:ext uri="{BB962C8B-B14F-4D97-AF65-F5344CB8AC3E}">
        <p14:creationId xmlns:p14="http://schemas.microsoft.com/office/powerpoint/2010/main" val="22214270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2.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6D5668-1971-40BB-BC7C-94C9B101AAB7}">
  <ds:schemaRefs>
    <ds:schemaRef ds:uri="http://purl.org/dc/elements/1.1/"/>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 ds:uri="71af3243-3dd4-4a8d-8c0d-dd76da1f02a5"/>
    <ds:schemaRef ds:uri="16c05727-aa75-4e4a-9b5f-8a80a1165891"/>
    <ds:schemaRef ds:uri="http://www.w3.org/XML/1998/namespace"/>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PFA Housing Project</Template>
  <TotalTime>0</TotalTime>
  <Words>738</Words>
  <Application>Microsoft Office PowerPoint</Application>
  <PresentationFormat>Widescreen</PresentationFormat>
  <Paragraphs>40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Yu Gothic Light</vt:lpstr>
      <vt:lpstr>Arial</vt:lpstr>
      <vt:lpstr>Calibri</vt:lpstr>
      <vt:lpstr>Calibri Light</vt:lpstr>
      <vt:lpstr>Courier New</vt:lpstr>
      <vt:lpstr>Times New Roman</vt:lpstr>
      <vt:lpstr>Celestial</vt:lpstr>
      <vt:lpstr>Malignant comments classifier project</vt:lpstr>
      <vt:lpstr>Introduction</vt:lpstr>
      <vt:lpstr>Problem Statement And Understanding</vt:lpstr>
      <vt:lpstr>Dataset: Train dataset</vt:lpstr>
      <vt:lpstr>Dataset: Test dataset</vt:lpstr>
      <vt:lpstr>Exploratory data analysis</vt:lpstr>
      <vt:lpstr>Exploratory data analysis</vt:lpstr>
      <vt:lpstr>Exploratory data analysis</vt:lpstr>
      <vt:lpstr>Exploratory data analysis</vt:lpstr>
      <vt:lpstr>Wordcloud:</vt:lpstr>
      <vt:lpstr>Pandas profiling:</vt:lpstr>
      <vt:lpstr>Model Building:</vt:lpstr>
      <vt:lpstr>Model building:</vt:lpstr>
      <vt:lpstr>Auc-roc curve:</vt:lpstr>
      <vt:lpstr>Confusion metrix:</vt:lpstr>
      <vt:lpstr>Model building</vt:lpstr>
      <vt:lpstr>Predicted values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2022-03-23T03:18:58Z</dcterms:created>
  <dcterms:modified xsi:type="dcterms:W3CDTF">2022-03-23T03:45:34Z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