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1" r:id="rId7"/>
    <p:sldId id="284" r:id="rId8"/>
    <p:sldId id="352" r:id="rId9"/>
    <p:sldId id="283" r:id="rId10"/>
    <p:sldId id="353" r:id="rId11"/>
    <p:sldId id="342" r:id="rId12"/>
    <p:sldId id="354" r:id="rId13"/>
    <p:sldId id="355" r:id="rId14"/>
    <p:sldId id="357" r:id="rId15"/>
    <p:sldId id="358" r:id="rId16"/>
    <p:sldId id="359" r:id="rId17"/>
    <p:sldId id="360" r:id="rId18"/>
    <p:sldId id="361" r:id="rId19"/>
    <p:sldId id="362" r:id="rId20"/>
    <p:sldId id="363" r:id="rId21"/>
    <p:sldId id="259" r:id="rId22"/>
    <p:sldId id="3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1/14/2022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1/14/2022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1/14/2022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1/14/2022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1/14/2022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1/14/2022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1/14/2022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1/14/2022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7500" dirty="0"/>
              <a:t>Micro-Credit Defaulter Project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endParaRPr lang="en-US" dirty="0"/>
          </a:p>
          <a:p>
            <a:pPr algn="ctr"/>
            <a:r>
              <a:rPr lang="en-US" dirty="0"/>
              <a:t>By Rohit kattewar</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01052"/>
            <a:ext cx="7384131" cy="978569"/>
          </a:xfrm>
        </p:spPr>
        <p:txBody>
          <a:bodyPr>
            <a:noAutofit/>
          </a:bodyPr>
          <a:lstStyle/>
          <a:p>
            <a:r>
              <a:rPr lang="en-US" sz="4000" dirty="0"/>
              <a:t>Correlation using Heatmap</a:t>
            </a:r>
          </a:p>
        </p:txBody>
      </p:sp>
      <p:pic>
        <p:nvPicPr>
          <p:cNvPr id="6" name="Content Placeholder 5">
            <a:extLst>
              <a:ext uri="{FF2B5EF4-FFF2-40B4-BE49-F238E27FC236}">
                <a16:creationId xmlns:a16="http://schemas.microsoft.com/office/drawing/2014/main" id="{AE9E6031-EFAB-482D-B36A-FCB70EEBE564}"/>
              </a:ext>
            </a:extLst>
          </p:cNvPr>
          <p:cNvPicPr>
            <a:picLocks noGrp="1" noChangeAspect="1"/>
          </p:cNvPicPr>
          <p:nvPr>
            <p:ph sz="half" idx="14"/>
          </p:nvPr>
        </p:nvPicPr>
        <p:blipFill>
          <a:blip r:embed="rId2"/>
          <a:stretch>
            <a:fillRect/>
          </a:stretch>
        </p:blipFill>
        <p:spPr>
          <a:xfrm>
            <a:off x="604837" y="1138990"/>
            <a:ext cx="10982325" cy="5133474"/>
          </a:xfrm>
        </p:spPr>
      </p:pic>
    </p:spTree>
    <p:extLst>
      <p:ext uri="{BB962C8B-B14F-4D97-AF65-F5344CB8AC3E}">
        <p14:creationId xmlns:p14="http://schemas.microsoft.com/office/powerpoint/2010/main" val="36138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693102" y="826956"/>
            <a:ext cx="10113645" cy="1001844"/>
          </a:xfrm>
        </p:spPr>
        <p:txBody>
          <a:bodyPr/>
          <a:lstStyle/>
          <a:p>
            <a:r>
              <a:rPr lang="en-US" sz="4800" dirty="0"/>
              <a:t>Model Building </a:t>
            </a:r>
          </a:p>
        </p:txBody>
      </p:sp>
      <p:pic>
        <p:nvPicPr>
          <p:cNvPr id="21" name="Picture Placeholder 20">
            <a:extLst>
              <a:ext uri="{FF2B5EF4-FFF2-40B4-BE49-F238E27FC236}">
                <a16:creationId xmlns:a16="http://schemas.microsoft.com/office/drawing/2014/main" id="{66955904-66AA-475D-9401-63A50833A795}"/>
              </a:ext>
            </a:extLst>
          </p:cNvPr>
          <p:cNvPicPr>
            <a:picLocks noGrp="1" noChangeAspect="1"/>
          </p:cNvPicPr>
          <p:nvPr>
            <p:ph type="pic" idx="1"/>
          </p:nvPr>
        </p:nvPicPr>
        <p:blipFill rotWithShape="1">
          <a:blip r:embed="rId2"/>
          <a:srcRect l="-2878" r="33562"/>
          <a:stretch/>
        </p:blipFill>
        <p:spPr>
          <a:xfrm>
            <a:off x="208546" y="2396769"/>
            <a:ext cx="10844463" cy="3504882"/>
          </a:xfrm>
        </p:spPr>
      </p:pic>
    </p:spTree>
    <p:extLst>
      <p:ext uri="{BB962C8B-B14F-4D97-AF65-F5344CB8AC3E}">
        <p14:creationId xmlns:p14="http://schemas.microsoft.com/office/powerpoint/2010/main" val="12132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E67C6C-72BE-4C0A-BE65-C7E2330D4155}"/>
              </a:ext>
            </a:extLst>
          </p:cNvPr>
          <p:cNvPicPr>
            <a:picLocks noChangeAspect="1"/>
          </p:cNvPicPr>
          <p:nvPr/>
        </p:nvPicPr>
        <p:blipFill>
          <a:blip r:embed="rId2"/>
          <a:stretch>
            <a:fillRect/>
          </a:stretch>
        </p:blipFill>
        <p:spPr>
          <a:xfrm>
            <a:off x="904561" y="1758834"/>
            <a:ext cx="10196576" cy="4206605"/>
          </a:xfrm>
          <a:prstGeom prst="rect">
            <a:avLst/>
          </a:prstGeom>
        </p:spPr>
      </p:pic>
      <p:sp>
        <p:nvSpPr>
          <p:cNvPr id="9" name="TextBox 8">
            <a:extLst>
              <a:ext uri="{FF2B5EF4-FFF2-40B4-BE49-F238E27FC236}">
                <a16:creationId xmlns:a16="http://schemas.microsoft.com/office/drawing/2014/main" id="{A091DBC2-4F6D-458B-9E70-839266875AA1}"/>
              </a:ext>
            </a:extLst>
          </p:cNvPr>
          <p:cNvSpPr txBox="1"/>
          <p:nvPr/>
        </p:nvSpPr>
        <p:spPr>
          <a:xfrm>
            <a:off x="904561" y="882316"/>
            <a:ext cx="10084281" cy="461665"/>
          </a:xfrm>
          <a:prstGeom prst="rect">
            <a:avLst/>
          </a:prstGeom>
          <a:noFill/>
        </p:spPr>
        <p:txBody>
          <a:bodyPr wrap="square" rtlCol="0">
            <a:spAutoFit/>
          </a:bodyPr>
          <a:lstStyle/>
          <a:p>
            <a:r>
              <a:rPr lang="en-IN" sz="2400" dirty="0"/>
              <a:t>Scalling and Oversampling the x and y</a:t>
            </a:r>
          </a:p>
        </p:txBody>
      </p:sp>
    </p:spTree>
    <p:extLst>
      <p:ext uri="{BB962C8B-B14F-4D97-AF65-F5344CB8AC3E}">
        <p14:creationId xmlns:p14="http://schemas.microsoft.com/office/powerpoint/2010/main" val="342882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C4D314-F896-4D88-9AB9-7D94AA4D9DF8}"/>
              </a:ext>
            </a:extLst>
          </p:cNvPr>
          <p:cNvPicPr>
            <a:picLocks noChangeAspect="1"/>
          </p:cNvPicPr>
          <p:nvPr/>
        </p:nvPicPr>
        <p:blipFill>
          <a:blip r:embed="rId2"/>
          <a:stretch>
            <a:fillRect/>
          </a:stretch>
        </p:blipFill>
        <p:spPr>
          <a:xfrm>
            <a:off x="1302604" y="2374232"/>
            <a:ext cx="9586791" cy="3620035"/>
          </a:xfrm>
          <a:prstGeom prst="rect">
            <a:avLst/>
          </a:prstGeom>
        </p:spPr>
      </p:pic>
      <p:sp>
        <p:nvSpPr>
          <p:cNvPr id="9" name="TextBox 8">
            <a:extLst>
              <a:ext uri="{FF2B5EF4-FFF2-40B4-BE49-F238E27FC236}">
                <a16:creationId xmlns:a16="http://schemas.microsoft.com/office/drawing/2014/main" id="{C0CB798A-A75B-4C09-B078-574CAAB4EB72}"/>
              </a:ext>
            </a:extLst>
          </p:cNvPr>
          <p:cNvSpPr txBox="1"/>
          <p:nvPr/>
        </p:nvSpPr>
        <p:spPr>
          <a:xfrm>
            <a:off x="1074821" y="1058779"/>
            <a:ext cx="10058400" cy="830997"/>
          </a:xfrm>
          <a:prstGeom prst="rect">
            <a:avLst/>
          </a:prstGeom>
          <a:noFill/>
        </p:spPr>
        <p:txBody>
          <a:bodyPr wrap="square" rtlCol="0">
            <a:spAutoFit/>
          </a:bodyPr>
          <a:lstStyle/>
          <a:p>
            <a:r>
              <a:rPr lang="en-IN" sz="2400" dirty="0"/>
              <a:t>In order to build the model, we will be splitting the train, test and split the data and then train using following models.</a:t>
            </a:r>
          </a:p>
        </p:txBody>
      </p:sp>
    </p:spTree>
    <p:extLst>
      <p:ext uri="{BB962C8B-B14F-4D97-AF65-F5344CB8AC3E}">
        <p14:creationId xmlns:p14="http://schemas.microsoft.com/office/powerpoint/2010/main" val="125012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C8FAC7F-31EB-407E-8CE8-BB4DA0A05BD0}"/>
              </a:ext>
            </a:extLst>
          </p:cNvPr>
          <p:cNvSpPr txBox="1"/>
          <p:nvPr/>
        </p:nvSpPr>
        <p:spPr>
          <a:xfrm>
            <a:off x="1203158" y="914400"/>
            <a:ext cx="9801726" cy="830997"/>
          </a:xfrm>
          <a:prstGeom prst="rect">
            <a:avLst/>
          </a:prstGeom>
          <a:noFill/>
        </p:spPr>
        <p:txBody>
          <a:bodyPr wrap="square" rtlCol="0">
            <a:spAutoFit/>
          </a:bodyPr>
          <a:lstStyle/>
          <a:p>
            <a:r>
              <a:rPr lang="en-IN" sz="2400" dirty="0"/>
              <a:t>Getting the Accuracy score, Confusion matrix, Classification report and the Cross Validation score for the GaussianNB model.</a:t>
            </a:r>
          </a:p>
        </p:txBody>
      </p:sp>
      <p:pic>
        <p:nvPicPr>
          <p:cNvPr id="11" name="Picture 10">
            <a:extLst>
              <a:ext uri="{FF2B5EF4-FFF2-40B4-BE49-F238E27FC236}">
                <a16:creationId xmlns:a16="http://schemas.microsoft.com/office/drawing/2014/main" id="{14B8951B-36AA-4EA9-B53E-A842C7650BB3}"/>
              </a:ext>
            </a:extLst>
          </p:cNvPr>
          <p:cNvPicPr>
            <a:picLocks noChangeAspect="1"/>
          </p:cNvPicPr>
          <p:nvPr/>
        </p:nvPicPr>
        <p:blipFill>
          <a:blip r:embed="rId2"/>
          <a:stretch>
            <a:fillRect/>
          </a:stretch>
        </p:blipFill>
        <p:spPr>
          <a:xfrm>
            <a:off x="1203158" y="1892969"/>
            <a:ext cx="9801726" cy="4050632"/>
          </a:xfrm>
          <a:prstGeom prst="rect">
            <a:avLst/>
          </a:prstGeom>
        </p:spPr>
      </p:pic>
    </p:spTree>
    <p:extLst>
      <p:ext uri="{BB962C8B-B14F-4D97-AF65-F5344CB8AC3E}">
        <p14:creationId xmlns:p14="http://schemas.microsoft.com/office/powerpoint/2010/main" val="260541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CE477E4-B096-462B-8F1F-649D6D67F609}"/>
              </a:ext>
            </a:extLst>
          </p:cNvPr>
          <p:cNvPicPr>
            <a:picLocks noGrp="1" noChangeAspect="1"/>
          </p:cNvPicPr>
          <p:nvPr>
            <p:ph type="pic" idx="1"/>
          </p:nvPr>
        </p:nvPicPr>
        <p:blipFill rotWithShape="1">
          <a:blip r:embed="rId2"/>
          <a:srcRect l="-8691" t="-8310" r="-6353" b="-11031"/>
          <a:stretch/>
        </p:blipFill>
        <p:spPr>
          <a:xfrm>
            <a:off x="256674" y="176463"/>
            <a:ext cx="10722808" cy="6681537"/>
          </a:xfrm>
        </p:spPr>
      </p:pic>
    </p:spTree>
    <p:extLst>
      <p:ext uri="{BB962C8B-B14F-4D97-AF65-F5344CB8AC3E}">
        <p14:creationId xmlns:p14="http://schemas.microsoft.com/office/powerpoint/2010/main" val="49472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741229" y="682577"/>
            <a:ext cx="10113645" cy="616833"/>
          </a:xfrm>
        </p:spPr>
        <p:txBody>
          <a:bodyPr/>
          <a:lstStyle/>
          <a:p>
            <a:r>
              <a:rPr lang="en-US" sz="4800" dirty="0"/>
              <a:t>Model Performance</a:t>
            </a:r>
          </a:p>
        </p:txBody>
      </p:sp>
      <p:pic>
        <p:nvPicPr>
          <p:cNvPr id="4" name="Picture 3">
            <a:extLst>
              <a:ext uri="{FF2B5EF4-FFF2-40B4-BE49-F238E27FC236}">
                <a16:creationId xmlns:a16="http://schemas.microsoft.com/office/drawing/2014/main" id="{3081FA86-86EE-4F89-A846-8128709E757B}"/>
              </a:ext>
            </a:extLst>
          </p:cNvPr>
          <p:cNvPicPr>
            <a:picLocks noChangeAspect="1"/>
          </p:cNvPicPr>
          <p:nvPr/>
        </p:nvPicPr>
        <p:blipFill>
          <a:blip r:embed="rId2"/>
          <a:stretch>
            <a:fillRect/>
          </a:stretch>
        </p:blipFill>
        <p:spPr>
          <a:xfrm>
            <a:off x="741230" y="1233954"/>
            <a:ext cx="10709542" cy="5359352"/>
          </a:xfrm>
          <a:prstGeom prst="rect">
            <a:avLst/>
          </a:prstGeom>
        </p:spPr>
      </p:pic>
    </p:spTree>
    <p:extLst>
      <p:ext uri="{BB962C8B-B14F-4D97-AF65-F5344CB8AC3E}">
        <p14:creationId xmlns:p14="http://schemas.microsoft.com/office/powerpoint/2010/main" val="77521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693102" y="826957"/>
            <a:ext cx="10113645" cy="713086"/>
          </a:xfrm>
        </p:spPr>
        <p:txBody>
          <a:bodyPr/>
          <a:lstStyle/>
          <a:p>
            <a:r>
              <a:rPr lang="en-US" sz="4800" dirty="0"/>
              <a:t>AUC-ROC Curve </a:t>
            </a:r>
          </a:p>
        </p:txBody>
      </p:sp>
      <p:pic>
        <p:nvPicPr>
          <p:cNvPr id="6" name="Picture 5">
            <a:extLst>
              <a:ext uri="{FF2B5EF4-FFF2-40B4-BE49-F238E27FC236}">
                <a16:creationId xmlns:a16="http://schemas.microsoft.com/office/drawing/2014/main" id="{5E9E7E94-95D7-4B4C-8FA8-BE0EA52B161F}"/>
              </a:ext>
            </a:extLst>
          </p:cNvPr>
          <p:cNvPicPr>
            <a:picLocks noChangeAspect="1"/>
          </p:cNvPicPr>
          <p:nvPr/>
        </p:nvPicPr>
        <p:blipFill>
          <a:blip r:embed="rId2"/>
          <a:stretch>
            <a:fillRect/>
          </a:stretch>
        </p:blipFill>
        <p:spPr>
          <a:xfrm>
            <a:off x="1026695" y="1668380"/>
            <a:ext cx="10113645" cy="4408800"/>
          </a:xfrm>
          <a:prstGeom prst="rect">
            <a:avLst/>
          </a:prstGeom>
        </p:spPr>
      </p:pic>
    </p:spTree>
    <p:extLst>
      <p:ext uri="{BB962C8B-B14F-4D97-AF65-F5344CB8AC3E}">
        <p14:creationId xmlns:p14="http://schemas.microsoft.com/office/powerpoint/2010/main" val="194862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a:t>
            </a:r>
          </a:p>
        </p:txBody>
      </p:sp>
      <p:pic>
        <p:nvPicPr>
          <p:cNvPr id="16" name="Picture 15">
            <a:extLst>
              <a:ext uri="{FF2B5EF4-FFF2-40B4-BE49-F238E27FC236}">
                <a16:creationId xmlns:a16="http://schemas.microsoft.com/office/drawing/2014/main" id="{F0705DD2-8E23-447C-B3C8-577BD84EF032}"/>
              </a:ext>
            </a:extLst>
          </p:cNvPr>
          <p:cNvPicPr>
            <a:picLocks noChangeAspect="1"/>
          </p:cNvPicPr>
          <p:nvPr/>
        </p:nvPicPr>
        <p:blipFill>
          <a:blip r:embed="rId2"/>
          <a:stretch>
            <a:fillRect/>
          </a:stretch>
        </p:blipFill>
        <p:spPr>
          <a:xfrm>
            <a:off x="1097280" y="1530455"/>
            <a:ext cx="9997440" cy="4561137"/>
          </a:xfrm>
          <a:prstGeom prst="rect">
            <a:avLst/>
          </a:prstGeom>
        </p:spPr>
      </p:pic>
    </p:spTree>
    <p:extLst>
      <p:ext uri="{BB962C8B-B14F-4D97-AF65-F5344CB8AC3E}">
        <p14:creationId xmlns:p14="http://schemas.microsoft.com/office/powerpoint/2010/main" val="268205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406316"/>
            <a:ext cx="10058400" cy="3462672"/>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97280" y="942870"/>
            <a:ext cx="10058400" cy="1319067"/>
          </a:xfrm>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7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4944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Autofit/>
          </a:bodyPr>
          <a:lstStyle/>
          <a:p>
            <a:r>
              <a:rPr lang="en-US" sz="4000" u="sng"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2400" dirty="0"/>
              <a:t>Case Study Description</a:t>
            </a:r>
          </a:p>
          <a:p>
            <a:r>
              <a:rPr lang="en-US" sz="2400"/>
              <a:t>Problem Statement</a:t>
            </a:r>
            <a:endParaRPr lang="en-US" sz="2400" dirty="0"/>
          </a:p>
          <a:p>
            <a:r>
              <a:rPr lang="en-US" sz="2400" dirty="0"/>
              <a:t>Data Processing</a:t>
            </a:r>
          </a:p>
          <a:p>
            <a:r>
              <a:rPr lang="en-US" sz="2400" dirty="0"/>
              <a:t>Data Visualization</a:t>
            </a:r>
          </a:p>
          <a:p>
            <a:r>
              <a:rPr lang="en-US" sz="2400" dirty="0"/>
              <a:t>Model Building</a:t>
            </a:r>
          </a:p>
          <a:p>
            <a:r>
              <a:rPr lang="en-US" sz="2400" dirty="0"/>
              <a:t>AUC-ROC Curve</a:t>
            </a:r>
          </a:p>
          <a:p>
            <a:r>
              <a:rPr lang="en-US" sz="2400" dirty="0"/>
              <a:t>Final Model</a:t>
            </a:r>
          </a:p>
          <a:p>
            <a:r>
              <a:rPr lang="en-US" sz="2400" dirty="0"/>
              <a:t>Conclusion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846728"/>
            <a:ext cx="10009992" cy="4022367"/>
          </a:xfrm>
        </p:spPr>
        <p:txBody>
          <a:bodyPr/>
          <a:lstStyle/>
          <a:p>
            <a:r>
              <a:rPr lang="en-US" dirty="0"/>
              <a:t>A Microfinance Institution (MFI) is an organization that offers financial services to low income populations. The Microfinance services (MFS) provided by MFI are Group Loans, Agricultural Loans, Individual Business Loans and so on. The MFI industry is primarily focusing on low income families and are very useful in such areas, the implementation of MFS has been uneven with both significant challenges and successes.</a:t>
            </a:r>
          </a:p>
          <a:p>
            <a:r>
              <a:rPr lang="en-US" dirty="0"/>
              <a:t>It’s crucial to understand the importance of communication and how it affects a person’s life, thus, focusing on providing the services and products of the company to low income families and poor customers that can be helped them in the need of hour. </a:t>
            </a:r>
          </a:p>
          <a:p>
            <a:r>
              <a:rPr lang="en-US" dirty="0"/>
              <a:t>The Source of this dataset is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79" y="1066800"/>
            <a:ext cx="10009993" cy="636494"/>
          </a:xfrm>
        </p:spPr>
        <p:txBody>
          <a:bodyPr/>
          <a:lstStyle/>
          <a:p>
            <a:r>
              <a:rPr lang="en-US" dirty="0"/>
              <a:t>Case Study Description</a:t>
            </a:r>
          </a:p>
        </p:txBody>
      </p:sp>
    </p:spTree>
    <p:extLst>
      <p:ext uri="{BB962C8B-B14F-4D97-AF65-F5344CB8AC3E}">
        <p14:creationId xmlns:p14="http://schemas.microsoft.com/office/powerpoint/2010/main" val="299049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Problem Statement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11624" y="2115671"/>
            <a:ext cx="4347882" cy="3799458"/>
          </a:xfrm>
        </p:spPr>
        <p:txBody>
          <a:bodyPr/>
          <a:lstStyle/>
          <a:p>
            <a:r>
              <a:rPr lang="en-US" dirty="0"/>
              <a:t>The sample data is provided by the source to improve the selection of customers for the credit, the client wants some predictions that could help them in further investment and improvement in selection of customers. </a:t>
            </a:r>
            <a:endParaRPr lang="en-IN" dirty="0"/>
          </a:p>
          <a:p>
            <a:r>
              <a:rPr lang="en-US" dirty="0"/>
              <a:t>Build a model which can be used to predict in terms of a probability for each loan transaction, whether the customer will be paying back the loaned amount within 5 days of insurance of loan.</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748589"/>
            <a:ext cx="10058400" cy="4122822"/>
          </a:xfrm>
        </p:spPr>
        <p:txBody>
          <a:bodyPr/>
          <a:lstStyle/>
          <a:p>
            <a:pPr>
              <a:buFont typeface="Wingdings" panose="05000000000000000000" pitchFamily="2" charset="2"/>
              <a:buChar char="v"/>
            </a:pPr>
            <a:endParaRPr lang="en-US" dirty="0"/>
          </a:p>
          <a:p>
            <a:pPr lvl="1">
              <a:buFont typeface="Wingdings" panose="05000000000000000000" pitchFamily="2" charset="2"/>
              <a:buChar char="v"/>
            </a:pPr>
            <a:r>
              <a:rPr lang="en-US" sz="2200" dirty="0"/>
              <a:t> Null Values : The dataset has no null values present in it originally.</a:t>
            </a:r>
          </a:p>
          <a:p>
            <a:pPr lvl="1">
              <a:buFont typeface="Wingdings" panose="05000000000000000000" pitchFamily="2" charset="2"/>
              <a:buChar char="v"/>
            </a:pPr>
            <a:r>
              <a:rPr lang="en-US" sz="2200" dirty="0"/>
              <a:t>  Unique values and Value count of each column. </a:t>
            </a:r>
          </a:p>
          <a:p>
            <a:pPr lvl="1">
              <a:buFont typeface="Wingdings" panose="05000000000000000000" pitchFamily="2" charset="2"/>
              <a:buChar char="v"/>
            </a:pPr>
            <a:r>
              <a:rPr lang="en-US" sz="2200" dirty="0"/>
              <a:t> Initially the “pdate” column has the ‘Object’ data-type format. So, we need to convert the format into date-time and create the separate columns as “Year”, “Month” and “Date”.</a:t>
            </a:r>
          </a:p>
          <a:p>
            <a:pPr lvl="1">
              <a:buFont typeface="Wingdings" panose="05000000000000000000" pitchFamily="2" charset="2"/>
              <a:buChar char="v"/>
            </a:pPr>
            <a:r>
              <a:rPr lang="en-US" sz="2200" dirty="0"/>
              <a:t> The column “Unnamed 0” and “msisdn” are not relevant to predict anything so we dropped those columns.</a:t>
            </a:r>
          </a:p>
          <a:p>
            <a:pPr lvl="1">
              <a:buFont typeface="Wingdings" panose="05000000000000000000" pitchFamily="2" charset="2"/>
              <a:buChar char="v"/>
            </a:pPr>
            <a:r>
              <a:rPr lang="en-US" sz="2200" dirty="0"/>
              <a:t> After that, we dropped ‘’Year”, “pdate”, “fr_da_rech30”,  “maxamnt_loans30”, “pcircle” columns respectively.</a:t>
            </a:r>
          </a:p>
          <a:p>
            <a:pPr>
              <a:buFont typeface="Wingdings" panose="05000000000000000000" pitchFamily="2" charset="2"/>
              <a:buChar char="v"/>
            </a:pPr>
            <a:endParaRPr lang="en-US" dirty="0"/>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79" y="942870"/>
            <a:ext cx="10340741" cy="918013"/>
          </a:xfrm>
        </p:spPr>
        <p:txBody>
          <a:bodyPr>
            <a:normAutofit/>
          </a:bodyPr>
          <a:lstStyle/>
          <a:p>
            <a:r>
              <a:rPr lang="en-US" sz="3200" dirty="0"/>
              <a:t>Data Processing</a:t>
            </a:r>
          </a:p>
        </p:txBody>
      </p:sp>
    </p:spTree>
    <p:extLst>
      <p:ext uri="{BB962C8B-B14F-4D97-AF65-F5344CB8AC3E}">
        <p14:creationId xmlns:p14="http://schemas.microsoft.com/office/powerpoint/2010/main" val="220454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visualization</a:t>
            </a:r>
          </a:p>
        </p:txBody>
      </p:sp>
      <p:pic>
        <p:nvPicPr>
          <p:cNvPr id="5" name="Picture 4">
            <a:extLst>
              <a:ext uri="{FF2B5EF4-FFF2-40B4-BE49-F238E27FC236}">
                <a16:creationId xmlns:a16="http://schemas.microsoft.com/office/drawing/2014/main" id="{BBE49BD9-D33F-4FE8-B4BE-BC519BBD26F4}"/>
              </a:ext>
            </a:extLst>
          </p:cNvPr>
          <p:cNvPicPr>
            <a:picLocks noChangeAspect="1"/>
          </p:cNvPicPr>
          <p:nvPr/>
        </p:nvPicPr>
        <p:blipFill>
          <a:blip r:embed="rId2"/>
          <a:stretch>
            <a:fillRect/>
          </a:stretch>
        </p:blipFill>
        <p:spPr>
          <a:xfrm>
            <a:off x="1182096" y="1629067"/>
            <a:ext cx="1480421" cy="1433827"/>
          </a:xfrm>
          <a:prstGeom prst="rect">
            <a:avLst/>
          </a:prstGeom>
        </p:spPr>
      </p:pic>
      <p:pic>
        <p:nvPicPr>
          <p:cNvPr id="11" name="Picture 10">
            <a:extLst>
              <a:ext uri="{FF2B5EF4-FFF2-40B4-BE49-F238E27FC236}">
                <a16:creationId xmlns:a16="http://schemas.microsoft.com/office/drawing/2014/main" id="{1B240E58-2EE3-4EB7-A88D-73F215E56626}"/>
              </a:ext>
            </a:extLst>
          </p:cNvPr>
          <p:cNvPicPr>
            <a:picLocks noChangeAspect="1"/>
          </p:cNvPicPr>
          <p:nvPr/>
        </p:nvPicPr>
        <p:blipFill>
          <a:blip r:embed="rId3"/>
          <a:stretch>
            <a:fillRect/>
          </a:stretch>
        </p:blipFill>
        <p:spPr>
          <a:xfrm>
            <a:off x="2779059" y="1629067"/>
            <a:ext cx="1480421" cy="1374038"/>
          </a:xfrm>
          <a:prstGeom prst="rect">
            <a:avLst/>
          </a:prstGeom>
        </p:spPr>
      </p:pic>
      <p:pic>
        <p:nvPicPr>
          <p:cNvPr id="13" name="Picture 12">
            <a:extLst>
              <a:ext uri="{FF2B5EF4-FFF2-40B4-BE49-F238E27FC236}">
                <a16:creationId xmlns:a16="http://schemas.microsoft.com/office/drawing/2014/main" id="{E900A1F0-5F8B-4AE0-8912-BB7E0924B240}"/>
              </a:ext>
            </a:extLst>
          </p:cNvPr>
          <p:cNvPicPr>
            <a:picLocks noChangeAspect="1"/>
          </p:cNvPicPr>
          <p:nvPr/>
        </p:nvPicPr>
        <p:blipFill>
          <a:blip r:embed="rId4"/>
          <a:stretch>
            <a:fillRect/>
          </a:stretch>
        </p:blipFill>
        <p:spPr>
          <a:xfrm>
            <a:off x="4376022" y="1637436"/>
            <a:ext cx="1480420" cy="1374038"/>
          </a:xfrm>
          <a:prstGeom prst="rect">
            <a:avLst/>
          </a:prstGeom>
        </p:spPr>
      </p:pic>
      <p:pic>
        <p:nvPicPr>
          <p:cNvPr id="15" name="Picture 14">
            <a:extLst>
              <a:ext uri="{FF2B5EF4-FFF2-40B4-BE49-F238E27FC236}">
                <a16:creationId xmlns:a16="http://schemas.microsoft.com/office/drawing/2014/main" id="{C1F2911D-008B-4157-9C5B-DB20024A46A9}"/>
              </a:ext>
            </a:extLst>
          </p:cNvPr>
          <p:cNvPicPr>
            <a:picLocks noChangeAspect="1"/>
          </p:cNvPicPr>
          <p:nvPr/>
        </p:nvPicPr>
        <p:blipFill>
          <a:blip r:embed="rId5"/>
          <a:stretch>
            <a:fillRect/>
          </a:stretch>
        </p:blipFill>
        <p:spPr>
          <a:xfrm>
            <a:off x="6126480" y="1637436"/>
            <a:ext cx="1480421" cy="1365669"/>
          </a:xfrm>
          <a:prstGeom prst="rect">
            <a:avLst/>
          </a:prstGeom>
        </p:spPr>
      </p:pic>
      <p:pic>
        <p:nvPicPr>
          <p:cNvPr id="19" name="Picture 18">
            <a:extLst>
              <a:ext uri="{FF2B5EF4-FFF2-40B4-BE49-F238E27FC236}">
                <a16:creationId xmlns:a16="http://schemas.microsoft.com/office/drawing/2014/main" id="{0AF9CA5D-90EF-42F5-A2A8-276532AB5B8B}"/>
              </a:ext>
            </a:extLst>
          </p:cNvPr>
          <p:cNvPicPr>
            <a:picLocks noChangeAspect="1"/>
          </p:cNvPicPr>
          <p:nvPr/>
        </p:nvPicPr>
        <p:blipFill>
          <a:blip r:embed="rId6"/>
          <a:stretch>
            <a:fillRect/>
          </a:stretch>
        </p:blipFill>
        <p:spPr>
          <a:xfrm>
            <a:off x="7928308" y="1511465"/>
            <a:ext cx="3497410" cy="2132618"/>
          </a:xfrm>
          <a:prstGeom prst="rect">
            <a:avLst/>
          </a:prstGeom>
        </p:spPr>
      </p:pic>
      <p:pic>
        <p:nvPicPr>
          <p:cNvPr id="21" name="Picture 20">
            <a:extLst>
              <a:ext uri="{FF2B5EF4-FFF2-40B4-BE49-F238E27FC236}">
                <a16:creationId xmlns:a16="http://schemas.microsoft.com/office/drawing/2014/main" id="{84A0E5E8-F747-441A-9781-20FC0BA5E833}"/>
              </a:ext>
            </a:extLst>
          </p:cNvPr>
          <p:cNvPicPr>
            <a:picLocks noChangeAspect="1"/>
          </p:cNvPicPr>
          <p:nvPr/>
        </p:nvPicPr>
        <p:blipFill>
          <a:blip r:embed="rId7"/>
          <a:stretch>
            <a:fillRect/>
          </a:stretch>
        </p:blipFill>
        <p:spPr>
          <a:xfrm>
            <a:off x="7853043" y="3782512"/>
            <a:ext cx="3647939" cy="2132618"/>
          </a:xfrm>
          <a:prstGeom prst="rect">
            <a:avLst/>
          </a:prstGeom>
        </p:spPr>
      </p:pic>
      <p:pic>
        <p:nvPicPr>
          <p:cNvPr id="23" name="Picture 22">
            <a:extLst>
              <a:ext uri="{FF2B5EF4-FFF2-40B4-BE49-F238E27FC236}">
                <a16:creationId xmlns:a16="http://schemas.microsoft.com/office/drawing/2014/main" id="{40BE8241-68D2-405F-BCE8-E438672BAA39}"/>
              </a:ext>
            </a:extLst>
          </p:cNvPr>
          <p:cNvPicPr>
            <a:picLocks noChangeAspect="1"/>
          </p:cNvPicPr>
          <p:nvPr/>
        </p:nvPicPr>
        <p:blipFill>
          <a:blip r:embed="rId8"/>
          <a:stretch>
            <a:fillRect/>
          </a:stretch>
        </p:blipFill>
        <p:spPr>
          <a:xfrm>
            <a:off x="1182096" y="3062894"/>
            <a:ext cx="1480421" cy="1433827"/>
          </a:xfrm>
          <a:prstGeom prst="rect">
            <a:avLst/>
          </a:prstGeom>
        </p:spPr>
      </p:pic>
      <p:pic>
        <p:nvPicPr>
          <p:cNvPr id="25" name="Picture 24">
            <a:extLst>
              <a:ext uri="{FF2B5EF4-FFF2-40B4-BE49-F238E27FC236}">
                <a16:creationId xmlns:a16="http://schemas.microsoft.com/office/drawing/2014/main" id="{D839FD4A-BA0D-45BE-BE1B-80980F7B03AC}"/>
              </a:ext>
            </a:extLst>
          </p:cNvPr>
          <p:cNvPicPr>
            <a:picLocks noChangeAspect="1"/>
          </p:cNvPicPr>
          <p:nvPr/>
        </p:nvPicPr>
        <p:blipFill>
          <a:blip r:embed="rId9"/>
          <a:stretch>
            <a:fillRect/>
          </a:stretch>
        </p:blipFill>
        <p:spPr>
          <a:xfrm>
            <a:off x="2779058" y="3101717"/>
            <a:ext cx="1480421" cy="1395004"/>
          </a:xfrm>
          <a:prstGeom prst="rect">
            <a:avLst/>
          </a:prstGeom>
        </p:spPr>
      </p:pic>
      <p:pic>
        <p:nvPicPr>
          <p:cNvPr id="27" name="Picture 26">
            <a:extLst>
              <a:ext uri="{FF2B5EF4-FFF2-40B4-BE49-F238E27FC236}">
                <a16:creationId xmlns:a16="http://schemas.microsoft.com/office/drawing/2014/main" id="{A0743BE2-D813-4F46-936A-7C14BD759C8F}"/>
              </a:ext>
            </a:extLst>
          </p:cNvPr>
          <p:cNvPicPr>
            <a:picLocks noChangeAspect="1"/>
          </p:cNvPicPr>
          <p:nvPr/>
        </p:nvPicPr>
        <p:blipFill>
          <a:blip r:embed="rId10"/>
          <a:stretch>
            <a:fillRect/>
          </a:stretch>
        </p:blipFill>
        <p:spPr>
          <a:xfrm>
            <a:off x="4376020" y="3118456"/>
            <a:ext cx="1480420" cy="1374038"/>
          </a:xfrm>
          <a:prstGeom prst="rect">
            <a:avLst/>
          </a:prstGeom>
        </p:spPr>
      </p:pic>
      <p:pic>
        <p:nvPicPr>
          <p:cNvPr id="29" name="Picture 28">
            <a:extLst>
              <a:ext uri="{FF2B5EF4-FFF2-40B4-BE49-F238E27FC236}">
                <a16:creationId xmlns:a16="http://schemas.microsoft.com/office/drawing/2014/main" id="{D5CC7C1E-43B5-4B83-B9A1-FB99ABB90F38}"/>
              </a:ext>
            </a:extLst>
          </p:cNvPr>
          <p:cNvPicPr>
            <a:picLocks noChangeAspect="1"/>
          </p:cNvPicPr>
          <p:nvPr/>
        </p:nvPicPr>
        <p:blipFill>
          <a:blip r:embed="rId9"/>
          <a:stretch>
            <a:fillRect/>
          </a:stretch>
        </p:blipFill>
        <p:spPr>
          <a:xfrm>
            <a:off x="6096000" y="3062895"/>
            <a:ext cx="1510901" cy="1429600"/>
          </a:xfrm>
          <a:prstGeom prst="rect">
            <a:avLst/>
          </a:prstGeom>
        </p:spPr>
      </p:pic>
      <p:pic>
        <p:nvPicPr>
          <p:cNvPr id="31" name="Picture 30">
            <a:extLst>
              <a:ext uri="{FF2B5EF4-FFF2-40B4-BE49-F238E27FC236}">
                <a16:creationId xmlns:a16="http://schemas.microsoft.com/office/drawing/2014/main" id="{6443876A-F23E-45E0-A3EF-374D267E47D4}"/>
              </a:ext>
            </a:extLst>
          </p:cNvPr>
          <p:cNvPicPr>
            <a:picLocks noChangeAspect="1"/>
          </p:cNvPicPr>
          <p:nvPr/>
        </p:nvPicPr>
        <p:blipFill>
          <a:blip r:embed="rId11"/>
          <a:stretch>
            <a:fillRect/>
          </a:stretch>
        </p:blipFill>
        <p:spPr>
          <a:xfrm>
            <a:off x="1182095" y="4598635"/>
            <a:ext cx="1480421" cy="1433827"/>
          </a:xfrm>
          <a:prstGeom prst="rect">
            <a:avLst/>
          </a:prstGeom>
        </p:spPr>
      </p:pic>
      <p:pic>
        <p:nvPicPr>
          <p:cNvPr id="33" name="Picture 32">
            <a:extLst>
              <a:ext uri="{FF2B5EF4-FFF2-40B4-BE49-F238E27FC236}">
                <a16:creationId xmlns:a16="http://schemas.microsoft.com/office/drawing/2014/main" id="{8C7E927F-8798-4164-B8B4-4B05E1DE689D}"/>
              </a:ext>
            </a:extLst>
          </p:cNvPr>
          <p:cNvPicPr>
            <a:picLocks noChangeAspect="1"/>
          </p:cNvPicPr>
          <p:nvPr/>
        </p:nvPicPr>
        <p:blipFill>
          <a:blip r:embed="rId12"/>
          <a:stretch>
            <a:fillRect/>
          </a:stretch>
        </p:blipFill>
        <p:spPr>
          <a:xfrm>
            <a:off x="2779058" y="4595333"/>
            <a:ext cx="1480421" cy="1433827"/>
          </a:xfrm>
          <a:prstGeom prst="rect">
            <a:avLst/>
          </a:prstGeom>
        </p:spPr>
      </p:pic>
      <p:pic>
        <p:nvPicPr>
          <p:cNvPr id="35" name="Picture 34">
            <a:extLst>
              <a:ext uri="{FF2B5EF4-FFF2-40B4-BE49-F238E27FC236}">
                <a16:creationId xmlns:a16="http://schemas.microsoft.com/office/drawing/2014/main" id="{5EE411A9-807E-402F-991A-AA215FCF8385}"/>
              </a:ext>
            </a:extLst>
          </p:cNvPr>
          <p:cNvPicPr>
            <a:picLocks noChangeAspect="1"/>
          </p:cNvPicPr>
          <p:nvPr/>
        </p:nvPicPr>
        <p:blipFill>
          <a:blip r:embed="rId13"/>
          <a:stretch>
            <a:fillRect/>
          </a:stretch>
        </p:blipFill>
        <p:spPr>
          <a:xfrm>
            <a:off x="4376021" y="4595333"/>
            <a:ext cx="1480419" cy="1433827"/>
          </a:xfrm>
          <a:prstGeom prst="rect">
            <a:avLst/>
          </a:prstGeom>
        </p:spPr>
      </p:pic>
      <p:pic>
        <p:nvPicPr>
          <p:cNvPr id="37" name="Picture 36">
            <a:extLst>
              <a:ext uri="{FF2B5EF4-FFF2-40B4-BE49-F238E27FC236}">
                <a16:creationId xmlns:a16="http://schemas.microsoft.com/office/drawing/2014/main" id="{8BA9A190-270C-47A8-A5C4-38ED4008FFD4}"/>
              </a:ext>
            </a:extLst>
          </p:cNvPr>
          <p:cNvPicPr>
            <a:picLocks noChangeAspect="1"/>
          </p:cNvPicPr>
          <p:nvPr/>
        </p:nvPicPr>
        <p:blipFill>
          <a:blip r:embed="rId14"/>
          <a:stretch>
            <a:fillRect/>
          </a:stretch>
        </p:blipFill>
        <p:spPr>
          <a:xfrm>
            <a:off x="6095999" y="4595334"/>
            <a:ext cx="1510901" cy="1319796"/>
          </a:xfrm>
          <a:prstGeom prst="rect">
            <a:avLst/>
          </a:prstGeom>
        </p:spPr>
      </p:pic>
    </p:spTree>
    <p:extLst>
      <p:ext uri="{BB962C8B-B14F-4D97-AF65-F5344CB8AC3E}">
        <p14:creationId xmlns:p14="http://schemas.microsoft.com/office/powerpoint/2010/main" val="7074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Data visualization</a:t>
            </a:r>
          </a:p>
        </p:txBody>
      </p:sp>
      <p:pic>
        <p:nvPicPr>
          <p:cNvPr id="3" name="Picture 2">
            <a:extLst>
              <a:ext uri="{FF2B5EF4-FFF2-40B4-BE49-F238E27FC236}">
                <a16:creationId xmlns:a16="http://schemas.microsoft.com/office/drawing/2014/main" id="{B236DF05-3358-4521-99BB-9544113C49D7}"/>
              </a:ext>
            </a:extLst>
          </p:cNvPr>
          <p:cNvPicPr>
            <a:picLocks noChangeAspect="1"/>
          </p:cNvPicPr>
          <p:nvPr/>
        </p:nvPicPr>
        <p:blipFill>
          <a:blip r:embed="rId2"/>
          <a:stretch>
            <a:fillRect/>
          </a:stretch>
        </p:blipFill>
        <p:spPr>
          <a:xfrm>
            <a:off x="1068732" y="1689651"/>
            <a:ext cx="3878132" cy="2148303"/>
          </a:xfrm>
          <a:prstGeom prst="rect">
            <a:avLst/>
          </a:prstGeom>
        </p:spPr>
      </p:pic>
      <p:pic>
        <p:nvPicPr>
          <p:cNvPr id="6" name="Picture 5">
            <a:extLst>
              <a:ext uri="{FF2B5EF4-FFF2-40B4-BE49-F238E27FC236}">
                <a16:creationId xmlns:a16="http://schemas.microsoft.com/office/drawing/2014/main" id="{00790121-CC50-4255-AB3C-0B20BC8BC90B}"/>
              </a:ext>
            </a:extLst>
          </p:cNvPr>
          <p:cNvPicPr>
            <a:picLocks noChangeAspect="1"/>
          </p:cNvPicPr>
          <p:nvPr/>
        </p:nvPicPr>
        <p:blipFill>
          <a:blip r:embed="rId3"/>
          <a:stretch>
            <a:fillRect/>
          </a:stretch>
        </p:blipFill>
        <p:spPr>
          <a:xfrm>
            <a:off x="5012443" y="1689651"/>
            <a:ext cx="3878132" cy="2148305"/>
          </a:xfrm>
          <a:prstGeom prst="rect">
            <a:avLst/>
          </a:prstGeom>
        </p:spPr>
      </p:pic>
      <p:pic>
        <p:nvPicPr>
          <p:cNvPr id="8" name="Picture 7">
            <a:extLst>
              <a:ext uri="{FF2B5EF4-FFF2-40B4-BE49-F238E27FC236}">
                <a16:creationId xmlns:a16="http://schemas.microsoft.com/office/drawing/2014/main" id="{4D0ADAE2-474A-446C-B277-969F87DD7E67}"/>
              </a:ext>
            </a:extLst>
          </p:cNvPr>
          <p:cNvPicPr>
            <a:picLocks noChangeAspect="1"/>
          </p:cNvPicPr>
          <p:nvPr/>
        </p:nvPicPr>
        <p:blipFill>
          <a:blip r:embed="rId4"/>
          <a:stretch>
            <a:fillRect/>
          </a:stretch>
        </p:blipFill>
        <p:spPr>
          <a:xfrm>
            <a:off x="1097280" y="3917554"/>
            <a:ext cx="3849584" cy="2148302"/>
          </a:xfrm>
          <a:prstGeom prst="rect">
            <a:avLst/>
          </a:prstGeom>
        </p:spPr>
      </p:pic>
      <p:pic>
        <p:nvPicPr>
          <p:cNvPr id="10" name="Picture 9">
            <a:extLst>
              <a:ext uri="{FF2B5EF4-FFF2-40B4-BE49-F238E27FC236}">
                <a16:creationId xmlns:a16="http://schemas.microsoft.com/office/drawing/2014/main" id="{092C88C7-6C02-482F-8081-5927DB6E9227}"/>
              </a:ext>
            </a:extLst>
          </p:cNvPr>
          <p:cNvPicPr>
            <a:picLocks noChangeAspect="1"/>
          </p:cNvPicPr>
          <p:nvPr/>
        </p:nvPicPr>
        <p:blipFill>
          <a:blip r:embed="rId5"/>
          <a:stretch>
            <a:fillRect/>
          </a:stretch>
        </p:blipFill>
        <p:spPr>
          <a:xfrm>
            <a:off x="5012443" y="3917554"/>
            <a:ext cx="3878132" cy="2148302"/>
          </a:xfrm>
          <a:prstGeom prst="rect">
            <a:avLst/>
          </a:prstGeom>
        </p:spPr>
      </p:pic>
      <p:pic>
        <p:nvPicPr>
          <p:cNvPr id="14" name="Picture 13">
            <a:extLst>
              <a:ext uri="{FF2B5EF4-FFF2-40B4-BE49-F238E27FC236}">
                <a16:creationId xmlns:a16="http://schemas.microsoft.com/office/drawing/2014/main" id="{35F01EF9-EFC3-4A69-9243-C7F0389E90DC}"/>
              </a:ext>
            </a:extLst>
          </p:cNvPr>
          <p:cNvPicPr>
            <a:picLocks noChangeAspect="1"/>
          </p:cNvPicPr>
          <p:nvPr/>
        </p:nvPicPr>
        <p:blipFill>
          <a:blip r:embed="rId6"/>
          <a:stretch>
            <a:fillRect/>
          </a:stretch>
        </p:blipFill>
        <p:spPr>
          <a:xfrm>
            <a:off x="8974289" y="1902667"/>
            <a:ext cx="2509705" cy="1722269"/>
          </a:xfrm>
          <a:prstGeom prst="rect">
            <a:avLst/>
          </a:prstGeom>
        </p:spPr>
      </p:pic>
      <p:pic>
        <p:nvPicPr>
          <p:cNvPr id="18" name="Picture 17">
            <a:extLst>
              <a:ext uri="{FF2B5EF4-FFF2-40B4-BE49-F238E27FC236}">
                <a16:creationId xmlns:a16="http://schemas.microsoft.com/office/drawing/2014/main" id="{C4AB9397-D59C-4842-BA01-6BBCD244733A}"/>
              </a:ext>
            </a:extLst>
          </p:cNvPr>
          <p:cNvPicPr>
            <a:picLocks noChangeAspect="1"/>
          </p:cNvPicPr>
          <p:nvPr/>
        </p:nvPicPr>
        <p:blipFill>
          <a:blip r:embed="rId7"/>
          <a:stretch>
            <a:fillRect/>
          </a:stretch>
        </p:blipFill>
        <p:spPr>
          <a:xfrm>
            <a:off x="8956154" y="4130570"/>
            <a:ext cx="2509705" cy="1722269"/>
          </a:xfrm>
          <a:prstGeom prst="rect">
            <a:avLst/>
          </a:prstGeom>
        </p:spPr>
      </p:pic>
    </p:spTree>
    <p:extLst>
      <p:ext uri="{BB962C8B-B14F-4D97-AF65-F5344CB8AC3E}">
        <p14:creationId xmlns:p14="http://schemas.microsoft.com/office/powerpoint/2010/main" val="32117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01052"/>
            <a:ext cx="7271837" cy="1171074"/>
          </a:xfrm>
        </p:spPr>
        <p:txBody>
          <a:bodyPr>
            <a:noAutofit/>
          </a:bodyPr>
          <a:lstStyle/>
          <a:p>
            <a:r>
              <a:rPr lang="en-US" sz="4000" dirty="0"/>
              <a:t>Statistical Summary</a:t>
            </a:r>
          </a:p>
        </p:txBody>
      </p:sp>
      <p:pic>
        <p:nvPicPr>
          <p:cNvPr id="10" name="Content Placeholder 9">
            <a:extLst>
              <a:ext uri="{FF2B5EF4-FFF2-40B4-BE49-F238E27FC236}">
                <a16:creationId xmlns:a16="http://schemas.microsoft.com/office/drawing/2014/main" id="{1F6678BF-B959-4363-9BCA-6340B49D6185}"/>
              </a:ext>
            </a:extLst>
          </p:cNvPr>
          <p:cNvPicPr>
            <a:picLocks noGrp="1" noChangeAspect="1"/>
          </p:cNvPicPr>
          <p:nvPr>
            <p:ph sz="half" idx="14"/>
          </p:nvPr>
        </p:nvPicPr>
        <p:blipFill>
          <a:blip r:embed="rId2"/>
          <a:stretch>
            <a:fillRect/>
          </a:stretch>
        </p:blipFill>
        <p:spPr>
          <a:xfrm>
            <a:off x="604837" y="1379621"/>
            <a:ext cx="10982326" cy="4828674"/>
          </a:xfrm>
        </p:spPr>
      </p:pic>
    </p:spTree>
    <p:extLst>
      <p:ext uri="{BB962C8B-B14F-4D97-AF65-F5344CB8AC3E}">
        <p14:creationId xmlns:p14="http://schemas.microsoft.com/office/powerpoint/2010/main" val="417620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604837" y="497304"/>
            <a:ext cx="7271837" cy="1235243"/>
          </a:xfrm>
        </p:spPr>
        <p:txBody>
          <a:bodyPr>
            <a:noAutofit/>
          </a:bodyPr>
          <a:lstStyle/>
          <a:p>
            <a:r>
              <a:rPr lang="en-US" sz="4000" dirty="0"/>
              <a:t>Correlation</a:t>
            </a:r>
          </a:p>
        </p:txBody>
      </p:sp>
      <p:pic>
        <p:nvPicPr>
          <p:cNvPr id="6" name="Content Placeholder 5">
            <a:extLst>
              <a:ext uri="{FF2B5EF4-FFF2-40B4-BE49-F238E27FC236}">
                <a16:creationId xmlns:a16="http://schemas.microsoft.com/office/drawing/2014/main" id="{83E974B7-4A0A-4C7A-8D90-DDF456ABC122}"/>
              </a:ext>
            </a:extLst>
          </p:cNvPr>
          <p:cNvPicPr>
            <a:picLocks noGrp="1" noChangeAspect="1"/>
          </p:cNvPicPr>
          <p:nvPr>
            <p:ph sz="half" idx="14"/>
          </p:nvPr>
        </p:nvPicPr>
        <p:blipFill>
          <a:blip r:embed="rId2"/>
          <a:stretch>
            <a:fillRect/>
          </a:stretch>
        </p:blipFill>
        <p:spPr>
          <a:xfrm>
            <a:off x="604838" y="1572127"/>
            <a:ext cx="10929436" cy="4363452"/>
          </a:xfrm>
        </p:spPr>
      </p:pic>
    </p:spTree>
    <p:extLst>
      <p:ext uri="{BB962C8B-B14F-4D97-AF65-F5344CB8AC3E}">
        <p14:creationId xmlns:p14="http://schemas.microsoft.com/office/powerpoint/2010/main" val="99158425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44FAF7B5-E40C-46BE-9C83-DA251FCAE61E}">
  <ds:schemaRefs>
    <ds:schemaRef ds:uri="http://schemas.openxmlformats.org/package/2006/metadata/core-properties"/>
    <ds:schemaRef ds:uri="http://purl.org/dc/terms/"/>
    <ds:schemaRef ds:uri="http://purl.org/dc/dcmitype/"/>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16c05727-aa75-4e4a-9b5f-8a80a1165891"/>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510</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Helvetica Neue Medium</vt:lpstr>
      <vt:lpstr>Wingdings</vt:lpstr>
      <vt:lpstr>RetrospectVTI</vt:lpstr>
      <vt:lpstr>Micro-Credit Defaulter Project</vt:lpstr>
      <vt:lpstr>OUTLINE</vt:lpstr>
      <vt:lpstr>Case Study Description</vt:lpstr>
      <vt:lpstr>Problem Statement</vt:lpstr>
      <vt:lpstr>Data Processing</vt:lpstr>
      <vt:lpstr>Data visualization</vt:lpstr>
      <vt:lpstr>Data visualization</vt:lpstr>
      <vt:lpstr>Statistical Summary</vt:lpstr>
      <vt:lpstr>Correlation</vt:lpstr>
      <vt:lpstr>Correlation using Heatmap</vt:lpstr>
      <vt:lpstr>Model Building </vt:lpstr>
      <vt:lpstr>PowerPoint Presentation</vt:lpstr>
      <vt:lpstr>PowerPoint Presentation</vt:lpstr>
      <vt:lpstr>PowerPoint Presentation</vt:lpstr>
      <vt:lpstr>PowerPoint Presentation</vt:lpstr>
      <vt:lpstr>Model Performance</vt:lpstr>
      <vt:lpstr>AUC-ROC Curve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2022-01-13T16:51:07Z</dcterms:created>
  <dcterms:modified xsi:type="dcterms:W3CDTF">2022-01-13T21:10:41Z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