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7"/>
  </p:notesMasterIdLst>
  <p:sldIdLst>
    <p:sldId id="277" r:id="rId5"/>
    <p:sldId id="285" r:id="rId6"/>
    <p:sldId id="278" r:id="rId7"/>
    <p:sldId id="279" r:id="rId8"/>
    <p:sldId id="281" r:id="rId9"/>
    <p:sldId id="282" r:id="rId10"/>
    <p:sldId id="283" r:id="rId11"/>
    <p:sldId id="291" r:id="rId12"/>
    <p:sldId id="292" r:id="rId13"/>
    <p:sldId id="290" r:id="rId14"/>
    <p:sldId id="287"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6002CC-6AF7-43F4-8B5C-CE6B4C83F3E4}">
          <p14:sldIdLst>
            <p14:sldId id="277"/>
            <p14:sldId id="285"/>
            <p14:sldId id="278"/>
            <p14:sldId id="279"/>
            <p14:sldId id="281"/>
            <p14:sldId id="282"/>
            <p14:sldId id="283"/>
            <p14:sldId id="291"/>
            <p14:sldId id="292"/>
            <p14:sldId id="290"/>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3/20/2022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3/20/2022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3/20/2022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3/20/2022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3/20/2022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3/20/2022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dirty="0">
                <a:latin typeface="Yu Gothic Light" panose="020B0300000000000000" pitchFamily="34" charset="-128"/>
                <a:ea typeface="Yu Gothic Light" panose="020B0300000000000000" pitchFamily="34" charset="-128"/>
              </a:rPr>
              <a:t>pFA Housing project</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4882847"/>
            <a:ext cx="7197726" cy="1240970"/>
          </a:xfrm>
        </p:spPr>
        <p:txBody>
          <a:bodyPr>
            <a:normAutofit/>
          </a:bodyPr>
          <a:lstStyle/>
          <a:p>
            <a:pPr algn="ctr"/>
            <a:r>
              <a:rPr lang="en-US" dirty="0">
                <a:latin typeface="Yu Gothic Light" panose="020B0300000000000000" pitchFamily="34" charset="-128"/>
                <a:ea typeface="Yu Gothic Light" panose="020B0300000000000000" pitchFamily="34" charset="-128"/>
              </a:rPr>
              <a:t>Submitted by:</a:t>
            </a:r>
          </a:p>
          <a:p>
            <a:pPr algn="ctr"/>
            <a:r>
              <a:rPr lang="en-US" dirty="0">
                <a:latin typeface="Yu Gothic Light" panose="020B0300000000000000" pitchFamily="34" charset="-128"/>
                <a:ea typeface="Yu Gothic Light" panose="020B0300000000000000" pitchFamily="34" charset="-128"/>
              </a:rPr>
              <a:t>Rohit Kattewar</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6F85-9A5D-406D-A1EA-6ED30A0700EE}"/>
              </a:ext>
            </a:extLst>
          </p:cNvPr>
          <p:cNvSpPr>
            <a:spLocks noGrp="1"/>
          </p:cNvSpPr>
          <p:nvPr>
            <p:ph type="title"/>
          </p:nvPr>
        </p:nvSpPr>
        <p:spPr>
          <a:xfrm>
            <a:off x="525380" y="69072"/>
            <a:ext cx="10131425" cy="1456267"/>
          </a:xfrm>
        </p:spPr>
        <p:txBody>
          <a:bodyPr/>
          <a:lstStyle/>
          <a:p>
            <a:r>
              <a:rPr lang="en-US" u="sng" dirty="0"/>
              <a:t>Model building</a:t>
            </a:r>
            <a:endParaRPr lang="en-IN" u="sng" dirty="0"/>
          </a:p>
        </p:txBody>
      </p:sp>
      <p:sp>
        <p:nvSpPr>
          <p:cNvPr id="4" name="Content Placeholder 3">
            <a:extLst>
              <a:ext uri="{FF2B5EF4-FFF2-40B4-BE49-F238E27FC236}">
                <a16:creationId xmlns:a16="http://schemas.microsoft.com/office/drawing/2014/main" id="{5E041268-DDE5-4AF9-86C4-82180ED02D22}"/>
              </a:ext>
            </a:extLst>
          </p:cNvPr>
          <p:cNvSpPr>
            <a:spLocks noGrp="1"/>
          </p:cNvSpPr>
          <p:nvPr>
            <p:ph idx="1"/>
          </p:nvPr>
        </p:nvSpPr>
        <p:spPr>
          <a:xfrm>
            <a:off x="525380" y="1525339"/>
            <a:ext cx="10495546" cy="569049"/>
          </a:xfrm>
        </p:spPr>
        <p:txBody>
          <a:bodyPr>
            <a:noAutofit/>
          </a:bodyPr>
          <a:lstStyle/>
          <a:p>
            <a:r>
              <a:rPr lang="en-US" sz="1600" dirty="0">
                <a:latin typeface="Yu Gothic Light" panose="020B0300000000000000" pitchFamily="34" charset="-128"/>
                <a:ea typeface="Yu Gothic Light" panose="020B0300000000000000" pitchFamily="34" charset="-128"/>
                <a:cs typeface="Times New Roman" pitchFamily="18" charset="0"/>
              </a:rPr>
              <a:t>GradientBoostingRegressor has the best performance metrics with a good R2 score. So, we chose GradientBoostingRegressor as the finalized model</a:t>
            </a:r>
            <a:r>
              <a:rPr lang="en-US" sz="1600" dirty="0">
                <a:latin typeface="Times New Roman" pitchFamily="18" charset="0"/>
                <a:cs typeface="Times New Roman" pitchFamily="18" charset="0"/>
              </a:rPr>
              <a:t>.</a:t>
            </a:r>
          </a:p>
        </p:txBody>
      </p:sp>
      <p:pic>
        <p:nvPicPr>
          <p:cNvPr id="7" name="Picture 6">
            <a:extLst>
              <a:ext uri="{FF2B5EF4-FFF2-40B4-BE49-F238E27FC236}">
                <a16:creationId xmlns:a16="http://schemas.microsoft.com/office/drawing/2014/main" id="{9032B1B2-6725-4ECB-9528-E1AACDEBBD57}"/>
              </a:ext>
            </a:extLst>
          </p:cNvPr>
          <p:cNvPicPr>
            <a:picLocks noChangeAspect="1"/>
          </p:cNvPicPr>
          <p:nvPr/>
        </p:nvPicPr>
        <p:blipFill>
          <a:blip r:embed="rId2"/>
          <a:stretch>
            <a:fillRect/>
          </a:stretch>
        </p:blipFill>
        <p:spPr>
          <a:xfrm>
            <a:off x="1427747" y="2261937"/>
            <a:ext cx="9753600" cy="4283241"/>
          </a:xfrm>
          <a:prstGeom prst="rect">
            <a:avLst/>
          </a:prstGeom>
        </p:spPr>
      </p:pic>
    </p:spTree>
    <p:extLst>
      <p:ext uri="{BB962C8B-B14F-4D97-AF65-F5344CB8AC3E}">
        <p14:creationId xmlns:p14="http://schemas.microsoft.com/office/powerpoint/2010/main" val="264507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41C-6E7D-44E0-B986-EC226E95C9F7}"/>
              </a:ext>
            </a:extLst>
          </p:cNvPr>
          <p:cNvSpPr>
            <a:spLocks noGrp="1"/>
          </p:cNvSpPr>
          <p:nvPr>
            <p:ph type="title"/>
          </p:nvPr>
        </p:nvSpPr>
        <p:spPr/>
        <p:txBody>
          <a:bodyPr/>
          <a:lstStyle/>
          <a:p>
            <a:r>
              <a:rPr lang="en-US" u="sng" dirty="0"/>
              <a:t>Predicted values</a:t>
            </a:r>
            <a:endParaRPr lang="en-IN" u="sng" dirty="0"/>
          </a:p>
        </p:txBody>
      </p:sp>
      <p:pic>
        <p:nvPicPr>
          <p:cNvPr id="7" name="Content Placeholder 6">
            <a:extLst>
              <a:ext uri="{FF2B5EF4-FFF2-40B4-BE49-F238E27FC236}">
                <a16:creationId xmlns:a16="http://schemas.microsoft.com/office/drawing/2014/main" id="{D8AA4F54-D332-4B1A-9F20-5B92A7EC8B68}"/>
              </a:ext>
            </a:extLst>
          </p:cNvPr>
          <p:cNvPicPr>
            <a:picLocks noGrp="1" noChangeAspect="1"/>
          </p:cNvPicPr>
          <p:nvPr>
            <p:ph idx="1"/>
          </p:nvPr>
        </p:nvPicPr>
        <p:blipFill>
          <a:blip r:embed="rId2"/>
          <a:stretch>
            <a:fillRect/>
          </a:stretch>
        </p:blipFill>
        <p:spPr>
          <a:xfrm>
            <a:off x="482799" y="1852780"/>
            <a:ext cx="5292359" cy="4395620"/>
          </a:xfrm>
        </p:spPr>
      </p:pic>
      <p:pic>
        <p:nvPicPr>
          <p:cNvPr id="9" name="Picture 8">
            <a:extLst>
              <a:ext uri="{FF2B5EF4-FFF2-40B4-BE49-F238E27FC236}">
                <a16:creationId xmlns:a16="http://schemas.microsoft.com/office/drawing/2014/main" id="{43500779-0FA6-432E-8879-C315BCB3A619}"/>
              </a:ext>
            </a:extLst>
          </p:cNvPr>
          <p:cNvPicPr>
            <a:picLocks noChangeAspect="1"/>
          </p:cNvPicPr>
          <p:nvPr/>
        </p:nvPicPr>
        <p:blipFill>
          <a:blip r:embed="rId3"/>
          <a:stretch>
            <a:fillRect/>
          </a:stretch>
        </p:blipFill>
        <p:spPr>
          <a:xfrm>
            <a:off x="6095999" y="1852780"/>
            <a:ext cx="5613201" cy="4395620"/>
          </a:xfrm>
          <a:prstGeom prst="rect">
            <a:avLst/>
          </a:prstGeom>
        </p:spPr>
      </p:pic>
    </p:spTree>
    <p:extLst>
      <p:ext uri="{BB962C8B-B14F-4D97-AF65-F5344CB8AC3E}">
        <p14:creationId xmlns:p14="http://schemas.microsoft.com/office/powerpoint/2010/main" val="359040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E44E-3260-44AF-B259-306316046E24}"/>
              </a:ext>
            </a:extLst>
          </p:cNvPr>
          <p:cNvSpPr>
            <a:spLocks noGrp="1"/>
          </p:cNvSpPr>
          <p:nvPr>
            <p:ph type="title"/>
          </p:nvPr>
        </p:nvSpPr>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id="{8F382D9B-D549-473E-8F2B-C2EEC8E6C2F4}"/>
              </a:ext>
            </a:extLst>
          </p:cNvPr>
          <p:cNvSpPr>
            <a:spLocks noGrp="1"/>
          </p:cNvSpPr>
          <p:nvPr>
            <p:ph idx="1"/>
          </p:nvPr>
        </p:nvSpPr>
        <p:spPr>
          <a:xfrm>
            <a:off x="685801" y="2142066"/>
            <a:ext cx="10131425" cy="3905807"/>
          </a:xfrm>
        </p:spPr>
        <p:txBody>
          <a:bodyPr>
            <a:normAutofit/>
          </a:bodyPr>
          <a:lstStyle/>
          <a:p>
            <a:pPr marL="0" indent="0">
              <a:buNone/>
            </a:pPr>
            <a:r>
              <a:rPr lang="en-IN" sz="2400" dirty="0">
                <a:latin typeface="Yu Gothic Light" panose="020B0300000000000000" pitchFamily="34" charset="-128"/>
                <a:ea typeface="Yu Gothic Light" panose="020B0300000000000000" pitchFamily="34" charset="-128"/>
                <a:cs typeface="Times New Roman" pitchFamily="18" charset="0"/>
              </a:rPr>
              <a:t>The goal is to achieve the system which will reduce the human effort to find a house having reasonable price. The proposed system House Price Prediction model approximately tries to achieve the same one. We have managed out how to prepare a model that gives users for a best approach with future lodging value predictions. Proposed system focused on predict the house price according to the area and machine learning methods are used. The experimental results showed that this technique that is used while developing system will give best prediction of house price. </a:t>
            </a:r>
            <a:endParaRPr lang="en-US" sz="2400" dirty="0">
              <a:latin typeface="Yu Gothic Light" panose="020B0300000000000000" pitchFamily="34" charset="-128"/>
              <a:ea typeface="Yu Gothic Light" panose="020B0300000000000000" pitchFamily="34" charset="-128"/>
              <a:cs typeface="Times New Roman" pitchFamily="18" charset="0"/>
            </a:endParaRPr>
          </a:p>
        </p:txBody>
      </p:sp>
    </p:spTree>
    <p:extLst>
      <p:ext uri="{BB962C8B-B14F-4D97-AF65-F5344CB8AC3E}">
        <p14:creationId xmlns:p14="http://schemas.microsoft.com/office/powerpoint/2010/main" val="306887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7D28-CAF7-4783-80E6-C34D8DC39CE4}"/>
              </a:ext>
            </a:extLst>
          </p:cNvPr>
          <p:cNvSpPr>
            <a:spLocks noGrp="1"/>
          </p:cNvSpPr>
          <p:nvPr>
            <p:ph type="title"/>
          </p:nvPr>
        </p:nvSpPr>
        <p:spPr/>
        <p:txBody>
          <a:bodyPr>
            <a:normAutofit/>
          </a:bodyPr>
          <a:lstStyle/>
          <a:p>
            <a:r>
              <a:rPr lang="en-US" u="sng" dirty="0"/>
              <a:t>Introduction</a:t>
            </a:r>
            <a:endParaRPr lang="en-IN" dirty="0"/>
          </a:p>
        </p:txBody>
      </p:sp>
      <p:sp>
        <p:nvSpPr>
          <p:cNvPr id="3" name="Content Placeholder 2">
            <a:extLst>
              <a:ext uri="{FF2B5EF4-FFF2-40B4-BE49-F238E27FC236}">
                <a16:creationId xmlns:a16="http://schemas.microsoft.com/office/drawing/2014/main" id="{EC4EED4D-F6F5-4FBE-8E94-89A992E3D534}"/>
              </a:ext>
            </a:extLst>
          </p:cNvPr>
          <p:cNvSpPr>
            <a:spLocks noGrp="1"/>
          </p:cNvSpPr>
          <p:nvPr>
            <p:ph idx="1"/>
          </p:nvPr>
        </p:nvSpPr>
        <p:spPr>
          <a:xfrm>
            <a:off x="537829" y="1925053"/>
            <a:ext cx="10427368" cy="3721768"/>
          </a:xfrm>
        </p:spPr>
        <p:txBody>
          <a:bodyPr>
            <a:normAutofit fontScale="85000" lnSpcReduction="20000"/>
          </a:bodyPr>
          <a:lstStyle/>
          <a:p>
            <a:r>
              <a:rPr lang="en-IN" sz="3200" dirty="0">
                <a:latin typeface="Yu Gothic Light" panose="020B0300000000000000" pitchFamily="34" charset="-128"/>
                <a:ea typeface="Yu Gothic Light" panose="020B0300000000000000" pitchFamily="34" charset="-128"/>
                <a:cs typeface="Times New Roman" pitchFamily="18" charset="0"/>
              </a:rPr>
              <a:t>Houses are one among the required need of every and each person round the globe and thus housing and land market is one among the markets which is one among the main contributors within the world’s economy. </a:t>
            </a:r>
          </a:p>
          <a:p>
            <a:r>
              <a:rPr lang="en-IN" sz="3200" dirty="0">
                <a:latin typeface="Yu Gothic Light" panose="020B0300000000000000" pitchFamily="34" charset="-128"/>
                <a:ea typeface="Yu Gothic Light" panose="020B0300000000000000" pitchFamily="34" charset="-128"/>
                <a:cs typeface="Times New Roman" pitchFamily="18" charset="0"/>
              </a:rPr>
              <a:t>It’s a really large market and there are various companies working within the domain. Data science comes as a really important tool to unravel problems within the domain to assist the businesses increase their overall revenue, profits, improving their marketing strategies and that specialize in changing trends in house sales and purchases. </a:t>
            </a:r>
          </a:p>
          <a:p>
            <a:pPr marL="0" indent="0">
              <a:buNone/>
            </a:pPr>
            <a:endParaRPr lang="en-IN" sz="3200" dirty="0">
              <a:latin typeface="+mj-lt"/>
            </a:endParaRPr>
          </a:p>
        </p:txBody>
      </p:sp>
    </p:spTree>
    <p:extLst>
      <p:ext uri="{BB962C8B-B14F-4D97-AF65-F5344CB8AC3E}">
        <p14:creationId xmlns:p14="http://schemas.microsoft.com/office/powerpoint/2010/main" val="389548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7E92-4B05-486C-B800-68C789D7E6C2}"/>
              </a:ext>
            </a:extLst>
          </p:cNvPr>
          <p:cNvSpPr>
            <a:spLocks noGrp="1"/>
          </p:cNvSpPr>
          <p:nvPr>
            <p:ph type="title"/>
          </p:nvPr>
        </p:nvSpPr>
        <p:spPr>
          <a:xfrm>
            <a:off x="814138" y="685800"/>
            <a:ext cx="10131425" cy="1456267"/>
          </a:xfrm>
        </p:spPr>
        <p:txBody>
          <a:bodyPr/>
          <a:lstStyle/>
          <a:p>
            <a:r>
              <a:rPr lang="en-US" u="sng" dirty="0">
                <a:latin typeface="Calibri Light" panose="020F0302020204030204" pitchFamily="34" charset="0"/>
                <a:cs typeface="Calibri Light" panose="020F0302020204030204" pitchFamily="34" charset="0"/>
              </a:rPr>
              <a:t>Problem Statement And Understanding</a:t>
            </a:r>
            <a:endParaRPr lang="en-IN" u="sng"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34F3945E-02C1-4382-A201-75B9B40EB6E8}"/>
              </a:ext>
            </a:extLst>
          </p:cNvPr>
          <p:cNvSpPr>
            <a:spLocks noGrp="1"/>
          </p:cNvSpPr>
          <p:nvPr>
            <p:ph idx="1"/>
          </p:nvPr>
        </p:nvSpPr>
        <p:spPr>
          <a:xfrm>
            <a:off x="685801" y="2142067"/>
            <a:ext cx="10692061" cy="4194565"/>
          </a:xfrm>
        </p:spPr>
        <p:txBody>
          <a:bodyPr>
            <a:normAutofit fontScale="85000" lnSpcReduction="20000"/>
          </a:bodyPr>
          <a:lstStyle/>
          <a:p>
            <a:r>
              <a:rPr lang="en-IN" sz="2800" dirty="0">
                <a:latin typeface="Yu Gothic Light" panose="020B0300000000000000" pitchFamily="34" charset="-128"/>
                <a:ea typeface="Yu Gothic Light" panose="020B0300000000000000" pitchFamily="34" charset="-128"/>
                <a:cs typeface="Times New Roman" pitchFamily="18" charset="0"/>
              </a:rPr>
              <a:t>A US-based housing company named Surprise Housing has decided to enter the Australian market. The corporate uses data analytics to get houses at a price below their actual values and flip them at a better price. For an equivalent purpose, the corporate has collected a knowledge set from the sale of homes in Australia. The corporate is watching prospective properties to shop for houses to enter the market. </a:t>
            </a:r>
            <a:endParaRPr lang="en-US" sz="2800" dirty="0">
              <a:latin typeface="Yu Gothic Light" panose="020B0300000000000000" pitchFamily="34" charset="-128"/>
              <a:ea typeface="Yu Gothic Light" panose="020B0300000000000000" pitchFamily="34" charset="-128"/>
              <a:cs typeface="Times New Roman" pitchFamily="18" charset="0"/>
            </a:endParaRPr>
          </a:p>
          <a:p>
            <a:r>
              <a:rPr lang="en-IN" sz="2800" dirty="0">
                <a:latin typeface="Yu Gothic Light" panose="020B0300000000000000" pitchFamily="34" charset="-128"/>
                <a:ea typeface="Yu Gothic Light" panose="020B0300000000000000" pitchFamily="34" charset="-128"/>
                <a:cs typeface="Times New Roman" pitchFamily="18" charset="0"/>
              </a:rPr>
              <a:t>The company wants to know: </a:t>
            </a:r>
            <a:endParaRPr lang="en-US" sz="2800" dirty="0">
              <a:latin typeface="Yu Gothic Light" panose="020B0300000000000000" pitchFamily="34" charset="-128"/>
              <a:ea typeface="Yu Gothic Light" panose="020B0300000000000000" pitchFamily="34" charset="-128"/>
              <a:cs typeface="Times New Roman" pitchFamily="18" charset="0"/>
            </a:endParaRPr>
          </a:p>
          <a:p>
            <a:r>
              <a:rPr lang="en-IN" sz="2800" dirty="0">
                <a:latin typeface="Yu Gothic Light" panose="020B0300000000000000" pitchFamily="34" charset="-128"/>
                <a:ea typeface="Yu Gothic Light" panose="020B0300000000000000" pitchFamily="34" charset="-128"/>
                <a:cs typeface="Times New Roman" pitchFamily="18" charset="0"/>
              </a:rPr>
              <a:t>Which variables are important to predict the worth of variable? </a:t>
            </a:r>
            <a:endParaRPr lang="en-US" sz="2800" dirty="0">
              <a:latin typeface="Yu Gothic Light" panose="020B0300000000000000" pitchFamily="34" charset="-128"/>
              <a:ea typeface="Yu Gothic Light" panose="020B0300000000000000" pitchFamily="34" charset="-128"/>
              <a:cs typeface="Times New Roman" pitchFamily="18" charset="0"/>
            </a:endParaRPr>
          </a:p>
          <a:p>
            <a:r>
              <a:rPr lang="en-IN" sz="2800" dirty="0">
                <a:latin typeface="Yu Gothic Light" panose="020B0300000000000000" pitchFamily="34" charset="-128"/>
                <a:ea typeface="Yu Gothic Light" panose="020B0300000000000000" pitchFamily="34" charset="-128"/>
                <a:cs typeface="Times New Roman" pitchFamily="18" charset="0"/>
              </a:rPr>
              <a:t>How do these variables describe the worth of the house? </a:t>
            </a:r>
          </a:p>
          <a:p>
            <a:r>
              <a:rPr lang="en-IN" sz="2800" dirty="0">
                <a:latin typeface="Yu Gothic Light" panose="020B0300000000000000" pitchFamily="34" charset="-128"/>
                <a:ea typeface="Yu Gothic Light" panose="020B0300000000000000" pitchFamily="34" charset="-128"/>
                <a:cs typeface="Times New Roman" pitchFamily="18" charset="0"/>
              </a:rPr>
              <a:t>In the real world the problem can be used to detect the worth of homes with the available independent variables.</a:t>
            </a:r>
            <a:endParaRPr lang="en-US" sz="2800" dirty="0">
              <a:latin typeface="Yu Gothic Light" panose="020B0300000000000000" pitchFamily="34" charset="-128"/>
              <a:ea typeface="Yu Gothic Light" panose="020B0300000000000000" pitchFamily="34" charset="-128"/>
              <a:cs typeface="Times New Roman" pitchFamily="18" charset="0"/>
            </a:endParaRPr>
          </a:p>
          <a:p>
            <a:pPr marL="0" indent="0">
              <a:buNone/>
            </a:pPr>
            <a:endParaRPr lang="en-US" sz="2800" dirty="0">
              <a:latin typeface="+mj-lt"/>
            </a:endParaRPr>
          </a:p>
        </p:txBody>
      </p:sp>
    </p:spTree>
    <p:extLst>
      <p:ext uri="{BB962C8B-B14F-4D97-AF65-F5344CB8AC3E}">
        <p14:creationId xmlns:p14="http://schemas.microsoft.com/office/powerpoint/2010/main" val="10161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6C56-5EC4-4D6D-B43E-BA4B2085D813}"/>
              </a:ext>
            </a:extLst>
          </p:cNvPr>
          <p:cNvSpPr>
            <a:spLocks noGrp="1"/>
          </p:cNvSpPr>
          <p:nvPr>
            <p:ph type="title"/>
          </p:nvPr>
        </p:nvSpPr>
        <p:spPr>
          <a:xfrm>
            <a:off x="252664" y="609600"/>
            <a:ext cx="10131425" cy="1456267"/>
          </a:xfrm>
        </p:spPr>
        <p:txBody>
          <a:bodyPr/>
          <a:lstStyle/>
          <a:p>
            <a:r>
              <a:rPr lang="en-US" u="sng" dirty="0"/>
              <a:t>Dataset</a:t>
            </a:r>
            <a:endParaRPr lang="en-IN" u="sng" dirty="0"/>
          </a:p>
        </p:txBody>
      </p:sp>
      <p:pic>
        <p:nvPicPr>
          <p:cNvPr id="6" name="Content Placeholder 5">
            <a:extLst>
              <a:ext uri="{FF2B5EF4-FFF2-40B4-BE49-F238E27FC236}">
                <a16:creationId xmlns:a16="http://schemas.microsoft.com/office/drawing/2014/main" id="{4CB96F9C-5AC2-465E-8B03-6B1B70B799DF}"/>
              </a:ext>
            </a:extLst>
          </p:cNvPr>
          <p:cNvPicPr>
            <a:picLocks noGrp="1" noChangeAspect="1"/>
          </p:cNvPicPr>
          <p:nvPr>
            <p:ph idx="1"/>
          </p:nvPr>
        </p:nvPicPr>
        <p:blipFill>
          <a:blip r:embed="rId2"/>
          <a:stretch>
            <a:fillRect/>
          </a:stretch>
        </p:blipFill>
        <p:spPr>
          <a:xfrm>
            <a:off x="2303903" y="609600"/>
            <a:ext cx="9358707" cy="5638801"/>
          </a:xfrm>
        </p:spPr>
      </p:pic>
    </p:spTree>
    <p:extLst>
      <p:ext uri="{BB962C8B-B14F-4D97-AF65-F5344CB8AC3E}">
        <p14:creationId xmlns:p14="http://schemas.microsoft.com/office/powerpoint/2010/main" val="362686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403C-E544-4D0D-B346-EAD7F043023E}"/>
              </a:ext>
            </a:extLst>
          </p:cNvPr>
          <p:cNvSpPr>
            <a:spLocks noGrp="1"/>
          </p:cNvSpPr>
          <p:nvPr>
            <p:ph type="title"/>
          </p:nvPr>
        </p:nvSpPr>
        <p:spPr>
          <a:xfrm>
            <a:off x="493296" y="12478"/>
            <a:ext cx="10131425" cy="1456267"/>
          </a:xfrm>
        </p:spPr>
        <p:txBody>
          <a:bodyPr/>
          <a:lstStyle/>
          <a:p>
            <a:r>
              <a:rPr lang="en-US" u="sng" dirty="0"/>
              <a:t>Data pre-processing</a:t>
            </a:r>
            <a:endParaRPr lang="en-IN" u="sng" dirty="0"/>
          </a:p>
        </p:txBody>
      </p:sp>
      <p:pic>
        <p:nvPicPr>
          <p:cNvPr id="8" name="Content Placeholder 7">
            <a:extLst>
              <a:ext uri="{FF2B5EF4-FFF2-40B4-BE49-F238E27FC236}">
                <a16:creationId xmlns:a16="http://schemas.microsoft.com/office/drawing/2014/main" id="{D927F60A-2D30-48A2-90D7-9C12EAD46F4B}"/>
              </a:ext>
            </a:extLst>
          </p:cNvPr>
          <p:cNvPicPr>
            <a:picLocks noGrp="1" noChangeAspect="1"/>
          </p:cNvPicPr>
          <p:nvPr>
            <p:ph idx="1"/>
          </p:nvPr>
        </p:nvPicPr>
        <p:blipFill>
          <a:blip r:embed="rId2"/>
          <a:stretch>
            <a:fillRect/>
          </a:stretch>
        </p:blipFill>
        <p:spPr>
          <a:xfrm>
            <a:off x="889322" y="1263760"/>
            <a:ext cx="5014173" cy="4896407"/>
          </a:xfrm>
        </p:spPr>
      </p:pic>
      <p:pic>
        <p:nvPicPr>
          <p:cNvPr id="10" name="Picture 9">
            <a:extLst>
              <a:ext uri="{FF2B5EF4-FFF2-40B4-BE49-F238E27FC236}">
                <a16:creationId xmlns:a16="http://schemas.microsoft.com/office/drawing/2014/main" id="{29B01434-AAC5-4292-A56B-294AE3BBC28B}"/>
              </a:ext>
            </a:extLst>
          </p:cNvPr>
          <p:cNvPicPr>
            <a:picLocks noChangeAspect="1"/>
          </p:cNvPicPr>
          <p:nvPr/>
        </p:nvPicPr>
        <p:blipFill>
          <a:blip r:embed="rId3"/>
          <a:stretch>
            <a:fillRect/>
          </a:stretch>
        </p:blipFill>
        <p:spPr>
          <a:xfrm>
            <a:off x="6134073" y="1263760"/>
            <a:ext cx="5014172" cy="4896407"/>
          </a:xfrm>
          <a:prstGeom prst="rect">
            <a:avLst/>
          </a:prstGeom>
        </p:spPr>
      </p:pic>
    </p:spTree>
    <p:extLst>
      <p:ext uri="{BB962C8B-B14F-4D97-AF65-F5344CB8AC3E}">
        <p14:creationId xmlns:p14="http://schemas.microsoft.com/office/powerpoint/2010/main" val="380829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5208-546E-4CCB-90A9-B2E7E684D425}"/>
              </a:ext>
            </a:extLst>
          </p:cNvPr>
          <p:cNvSpPr>
            <a:spLocks noGrp="1"/>
          </p:cNvSpPr>
          <p:nvPr>
            <p:ph type="title"/>
          </p:nvPr>
        </p:nvSpPr>
        <p:spPr/>
        <p:txBody>
          <a:bodyPr/>
          <a:lstStyle/>
          <a:p>
            <a:r>
              <a:rPr lang="en-US" u="sng" dirty="0"/>
              <a:t>Data pre-processing</a:t>
            </a:r>
            <a:endParaRPr lang="en-IN" u="sng" dirty="0"/>
          </a:p>
        </p:txBody>
      </p:sp>
      <p:pic>
        <p:nvPicPr>
          <p:cNvPr id="7" name="Content Placeholder 6">
            <a:extLst>
              <a:ext uri="{FF2B5EF4-FFF2-40B4-BE49-F238E27FC236}">
                <a16:creationId xmlns:a16="http://schemas.microsoft.com/office/drawing/2014/main" id="{242D60A4-3EEB-4387-98AE-2C9D1A9097DA}"/>
              </a:ext>
            </a:extLst>
          </p:cNvPr>
          <p:cNvPicPr>
            <a:picLocks noGrp="1" noChangeAspect="1"/>
          </p:cNvPicPr>
          <p:nvPr>
            <p:ph idx="1"/>
          </p:nvPr>
        </p:nvPicPr>
        <p:blipFill>
          <a:blip r:embed="rId2"/>
          <a:stretch>
            <a:fillRect/>
          </a:stretch>
        </p:blipFill>
        <p:spPr>
          <a:xfrm>
            <a:off x="685801" y="1916947"/>
            <a:ext cx="4094746" cy="4331452"/>
          </a:xfrm>
        </p:spPr>
      </p:pic>
      <p:pic>
        <p:nvPicPr>
          <p:cNvPr id="9" name="Picture 8">
            <a:extLst>
              <a:ext uri="{FF2B5EF4-FFF2-40B4-BE49-F238E27FC236}">
                <a16:creationId xmlns:a16="http://schemas.microsoft.com/office/drawing/2014/main" id="{F51A6F0F-E50D-4A05-81C8-5DA577C99918}"/>
              </a:ext>
            </a:extLst>
          </p:cNvPr>
          <p:cNvPicPr>
            <a:picLocks noChangeAspect="1"/>
          </p:cNvPicPr>
          <p:nvPr/>
        </p:nvPicPr>
        <p:blipFill>
          <a:blip r:embed="rId3"/>
          <a:stretch>
            <a:fillRect/>
          </a:stretch>
        </p:blipFill>
        <p:spPr>
          <a:xfrm>
            <a:off x="4951525" y="1916947"/>
            <a:ext cx="6759212" cy="4331452"/>
          </a:xfrm>
          <a:prstGeom prst="rect">
            <a:avLst/>
          </a:prstGeom>
        </p:spPr>
      </p:pic>
    </p:spTree>
    <p:extLst>
      <p:ext uri="{BB962C8B-B14F-4D97-AF65-F5344CB8AC3E}">
        <p14:creationId xmlns:p14="http://schemas.microsoft.com/office/powerpoint/2010/main" val="187749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54C9-BD8A-4DD7-8C94-62E6837BDAA0}"/>
              </a:ext>
            </a:extLst>
          </p:cNvPr>
          <p:cNvSpPr>
            <a:spLocks noGrp="1"/>
          </p:cNvSpPr>
          <p:nvPr>
            <p:ph type="title"/>
          </p:nvPr>
        </p:nvSpPr>
        <p:spPr/>
        <p:txBody>
          <a:bodyPr/>
          <a:lstStyle/>
          <a:p>
            <a:r>
              <a:rPr lang="en-US" u="sng" dirty="0"/>
              <a:t>Visualizations</a:t>
            </a:r>
            <a:endParaRPr lang="en-IN" u="sng" dirty="0"/>
          </a:p>
        </p:txBody>
      </p:sp>
      <p:pic>
        <p:nvPicPr>
          <p:cNvPr id="9" name="Content Placeholder 8">
            <a:extLst>
              <a:ext uri="{FF2B5EF4-FFF2-40B4-BE49-F238E27FC236}">
                <a16:creationId xmlns:a16="http://schemas.microsoft.com/office/drawing/2014/main" id="{27C19397-A765-4F6E-A469-B9B5B68279AC}"/>
              </a:ext>
            </a:extLst>
          </p:cNvPr>
          <p:cNvPicPr>
            <a:picLocks noGrp="1" noChangeAspect="1"/>
          </p:cNvPicPr>
          <p:nvPr>
            <p:ph idx="1"/>
          </p:nvPr>
        </p:nvPicPr>
        <p:blipFill>
          <a:blip r:embed="rId2"/>
          <a:stretch>
            <a:fillRect/>
          </a:stretch>
        </p:blipFill>
        <p:spPr>
          <a:xfrm>
            <a:off x="551728" y="1943330"/>
            <a:ext cx="3555051" cy="4427604"/>
          </a:xfrm>
        </p:spPr>
      </p:pic>
      <p:pic>
        <p:nvPicPr>
          <p:cNvPr id="11" name="Picture 10">
            <a:extLst>
              <a:ext uri="{FF2B5EF4-FFF2-40B4-BE49-F238E27FC236}">
                <a16:creationId xmlns:a16="http://schemas.microsoft.com/office/drawing/2014/main" id="{C7A7594E-3C7D-4680-B9D6-709613A7036C}"/>
              </a:ext>
            </a:extLst>
          </p:cNvPr>
          <p:cNvPicPr>
            <a:picLocks noChangeAspect="1"/>
          </p:cNvPicPr>
          <p:nvPr/>
        </p:nvPicPr>
        <p:blipFill>
          <a:blip r:embed="rId3"/>
          <a:stretch>
            <a:fillRect/>
          </a:stretch>
        </p:blipFill>
        <p:spPr>
          <a:xfrm>
            <a:off x="4358300" y="1943330"/>
            <a:ext cx="3555051" cy="4427604"/>
          </a:xfrm>
          <a:prstGeom prst="rect">
            <a:avLst/>
          </a:prstGeom>
        </p:spPr>
      </p:pic>
      <p:pic>
        <p:nvPicPr>
          <p:cNvPr id="13" name="Picture 12">
            <a:extLst>
              <a:ext uri="{FF2B5EF4-FFF2-40B4-BE49-F238E27FC236}">
                <a16:creationId xmlns:a16="http://schemas.microsoft.com/office/drawing/2014/main" id="{9F4133BD-5562-46A1-9CCB-F98D0BE593BC}"/>
              </a:ext>
            </a:extLst>
          </p:cNvPr>
          <p:cNvPicPr>
            <a:picLocks noChangeAspect="1"/>
          </p:cNvPicPr>
          <p:nvPr/>
        </p:nvPicPr>
        <p:blipFill>
          <a:blip r:embed="rId4"/>
          <a:stretch>
            <a:fillRect/>
          </a:stretch>
        </p:blipFill>
        <p:spPr>
          <a:xfrm>
            <a:off x="8164873" y="1943330"/>
            <a:ext cx="3555051" cy="4435224"/>
          </a:xfrm>
          <a:prstGeom prst="rect">
            <a:avLst/>
          </a:prstGeom>
        </p:spPr>
      </p:pic>
    </p:spTree>
    <p:extLst>
      <p:ext uri="{BB962C8B-B14F-4D97-AF65-F5344CB8AC3E}">
        <p14:creationId xmlns:p14="http://schemas.microsoft.com/office/powerpoint/2010/main" val="208110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54C9-BD8A-4DD7-8C94-62E6837BDAA0}"/>
              </a:ext>
            </a:extLst>
          </p:cNvPr>
          <p:cNvSpPr>
            <a:spLocks noGrp="1"/>
          </p:cNvSpPr>
          <p:nvPr>
            <p:ph type="title"/>
          </p:nvPr>
        </p:nvSpPr>
        <p:spPr/>
        <p:txBody>
          <a:bodyPr/>
          <a:lstStyle/>
          <a:p>
            <a:r>
              <a:rPr lang="en-US" u="sng" dirty="0"/>
              <a:t>Visualizations</a:t>
            </a:r>
            <a:endParaRPr lang="en-IN" u="sng" dirty="0"/>
          </a:p>
        </p:txBody>
      </p:sp>
      <p:pic>
        <p:nvPicPr>
          <p:cNvPr id="5" name="Content Placeholder 4">
            <a:extLst>
              <a:ext uri="{FF2B5EF4-FFF2-40B4-BE49-F238E27FC236}">
                <a16:creationId xmlns:a16="http://schemas.microsoft.com/office/drawing/2014/main" id="{27490148-37A0-434C-A55E-04C6BE2F020E}"/>
              </a:ext>
            </a:extLst>
          </p:cNvPr>
          <p:cNvPicPr>
            <a:picLocks noGrp="1" noChangeAspect="1"/>
          </p:cNvPicPr>
          <p:nvPr>
            <p:ph idx="1"/>
          </p:nvPr>
        </p:nvPicPr>
        <p:blipFill>
          <a:blip r:embed="rId2"/>
          <a:stretch>
            <a:fillRect/>
          </a:stretch>
        </p:blipFill>
        <p:spPr>
          <a:xfrm>
            <a:off x="107448" y="2042398"/>
            <a:ext cx="3051752" cy="4182533"/>
          </a:xfrm>
        </p:spPr>
      </p:pic>
      <p:pic>
        <p:nvPicPr>
          <p:cNvPr id="7" name="Picture 6">
            <a:extLst>
              <a:ext uri="{FF2B5EF4-FFF2-40B4-BE49-F238E27FC236}">
                <a16:creationId xmlns:a16="http://schemas.microsoft.com/office/drawing/2014/main" id="{D230DB4B-4191-4675-9D7D-ED66CDC92BFA}"/>
              </a:ext>
            </a:extLst>
          </p:cNvPr>
          <p:cNvPicPr>
            <a:picLocks noChangeAspect="1"/>
          </p:cNvPicPr>
          <p:nvPr/>
        </p:nvPicPr>
        <p:blipFill>
          <a:blip r:embed="rId3"/>
          <a:stretch>
            <a:fillRect/>
          </a:stretch>
        </p:blipFill>
        <p:spPr>
          <a:xfrm>
            <a:off x="3383846" y="2018933"/>
            <a:ext cx="3051751" cy="4229467"/>
          </a:xfrm>
          <a:prstGeom prst="rect">
            <a:avLst/>
          </a:prstGeom>
        </p:spPr>
      </p:pic>
      <p:pic>
        <p:nvPicPr>
          <p:cNvPr id="9" name="Picture 8">
            <a:extLst>
              <a:ext uri="{FF2B5EF4-FFF2-40B4-BE49-F238E27FC236}">
                <a16:creationId xmlns:a16="http://schemas.microsoft.com/office/drawing/2014/main" id="{7B3194D2-FB17-4304-933A-68F331183A25}"/>
              </a:ext>
            </a:extLst>
          </p:cNvPr>
          <p:cNvPicPr>
            <a:picLocks noChangeAspect="1"/>
          </p:cNvPicPr>
          <p:nvPr/>
        </p:nvPicPr>
        <p:blipFill>
          <a:blip r:embed="rId4"/>
          <a:stretch>
            <a:fillRect/>
          </a:stretch>
        </p:blipFill>
        <p:spPr>
          <a:xfrm>
            <a:off x="6660242" y="1235242"/>
            <a:ext cx="5427151" cy="5280370"/>
          </a:xfrm>
          <a:prstGeom prst="rect">
            <a:avLst/>
          </a:prstGeom>
        </p:spPr>
      </p:pic>
    </p:spTree>
    <p:extLst>
      <p:ext uri="{BB962C8B-B14F-4D97-AF65-F5344CB8AC3E}">
        <p14:creationId xmlns:p14="http://schemas.microsoft.com/office/powerpoint/2010/main" val="240361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54C9-BD8A-4DD7-8C94-62E6837BDAA0}"/>
              </a:ext>
            </a:extLst>
          </p:cNvPr>
          <p:cNvSpPr>
            <a:spLocks noGrp="1"/>
          </p:cNvSpPr>
          <p:nvPr>
            <p:ph type="title"/>
          </p:nvPr>
        </p:nvSpPr>
        <p:spPr>
          <a:xfrm>
            <a:off x="140369" y="0"/>
            <a:ext cx="10131425" cy="1456267"/>
          </a:xfrm>
        </p:spPr>
        <p:txBody>
          <a:bodyPr/>
          <a:lstStyle/>
          <a:p>
            <a:r>
              <a:rPr lang="en-US" u="sng" dirty="0"/>
              <a:t>Visualizations</a:t>
            </a:r>
            <a:endParaRPr lang="en-IN" u="sng" dirty="0"/>
          </a:p>
        </p:txBody>
      </p:sp>
      <p:pic>
        <p:nvPicPr>
          <p:cNvPr id="5" name="Content Placeholder 4">
            <a:extLst>
              <a:ext uri="{FF2B5EF4-FFF2-40B4-BE49-F238E27FC236}">
                <a16:creationId xmlns:a16="http://schemas.microsoft.com/office/drawing/2014/main" id="{03035146-EE17-4578-96C7-D1F83D62F668}"/>
              </a:ext>
            </a:extLst>
          </p:cNvPr>
          <p:cNvPicPr>
            <a:picLocks noGrp="1" noChangeAspect="1"/>
          </p:cNvPicPr>
          <p:nvPr>
            <p:ph idx="1"/>
          </p:nvPr>
        </p:nvPicPr>
        <p:blipFill>
          <a:blip r:embed="rId2"/>
          <a:stretch>
            <a:fillRect/>
          </a:stretch>
        </p:blipFill>
        <p:spPr>
          <a:xfrm>
            <a:off x="4426023" y="1232737"/>
            <a:ext cx="3322314" cy="5296399"/>
          </a:xfrm>
        </p:spPr>
      </p:pic>
      <p:pic>
        <p:nvPicPr>
          <p:cNvPr id="7" name="Picture 6">
            <a:extLst>
              <a:ext uri="{FF2B5EF4-FFF2-40B4-BE49-F238E27FC236}">
                <a16:creationId xmlns:a16="http://schemas.microsoft.com/office/drawing/2014/main" id="{E260ED41-76DD-40B2-9408-D5AF28D18DDD}"/>
              </a:ext>
            </a:extLst>
          </p:cNvPr>
          <p:cNvPicPr>
            <a:picLocks noChangeAspect="1"/>
          </p:cNvPicPr>
          <p:nvPr/>
        </p:nvPicPr>
        <p:blipFill>
          <a:blip r:embed="rId3"/>
          <a:stretch>
            <a:fillRect/>
          </a:stretch>
        </p:blipFill>
        <p:spPr>
          <a:xfrm>
            <a:off x="8003641" y="1232738"/>
            <a:ext cx="3779848" cy="5296398"/>
          </a:xfrm>
          <a:prstGeom prst="rect">
            <a:avLst/>
          </a:prstGeom>
        </p:spPr>
      </p:pic>
      <p:pic>
        <p:nvPicPr>
          <p:cNvPr id="9" name="Picture 8">
            <a:extLst>
              <a:ext uri="{FF2B5EF4-FFF2-40B4-BE49-F238E27FC236}">
                <a16:creationId xmlns:a16="http://schemas.microsoft.com/office/drawing/2014/main" id="{CB7348DD-A594-436F-A996-1ABE94FD6D21}"/>
              </a:ext>
            </a:extLst>
          </p:cNvPr>
          <p:cNvPicPr>
            <a:picLocks noChangeAspect="1"/>
          </p:cNvPicPr>
          <p:nvPr/>
        </p:nvPicPr>
        <p:blipFill>
          <a:blip r:embed="rId4"/>
          <a:stretch>
            <a:fillRect/>
          </a:stretch>
        </p:blipFill>
        <p:spPr>
          <a:xfrm>
            <a:off x="378031" y="1232738"/>
            <a:ext cx="3810330" cy="5296399"/>
          </a:xfrm>
          <a:prstGeom prst="rect">
            <a:avLst/>
          </a:prstGeom>
        </p:spPr>
      </p:pic>
    </p:spTree>
    <p:extLst>
      <p:ext uri="{BB962C8B-B14F-4D97-AF65-F5344CB8AC3E}">
        <p14:creationId xmlns:p14="http://schemas.microsoft.com/office/powerpoint/2010/main" val="4016424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71af3243-3dd4-4a8d-8c0d-dd76da1f02a5"/>
    <ds:schemaRef ds:uri="16c05727-aa75-4e4a-9b5f-8a80a1165891"/>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Rating prediction project</Template>
  <TotalTime>0</TotalTime>
  <Words>362</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Yu Gothic Light</vt:lpstr>
      <vt:lpstr>Arial</vt:lpstr>
      <vt:lpstr>Calibri</vt:lpstr>
      <vt:lpstr>Calibri Light</vt:lpstr>
      <vt:lpstr>Times New Roman</vt:lpstr>
      <vt:lpstr>Celestial</vt:lpstr>
      <vt:lpstr>pFA Housing project</vt:lpstr>
      <vt:lpstr>Introduction</vt:lpstr>
      <vt:lpstr>Problem Statement And Understanding</vt:lpstr>
      <vt:lpstr>Dataset</vt:lpstr>
      <vt:lpstr>Data pre-processing</vt:lpstr>
      <vt:lpstr>Data pre-processing</vt:lpstr>
      <vt:lpstr>Visualizations</vt:lpstr>
      <vt:lpstr>Visualizations</vt:lpstr>
      <vt:lpstr>Visualizations</vt:lpstr>
      <vt:lpstr>Model building</vt:lpstr>
      <vt:lpstr>Predicted values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2022-03-20T05:53:26Z</dcterms:created>
  <dcterms:modified xsi:type="dcterms:W3CDTF">2022-03-20T06:18:52Z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