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Montserrat"/>
      <p:regular r:id="rId13"/>
      <p:bold r:id="rId14"/>
      <p:italic r:id="rId15"/>
      <p:boldItalic r:id="rId16"/>
    </p:embeddedFont>
    <p:embeddedFont>
      <p:font typeface="Barlow Medium"/>
      <p:regular r:id="rId17"/>
      <p:bold r:id="rId18"/>
      <p:italic r:id="rId19"/>
      <p:boldItalic r:id="rId20"/>
    </p:embeddedFont>
    <p:embeddedFont>
      <p:font typeface="Barlow"/>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boldItalic.fntdata"/><Relationship Id="rId11" Type="http://schemas.openxmlformats.org/officeDocument/2006/relationships/slide" Target="slides/slide6.xml"/><Relationship Id="rId22" Type="http://schemas.openxmlformats.org/officeDocument/2006/relationships/font" Target="fonts/Barlow-boldItalic.fntdata"/><Relationship Id="rId10" Type="http://schemas.openxmlformats.org/officeDocument/2006/relationships/slide" Target="slides/slide5.xml"/><Relationship Id="rId21" Type="http://schemas.openxmlformats.org/officeDocument/2006/relationships/font" Target="fonts/Barlow-bold.fnt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Barlow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BarlowMedium-italic.fntdata"/><Relationship Id="rId6" Type="http://schemas.openxmlformats.org/officeDocument/2006/relationships/slide" Target="slides/slide1.xml"/><Relationship Id="rId18" Type="http://schemas.openxmlformats.org/officeDocument/2006/relationships/font" Target="fonts/Barlow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6def3fd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6def3f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6def3fdb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6def3fd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4402d01b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4402d01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43bf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9443bf4ca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7" y="3668101"/>
            <a:ext cx="13321228" cy="6889571"/>
          </a:xfrm>
          <a:prstGeom prst="rect">
            <a:avLst/>
          </a:prstGeom>
          <a:noFill/>
          <a:ln>
            <a:noFill/>
          </a:ln>
        </p:spPr>
      </p:pic>
      <p:sp>
        <p:nvSpPr>
          <p:cNvPr id="85" name="Google Shape;85;p13"/>
          <p:cNvSpPr txBox="1"/>
          <p:nvPr/>
        </p:nvSpPr>
        <p:spPr>
          <a:xfrm>
            <a:off x="6527586" y="637176"/>
            <a:ext cx="10731600" cy="16188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i="0" lang="en-US" sz="12000" u="none" cap="none" strike="noStrike">
                <a:solidFill>
                  <a:srgbClr val="25C58A"/>
                </a:solidFill>
                <a:latin typeface="Barlow"/>
                <a:ea typeface="Barlow"/>
                <a:cs typeface="Barlow"/>
                <a:sym typeface="Barlow"/>
              </a:rPr>
              <a:t>P</a:t>
            </a:r>
            <a:r>
              <a:rPr b="1" lang="en-US" sz="12000">
                <a:solidFill>
                  <a:srgbClr val="25C58A"/>
                </a:solidFill>
                <a:latin typeface="Barlow"/>
                <a:ea typeface="Barlow"/>
                <a:cs typeface="Barlow"/>
                <a:sym typeface="Barlow"/>
              </a:rPr>
              <a:t>LUS LIFE</a:t>
            </a:r>
            <a:endParaRPr>
              <a:solidFill>
                <a:srgbClr val="25C58A"/>
              </a:solidFill>
            </a:endParaRPr>
          </a:p>
        </p:txBody>
      </p:sp>
      <p:sp>
        <p:nvSpPr>
          <p:cNvPr id="86" name="Google Shape;86;p13"/>
          <p:cNvSpPr/>
          <p:nvPr/>
        </p:nvSpPr>
        <p:spPr>
          <a:xfrm>
            <a:off x="251324" y="125448"/>
            <a:ext cx="1808626" cy="1808626"/>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50"/>
          </a:xfrm>
          <a:prstGeom prst="rect">
            <a:avLst/>
          </a:prstGeom>
          <a:noFill/>
          <a:ln>
            <a:noFill/>
          </a:ln>
        </p:spPr>
      </p:pic>
      <p:grpSp>
        <p:nvGrpSpPr>
          <p:cNvPr id="88" name="Google Shape;88;p13"/>
          <p:cNvGrpSpPr/>
          <p:nvPr/>
        </p:nvGrpSpPr>
        <p:grpSpPr>
          <a:xfrm>
            <a:off x="10235149" y="8753587"/>
            <a:ext cx="7024220" cy="504675"/>
            <a:chOff x="-859569" y="-160999"/>
            <a:chExt cx="9365626" cy="67290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500" cy="6729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“Mind the Gap”</a:t>
            </a:r>
            <a:endParaRPr/>
          </a:p>
        </p:txBody>
      </p:sp>
      <p:sp>
        <p:nvSpPr>
          <p:cNvPr id="92" name="Google Shape;92;p13"/>
          <p:cNvSpPr txBox="1"/>
          <p:nvPr/>
        </p:nvSpPr>
        <p:spPr>
          <a:xfrm>
            <a:off x="6527586" y="3614900"/>
            <a:ext cx="10731600" cy="108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chemeClr val="accent1"/>
                </a:solidFill>
                <a:latin typeface="Barlow"/>
                <a:ea typeface="Barlow"/>
                <a:cs typeface="Barlow"/>
                <a:sym typeface="Barlow"/>
              </a:rPr>
              <a:t>RUSHERS</a:t>
            </a:r>
            <a:endParaRPr>
              <a:solidFill>
                <a:schemeClr val="accent1"/>
              </a:solidFill>
            </a:endParaRPr>
          </a:p>
        </p:txBody>
      </p:sp>
      <p:sp>
        <p:nvSpPr>
          <p:cNvPr id="93" name="Google Shape;93;p13"/>
          <p:cNvSpPr txBox="1"/>
          <p:nvPr/>
        </p:nvSpPr>
        <p:spPr>
          <a:xfrm>
            <a:off x="6527586" y="47566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ROHIT KUMAR</a:t>
            </a:r>
            <a:endParaRPr/>
          </a:p>
        </p:txBody>
      </p:sp>
      <p:sp>
        <p:nvSpPr>
          <p:cNvPr id="94" name="Google Shape;94;p13"/>
          <p:cNvSpPr txBox="1"/>
          <p:nvPr/>
        </p:nvSpPr>
        <p:spPr>
          <a:xfrm>
            <a:off x="6527586" y="53662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ABHISHEK SENGAR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8" name="Shape 98"/>
        <p:cNvGrpSpPr/>
        <p:nvPr/>
      </p:nvGrpSpPr>
      <p:grpSpPr>
        <a:xfrm>
          <a:off x="0" y="0"/>
          <a:ext cx="0" cy="0"/>
          <a:chOff x="0" y="0"/>
          <a:chExt cx="0" cy="0"/>
        </a:xfrm>
      </p:grpSpPr>
      <p:sp>
        <p:nvSpPr>
          <p:cNvPr id="99" name="Google Shape;99;p14"/>
          <p:cNvSpPr txBox="1"/>
          <p:nvPr/>
        </p:nvSpPr>
        <p:spPr>
          <a:xfrm>
            <a:off x="1028700" y="334644"/>
            <a:ext cx="8550900" cy="228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sp>
        <p:nvSpPr>
          <p:cNvPr id="100" name="Google Shape;100;p14"/>
          <p:cNvSpPr txBox="1"/>
          <p:nvPr/>
        </p:nvSpPr>
        <p:spPr>
          <a:xfrm>
            <a:off x="1028700" y="3347325"/>
            <a:ext cx="7962600" cy="54477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SzPts val="1100"/>
              <a:buNone/>
            </a:pPr>
            <a:r>
              <a:rPr lang="en-US" sz="2500">
                <a:solidFill>
                  <a:srgbClr val="FFFFFF"/>
                </a:solidFill>
                <a:latin typeface="Barlow Medium"/>
                <a:ea typeface="Barlow Medium"/>
                <a:cs typeface="Barlow Medium"/>
                <a:sym typeface="Barlow Medium"/>
              </a:rPr>
              <a:t>In Hospitals / Private clinics , OPD can be a hotspot for infectious diseases (such as Covid-19) (due to crowd), a single person having disease can infect many other person who are there for normal routine checkup. During this </a:t>
            </a:r>
            <a:r>
              <a:rPr lang="en-US" sz="2500">
                <a:solidFill>
                  <a:srgbClr val="FFFFFF"/>
                </a:solidFill>
                <a:latin typeface="Barlow Medium"/>
                <a:ea typeface="Barlow Medium"/>
                <a:cs typeface="Barlow Medium"/>
                <a:sym typeface="Barlow Medium"/>
              </a:rPr>
              <a:t>pandemic</a:t>
            </a:r>
            <a:r>
              <a:rPr lang="en-US" sz="2500">
                <a:solidFill>
                  <a:srgbClr val="FFFFFF"/>
                </a:solidFill>
                <a:latin typeface="Barlow Medium"/>
                <a:ea typeface="Barlow Medium"/>
                <a:cs typeface="Barlow Medium"/>
                <a:sym typeface="Barlow Medium"/>
              </a:rPr>
              <a:t>,  It is not safe for any person to visit any Hospital/clinic. It is not safe for the doctors and other people working  at the hospital as well.</a:t>
            </a:r>
            <a:endParaRPr sz="2500">
              <a:solidFill>
                <a:srgbClr val="FFFFFF"/>
              </a:solidFill>
              <a:latin typeface="Barlow Medium"/>
              <a:ea typeface="Barlow Medium"/>
              <a:cs typeface="Barlow Medium"/>
              <a:sym typeface="Barlow Medium"/>
            </a:endParaRPr>
          </a:p>
        </p:txBody>
      </p:sp>
      <p:pic>
        <p:nvPicPr>
          <p:cNvPr id="101" name="Google Shape;101;p14"/>
          <p:cNvPicPr preferRelativeResize="0"/>
          <p:nvPr/>
        </p:nvPicPr>
        <p:blipFill rotWithShape="1">
          <a:blip r:embed="rId3">
            <a:alphaModFix/>
          </a:blip>
          <a:srcRect b="0" l="0" r="0" t="0"/>
          <a:stretch/>
        </p:blipFill>
        <p:spPr>
          <a:xfrm>
            <a:off x="424784" y="8522364"/>
            <a:ext cx="1571982" cy="1469150"/>
          </a:xfrm>
          <a:prstGeom prst="rect">
            <a:avLst/>
          </a:prstGeom>
          <a:noFill/>
          <a:ln>
            <a:noFill/>
          </a:ln>
        </p:spPr>
      </p:pic>
      <p:pic>
        <p:nvPicPr>
          <p:cNvPr id="102" name="Google Shape;102;p14"/>
          <p:cNvPicPr preferRelativeResize="0"/>
          <p:nvPr/>
        </p:nvPicPr>
        <p:blipFill rotWithShape="1">
          <a:blip r:embed="rId4">
            <a:alphaModFix/>
          </a:blip>
          <a:srcRect b="0" l="0" r="14602" t="0"/>
          <a:stretch/>
        </p:blipFill>
        <p:spPr>
          <a:xfrm>
            <a:off x="9502850" y="0"/>
            <a:ext cx="8785150" cy="10287001"/>
          </a:xfrm>
          <a:prstGeom prst="rect">
            <a:avLst/>
          </a:prstGeom>
          <a:noFill/>
          <a:ln>
            <a:noFill/>
          </a:ln>
        </p:spPr>
      </p:pic>
      <p:sp>
        <p:nvSpPr>
          <p:cNvPr id="103" name="Google Shape;103;p14"/>
          <p:cNvSpPr txBox="1"/>
          <p:nvPr/>
        </p:nvSpPr>
        <p:spPr>
          <a:xfrm>
            <a:off x="9688925" y="9310150"/>
            <a:ext cx="8412900" cy="5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500">
                <a:solidFill>
                  <a:srgbClr val="FFFFFF"/>
                </a:solidFill>
                <a:latin typeface="Calibri"/>
                <a:ea typeface="Calibri"/>
                <a:cs typeface="Calibri"/>
                <a:sym typeface="Calibri"/>
              </a:rPr>
              <a:t>Situation of hospitals during this pandemic</a:t>
            </a:r>
            <a:endParaRPr b="1" sz="35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3687756" y="294117"/>
            <a:ext cx="10912500" cy="117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09" name="Google Shape;109;p15"/>
          <p:cNvSpPr txBox="1"/>
          <p:nvPr/>
        </p:nvSpPr>
        <p:spPr>
          <a:xfrm>
            <a:off x="693200" y="2422950"/>
            <a:ext cx="7879200" cy="20121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chemeClr val="dk1"/>
              </a:buClr>
              <a:buSzPts val="1100"/>
              <a:buFont typeface="Arial"/>
              <a:buNone/>
            </a:pPr>
            <a:r>
              <a:rPr lang="en-US" sz="2200">
                <a:solidFill>
                  <a:srgbClr val="141414"/>
                </a:solidFill>
                <a:latin typeface="Barlow Medium"/>
                <a:ea typeface="Barlow Medium"/>
                <a:cs typeface="Barlow Medium"/>
                <a:sym typeface="Barlow Medium"/>
              </a:rPr>
              <a:t>This problem can be reduced to a great extent by consulting with doctor online (through video calling) and visit Hospital / Clinic only when it is necessary or Recommended by Doctor itself. At least, first meeting with doctor should be held online.</a:t>
            </a:r>
            <a:endParaRPr sz="2200">
              <a:solidFill>
                <a:srgbClr val="141414"/>
              </a:solidFill>
              <a:latin typeface="Barlow Medium"/>
              <a:ea typeface="Barlow Medium"/>
              <a:cs typeface="Barlow Medium"/>
              <a:sym typeface="Barlow Medium"/>
            </a:endParaRPr>
          </a:p>
          <a:p>
            <a:pPr indent="0" lvl="0" marL="0" marR="0" rtl="0" algn="just">
              <a:lnSpc>
                <a:spcPct val="150000"/>
              </a:lnSpc>
              <a:spcBef>
                <a:spcPts val="0"/>
              </a:spcBef>
              <a:spcAft>
                <a:spcPts val="0"/>
              </a:spcAft>
              <a:buNone/>
            </a:pPr>
            <a:r>
              <a:t/>
            </a:r>
            <a:endParaRPr sz="2200">
              <a:solidFill>
                <a:srgbClr val="141414"/>
              </a:solidFill>
              <a:latin typeface="Barlow Medium"/>
              <a:ea typeface="Barlow Medium"/>
              <a:cs typeface="Barlow Medium"/>
              <a:sym typeface="Barlow Medium"/>
            </a:endParaRPr>
          </a:p>
        </p:txBody>
      </p:sp>
      <p:pic>
        <p:nvPicPr>
          <p:cNvPr id="110" name="Google Shape;110;p15"/>
          <p:cNvPicPr preferRelativeResize="0"/>
          <p:nvPr/>
        </p:nvPicPr>
        <p:blipFill rotWithShape="1">
          <a:blip r:embed="rId3">
            <a:alphaModFix/>
          </a:blip>
          <a:srcRect b="0" l="0" r="0" t="0"/>
          <a:stretch/>
        </p:blipFill>
        <p:spPr>
          <a:xfrm>
            <a:off x="16473309" y="294126"/>
            <a:ext cx="1571982" cy="1469150"/>
          </a:xfrm>
          <a:prstGeom prst="rect">
            <a:avLst/>
          </a:prstGeom>
          <a:noFill/>
          <a:ln>
            <a:noFill/>
          </a:ln>
        </p:spPr>
      </p:pic>
      <p:sp>
        <p:nvSpPr>
          <p:cNvPr id="111" name="Google Shape;111;p15"/>
          <p:cNvSpPr txBox="1"/>
          <p:nvPr/>
        </p:nvSpPr>
        <p:spPr>
          <a:xfrm>
            <a:off x="9461400" y="2268100"/>
            <a:ext cx="8583900" cy="708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We have build an online Platform where Patient consult Certified Doctors (of any private clinic / government hospital). A Doctor will have to register once with his/her genuine credentials and has to verify the documents and after successful verification Doctor can be consulted. Patient also has to register once with their genuine credentials and after that any patient can consult any specific doctor online (with this app) by choosing  with categories such as fees, work-experience, working-week-days, degree,specialization etc . Doctor will send list of medicine names through mail and Patient can purchase it from nearest medical store. In this case a patient having normal disease can avoid going to Hospitals/Clinics , which will save a lot of time and reduce spread of the Infectious disease through hospitals/clinics.</a:t>
            </a:r>
            <a:endParaRPr sz="2200">
              <a:solidFill>
                <a:srgbClr val="141414"/>
              </a:solidFill>
              <a:latin typeface="Barlow Medium"/>
              <a:ea typeface="Barlow Medium"/>
              <a:cs typeface="Barlow Medium"/>
              <a:sym typeface="Barlow Medium"/>
            </a:endParaRPr>
          </a:p>
          <a:p>
            <a:pPr indent="0" lvl="0" marL="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We have made it more inclined towards ongoing pandemic.</a:t>
            </a:r>
            <a:endParaRPr sz="220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a:blip r:embed="rId4">
            <a:alphaModFix/>
          </a:blip>
          <a:stretch>
            <a:fillRect/>
          </a:stretch>
        </p:blipFill>
        <p:spPr>
          <a:xfrm>
            <a:off x="2043000" y="4585275"/>
            <a:ext cx="5058000" cy="5058000"/>
          </a:xfrm>
          <a:prstGeom prst="rect">
            <a:avLst/>
          </a:prstGeom>
          <a:noFill/>
          <a:ln>
            <a:noFill/>
          </a:ln>
        </p:spPr>
      </p:pic>
      <p:cxnSp>
        <p:nvCxnSpPr>
          <p:cNvPr id="113" name="Google Shape;113;p15"/>
          <p:cNvCxnSpPr/>
          <p:nvPr/>
        </p:nvCxnSpPr>
        <p:spPr>
          <a:xfrm>
            <a:off x="9130700" y="2283350"/>
            <a:ext cx="0" cy="75159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7" name="Shape 117"/>
        <p:cNvGrpSpPr/>
        <p:nvPr/>
      </p:nvGrpSpPr>
      <p:grpSpPr>
        <a:xfrm>
          <a:off x="0" y="0"/>
          <a:ext cx="0" cy="0"/>
          <a:chOff x="0" y="0"/>
          <a:chExt cx="0" cy="0"/>
        </a:xfrm>
      </p:grpSpPr>
      <p:sp>
        <p:nvSpPr>
          <p:cNvPr id="118" name="Google Shape;118;p16"/>
          <p:cNvSpPr txBox="1"/>
          <p:nvPr/>
        </p:nvSpPr>
        <p:spPr>
          <a:xfrm>
            <a:off x="1601000" y="1059025"/>
            <a:ext cx="9944700" cy="952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6000" u="none" cap="none" strike="noStrike">
                <a:solidFill>
                  <a:srgbClr val="FFFFFF"/>
                </a:solidFill>
                <a:latin typeface="Barlow"/>
                <a:ea typeface="Barlow"/>
                <a:cs typeface="Barlow"/>
                <a:sym typeface="Barlow"/>
              </a:rPr>
              <a:t>UNIQUE SELLING POINTS</a:t>
            </a:r>
            <a:endParaRPr sz="2600"/>
          </a:p>
        </p:txBody>
      </p:sp>
      <p:pic>
        <p:nvPicPr>
          <p:cNvPr id="119" name="Google Shape;119;p16"/>
          <p:cNvPicPr preferRelativeResize="0"/>
          <p:nvPr/>
        </p:nvPicPr>
        <p:blipFill rotWithShape="1">
          <a:blip r:embed="rId3">
            <a:alphaModFix/>
          </a:blip>
          <a:srcRect b="0" l="0" r="0" t="0"/>
          <a:stretch/>
        </p:blipFill>
        <p:spPr>
          <a:xfrm>
            <a:off x="16307674" y="8378825"/>
            <a:ext cx="1704325" cy="1592851"/>
          </a:xfrm>
          <a:prstGeom prst="rect">
            <a:avLst/>
          </a:prstGeom>
          <a:noFill/>
          <a:ln>
            <a:noFill/>
          </a:ln>
        </p:spPr>
      </p:pic>
      <p:sp>
        <p:nvSpPr>
          <p:cNvPr id="120" name="Google Shape;120;p16"/>
          <p:cNvSpPr txBox="1"/>
          <p:nvPr/>
        </p:nvSpPr>
        <p:spPr>
          <a:xfrm>
            <a:off x="1601000" y="2749450"/>
            <a:ext cx="11337900" cy="6945300"/>
          </a:xfrm>
          <a:prstGeom prst="rect">
            <a:avLst/>
          </a:prstGeom>
          <a:noFill/>
          <a:ln>
            <a:noFill/>
          </a:ln>
        </p:spPr>
        <p:txBody>
          <a:bodyPr anchorCtr="0" anchor="t" bIns="0" lIns="0" spcFirstLastPara="1" rIns="0" wrap="square" tIns="0">
            <a:noAutofit/>
          </a:bodyPr>
          <a:lstStyle/>
          <a:p>
            <a:pPr indent="-425450" lvl="0" marL="457200" marR="0" rtl="0" algn="l">
              <a:lnSpc>
                <a:spcPct val="150000"/>
              </a:lnSpc>
              <a:spcBef>
                <a:spcPts val="0"/>
              </a:spcBef>
              <a:spcAft>
                <a:spcPts val="0"/>
              </a:spcAft>
              <a:buClr>
                <a:srgbClr val="FFFFFF"/>
              </a:buClr>
              <a:buSzPts val="3100"/>
              <a:buFont typeface="Barlow Medium"/>
              <a:buAutoNum type="arabicPeriod"/>
            </a:pPr>
            <a:r>
              <a:rPr lang="en-US" sz="3100">
                <a:solidFill>
                  <a:srgbClr val="FFFFFF"/>
                </a:solidFill>
                <a:latin typeface="Barlow Medium"/>
                <a:ea typeface="Barlow Medium"/>
                <a:cs typeface="Barlow Medium"/>
                <a:sym typeface="Barlow Medium"/>
              </a:rPr>
              <a:t>Easy to use. It is a very simple straight forward Web app.</a:t>
            </a:r>
            <a:endParaRPr sz="3100">
              <a:solidFill>
                <a:srgbClr val="FFFFFF"/>
              </a:solidFill>
              <a:latin typeface="Barlow Medium"/>
              <a:ea typeface="Barlow Medium"/>
              <a:cs typeface="Barlow Medium"/>
              <a:sym typeface="Barlow Medium"/>
            </a:endParaRPr>
          </a:p>
          <a:p>
            <a:pPr indent="-425450" lvl="0" marL="457200" rtl="0" algn="l">
              <a:lnSpc>
                <a:spcPct val="150000"/>
              </a:lnSpc>
              <a:spcBef>
                <a:spcPts val="1000"/>
              </a:spcBef>
              <a:spcAft>
                <a:spcPts val="0"/>
              </a:spcAft>
              <a:buClr>
                <a:schemeClr val="lt1"/>
              </a:buClr>
              <a:buSzPts val="3100"/>
              <a:buFont typeface="Barlow Medium"/>
              <a:buAutoNum type="arabicPeriod"/>
            </a:pPr>
            <a:r>
              <a:rPr lang="en-US" sz="3100">
                <a:solidFill>
                  <a:schemeClr val="lt1"/>
                </a:solidFill>
                <a:latin typeface="Barlow Medium"/>
                <a:ea typeface="Barlow Medium"/>
                <a:cs typeface="Barlow Medium"/>
                <a:sym typeface="Barlow Medium"/>
              </a:rPr>
              <a:t>A special COVID-19 section present in app to test the probability of anyone having covid-19 disease, by marking symptoms that you have.</a:t>
            </a:r>
            <a:endParaRPr sz="3100">
              <a:solidFill>
                <a:schemeClr val="lt1"/>
              </a:solidFill>
              <a:latin typeface="Barlow Medium"/>
              <a:ea typeface="Barlow Medium"/>
              <a:cs typeface="Barlow Medium"/>
              <a:sym typeface="Barlow Medium"/>
            </a:endParaRPr>
          </a:p>
          <a:p>
            <a:pPr indent="-425450" lvl="0" marL="457200" rtl="0" algn="l">
              <a:lnSpc>
                <a:spcPct val="150000"/>
              </a:lnSpc>
              <a:spcBef>
                <a:spcPts val="1000"/>
              </a:spcBef>
              <a:spcAft>
                <a:spcPts val="0"/>
              </a:spcAft>
              <a:buClr>
                <a:schemeClr val="lt1"/>
              </a:buClr>
              <a:buSzPts val="3100"/>
              <a:buFont typeface="Barlow Medium"/>
              <a:buAutoNum type="arabicPeriod"/>
            </a:pPr>
            <a:r>
              <a:rPr lang="en-US" sz="3100">
                <a:solidFill>
                  <a:schemeClr val="lt1"/>
                </a:solidFill>
                <a:latin typeface="Barlow Medium"/>
                <a:ea typeface="Barlow Medium"/>
                <a:cs typeface="Barlow Medium"/>
                <a:sym typeface="Barlow Medium"/>
              </a:rPr>
              <a:t>Covid Visualizer to better Visualize the ongoing pandemic over the globe.</a:t>
            </a:r>
            <a:endParaRPr sz="3100">
              <a:solidFill>
                <a:schemeClr val="lt1"/>
              </a:solidFill>
              <a:latin typeface="Barlow Medium"/>
              <a:ea typeface="Barlow Medium"/>
              <a:cs typeface="Barlow Medium"/>
              <a:sym typeface="Barlow Medium"/>
            </a:endParaRPr>
          </a:p>
          <a:p>
            <a:pPr indent="-425450" lvl="0" marL="457200" rtl="0" algn="l">
              <a:lnSpc>
                <a:spcPct val="150000"/>
              </a:lnSpc>
              <a:spcBef>
                <a:spcPts val="1000"/>
              </a:spcBef>
              <a:spcAft>
                <a:spcPts val="0"/>
              </a:spcAft>
              <a:buClr>
                <a:schemeClr val="lt1"/>
              </a:buClr>
              <a:buSzPts val="3100"/>
              <a:buFont typeface="Barlow Medium"/>
              <a:buAutoNum type="arabicPeriod"/>
            </a:pPr>
            <a:r>
              <a:rPr lang="en-US" sz="3100">
                <a:solidFill>
                  <a:schemeClr val="lt1"/>
                </a:solidFill>
                <a:latin typeface="Barlow Medium"/>
                <a:ea typeface="Barlow Medium"/>
                <a:cs typeface="Barlow Medium"/>
                <a:sym typeface="Barlow Medium"/>
              </a:rPr>
              <a:t> Easy, Secure and Fast Consultations with Doctors.</a:t>
            </a:r>
            <a:endParaRPr sz="3100">
              <a:solidFill>
                <a:schemeClr val="lt1"/>
              </a:solidFill>
              <a:latin typeface="Barlow Medium"/>
              <a:ea typeface="Barlow Medium"/>
              <a:cs typeface="Barlow Medium"/>
              <a:sym typeface="Barlow Medium"/>
            </a:endParaRPr>
          </a:p>
          <a:p>
            <a:pPr indent="0" lvl="0" marL="457200" rtl="0" algn="l">
              <a:lnSpc>
                <a:spcPct val="150000"/>
              </a:lnSpc>
              <a:spcBef>
                <a:spcPts val="1000"/>
              </a:spcBef>
              <a:spcAft>
                <a:spcPts val="0"/>
              </a:spcAft>
              <a:buNone/>
            </a:pPr>
            <a:r>
              <a:t/>
            </a:r>
            <a:endParaRPr sz="3100">
              <a:solidFill>
                <a:schemeClr val="lt1"/>
              </a:solidFill>
              <a:latin typeface="Barlow Medium"/>
              <a:ea typeface="Barlow Medium"/>
              <a:cs typeface="Barlow Medium"/>
              <a:sym typeface="Barlow Medium"/>
            </a:endParaRPr>
          </a:p>
        </p:txBody>
      </p:sp>
      <p:pic>
        <p:nvPicPr>
          <p:cNvPr id="121" name="Google Shape;121;p16"/>
          <p:cNvPicPr preferRelativeResize="0"/>
          <p:nvPr/>
        </p:nvPicPr>
        <p:blipFill rotWithShape="1">
          <a:blip r:embed="rId4">
            <a:alphaModFix/>
          </a:blip>
          <a:srcRect b="0" l="0" r="0" t="0"/>
          <a:stretch/>
        </p:blipFill>
        <p:spPr>
          <a:xfrm rot="-8447388">
            <a:off x="12662346" y="283499"/>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rot="5400000">
            <a:off x="10128386" y="2173460"/>
            <a:ext cx="12045623" cy="10051993"/>
          </a:xfrm>
          <a:prstGeom prst="rect">
            <a:avLst/>
          </a:prstGeom>
          <a:noFill/>
          <a:ln>
            <a:noFill/>
          </a:ln>
        </p:spPr>
      </p:pic>
      <p:grpSp>
        <p:nvGrpSpPr>
          <p:cNvPr id="127" name="Google Shape;127;p17"/>
          <p:cNvGrpSpPr/>
          <p:nvPr/>
        </p:nvGrpSpPr>
        <p:grpSpPr>
          <a:xfrm>
            <a:off x="2417475" y="3275648"/>
            <a:ext cx="7641002" cy="1981786"/>
            <a:chOff x="-3" y="-47625"/>
            <a:chExt cx="10188003" cy="2642381"/>
          </a:xfrm>
        </p:grpSpPr>
        <p:sp>
          <p:nvSpPr>
            <p:cNvPr id="128" name="Google Shape;128;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800">
                  <a:solidFill>
                    <a:srgbClr val="141414"/>
                  </a:solidFill>
                  <a:latin typeface="Barlow Medium"/>
                  <a:ea typeface="Barlow Medium"/>
                  <a:cs typeface="Barlow Medium"/>
                  <a:sym typeface="Barlow Medium"/>
                </a:rPr>
                <a:t>FRONT END</a:t>
              </a:r>
              <a:endParaRPr sz="1600"/>
            </a:p>
          </p:txBody>
        </p:sp>
        <p:sp>
          <p:nvSpPr>
            <p:cNvPr id="129" name="Google Shape;129;p17"/>
            <p:cNvSpPr txBox="1"/>
            <p:nvPr/>
          </p:nvSpPr>
          <p:spPr>
            <a:xfrm>
              <a:off x="-3" y="786056"/>
              <a:ext cx="10188000" cy="1808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HTML</a:t>
              </a:r>
              <a:endParaRPr sz="22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CSS</a:t>
              </a:r>
              <a:endParaRPr sz="22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JS</a:t>
              </a:r>
              <a:endParaRPr sz="1600"/>
            </a:p>
          </p:txBody>
        </p:sp>
      </p:grpSp>
      <p:grpSp>
        <p:nvGrpSpPr>
          <p:cNvPr id="130" name="Google Shape;130;p17"/>
          <p:cNvGrpSpPr/>
          <p:nvPr/>
        </p:nvGrpSpPr>
        <p:grpSpPr>
          <a:xfrm>
            <a:off x="2417475" y="5731773"/>
            <a:ext cx="7641002" cy="1981786"/>
            <a:chOff x="-3" y="-47625"/>
            <a:chExt cx="10188003" cy="2642381"/>
          </a:xfrm>
        </p:grpSpPr>
        <p:sp>
          <p:nvSpPr>
            <p:cNvPr id="131" name="Google Shape;131;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800">
                  <a:solidFill>
                    <a:srgbClr val="141414"/>
                  </a:solidFill>
                  <a:latin typeface="Barlow Medium"/>
                  <a:ea typeface="Barlow Medium"/>
                  <a:cs typeface="Barlow Medium"/>
                  <a:sym typeface="Barlow Medium"/>
                </a:rPr>
                <a:t>BACKEND</a:t>
              </a:r>
              <a:endParaRPr sz="1600"/>
            </a:p>
          </p:txBody>
        </p:sp>
        <p:sp>
          <p:nvSpPr>
            <p:cNvPr id="132" name="Google Shape;132;p17"/>
            <p:cNvSpPr txBox="1"/>
            <p:nvPr/>
          </p:nvSpPr>
          <p:spPr>
            <a:xfrm>
              <a:off x="-3" y="786056"/>
              <a:ext cx="10188000" cy="1808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Node.js</a:t>
              </a:r>
              <a:endParaRPr sz="22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Express.js</a:t>
              </a:r>
              <a:endParaRPr sz="22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Mongoose</a:t>
              </a:r>
              <a:endParaRPr sz="22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200">
                <a:solidFill>
                  <a:srgbClr val="141414"/>
                </a:solidFill>
                <a:latin typeface="Barlow Medium"/>
                <a:ea typeface="Barlow Medium"/>
                <a:cs typeface="Barlow Medium"/>
                <a:sym typeface="Barlow Medium"/>
              </a:endParaRPr>
            </a:p>
          </p:txBody>
        </p:sp>
      </p:grpSp>
      <p:grpSp>
        <p:nvGrpSpPr>
          <p:cNvPr id="133" name="Google Shape;133;p17"/>
          <p:cNvGrpSpPr/>
          <p:nvPr/>
        </p:nvGrpSpPr>
        <p:grpSpPr>
          <a:xfrm>
            <a:off x="2417477" y="8187898"/>
            <a:ext cx="7641000" cy="1356491"/>
            <a:chOff x="0" y="-47625"/>
            <a:chExt cx="10188000" cy="1808654"/>
          </a:xfrm>
        </p:grpSpPr>
        <p:sp>
          <p:nvSpPr>
            <p:cNvPr id="134" name="Google Shape;134;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800">
                  <a:solidFill>
                    <a:srgbClr val="141414"/>
                  </a:solidFill>
                  <a:latin typeface="Barlow Medium"/>
                  <a:ea typeface="Barlow Medium"/>
                  <a:cs typeface="Barlow Medium"/>
                  <a:sym typeface="Barlow Medium"/>
                </a:rPr>
                <a:t>DATABASE</a:t>
              </a:r>
              <a:endParaRPr sz="1600"/>
            </a:p>
          </p:txBody>
        </p:sp>
        <p:sp>
          <p:nvSpPr>
            <p:cNvPr id="135" name="Google Shape;135;p17"/>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200">
                  <a:solidFill>
                    <a:srgbClr val="141414"/>
                  </a:solidFill>
                  <a:latin typeface="Barlow Medium"/>
                  <a:ea typeface="Barlow Medium"/>
                  <a:cs typeface="Barlow Medium"/>
                  <a:sym typeface="Barlow Medium"/>
                </a:rPr>
                <a:t>MongoDB / Atlas</a:t>
              </a:r>
              <a:endParaRPr sz="2200">
                <a:solidFill>
                  <a:srgbClr val="141414"/>
                </a:solidFill>
                <a:latin typeface="Barlow Medium"/>
                <a:ea typeface="Barlow Medium"/>
                <a:cs typeface="Barlow Medium"/>
                <a:sym typeface="Barlow Medium"/>
              </a:endParaRPr>
            </a:p>
          </p:txBody>
        </p:sp>
      </p:grpSp>
      <p:sp>
        <p:nvSpPr>
          <p:cNvPr id="136" name="Google Shape;136;p17"/>
          <p:cNvSpPr txBox="1"/>
          <p:nvPr/>
        </p:nvSpPr>
        <p:spPr>
          <a:xfrm>
            <a:off x="1028700" y="31629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37" name="Google Shape;137;p17"/>
          <p:cNvSpPr txBox="1"/>
          <p:nvPr/>
        </p:nvSpPr>
        <p:spPr>
          <a:xfrm>
            <a:off x="1028700" y="5582217"/>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38" name="Google Shape;138;p17"/>
          <p:cNvSpPr txBox="1"/>
          <p:nvPr/>
        </p:nvSpPr>
        <p:spPr>
          <a:xfrm>
            <a:off x="1028700" y="800144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3.</a:t>
            </a:r>
            <a:endParaRPr/>
          </a:p>
        </p:txBody>
      </p:sp>
      <p:sp>
        <p:nvSpPr>
          <p:cNvPr id="139" name="Google Shape;139;p17"/>
          <p:cNvSpPr txBox="1"/>
          <p:nvPr/>
        </p:nvSpPr>
        <p:spPr>
          <a:xfrm>
            <a:off x="1028700" y="1080743"/>
            <a:ext cx="9029700" cy="10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TECH STACK</a:t>
            </a:r>
            <a:endParaRPr/>
          </a:p>
        </p:txBody>
      </p:sp>
      <p:pic>
        <p:nvPicPr>
          <p:cNvPr id="140" name="Google Shape;140;p17"/>
          <p:cNvPicPr preferRelativeResize="0"/>
          <p:nvPr/>
        </p:nvPicPr>
        <p:blipFill rotWithShape="1">
          <a:blip r:embed="rId4">
            <a:alphaModFix/>
          </a:blip>
          <a:srcRect b="0" l="0" r="0" t="0"/>
          <a:stretch/>
        </p:blipFill>
        <p:spPr>
          <a:xfrm>
            <a:off x="15697200" y="41022"/>
            <a:ext cx="2430225" cy="2271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sp>
        <p:nvSpPr>
          <p:cNvPr id="146" name="Google Shape;146;p18"/>
          <p:cNvSpPr txBox="1"/>
          <p:nvPr/>
        </p:nvSpPr>
        <p:spPr>
          <a:xfrm>
            <a:off x="1147275" y="433043"/>
            <a:ext cx="9029700" cy="1085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8000">
                <a:solidFill>
                  <a:srgbClr val="141414"/>
                </a:solidFill>
                <a:latin typeface="Barlow"/>
                <a:ea typeface="Barlow"/>
                <a:cs typeface="Barlow"/>
                <a:sym typeface="Barlow"/>
              </a:rPr>
              <a:t>How it Works ?</a:t>
            </a:r>
            <a:endParaRPr/>
          </a:p>
        </p:txBody>
      </p:sp>
      <p:pic>
        <p:nvPicPr>
          <p:cNvPr id="147" name="Google Shape;147;p18"/>
          <p:cNvPicPr preferRelativeResize="0"/>
          <p:nvPr/>
        </p:nvPicPr>
        <p:blipFill rotWithShape="1">
          <a:blip r:embed="rId4">
            <a:alphaModFix/>
          </a:blip>
          <a:srcRect b="0" l="0" r="0" t="0"/>
          <a:stretch/>
        </p:blipFill>
        <p:spPr>
          <a:xfrm>
            <a:off x="15697200" y="41022"/>
            <a:ext cx="2430224" cy="2271246"/>
          </a:xfrm>
          <a:prstGeom prst="rect">
            <a:avLst/>
          </a:prstGeom>
          <a:noFill/>
          <a:ln>
            <a:noFill/>
          </a:ln>
        </p:spPr>
      </p:pic>
      <p:sp>
        <p:nvSpPr>
          <p:cNvPr id="148" name="Google Shape;148;p18"/>
          <p:cNvSpPr txBox="1"/>
          <p:nvPr/>
        </p:nvSpPr>
        <p:spPr>
          <a:xfrm>
            <a:off x="948975" y="1957350"/>
            <a:ext cx="11449200" cy="82299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SzPts val="2700"/>
              <a:buFont typeface="Calibri"/>
              <a:buAutoNum type="arabicPeriod"/>
            </a:pPr>
            <a:r>
              <a:rPr b="1" lang="en-US" sz="2700">
                <a:latin typeface="Calibri"/>
                <a:ea typeface="Calibri"/>
                <a:cs typeface="Calibri"/>
                <a:sym typeface="Calibri"/>
              </a:rPr>
              <a:t>Patient / Doctor have to register on the website once with genuine credentials. Username(email), Password will be used to login.</a:t>
            </a:r>
            <a:endParaRPr b="1" sz="2700">
              <a:latin typeface="Calibri"/>
              <a:ea typeface="Calibri"/>
              <a:cs typeface="Calibri"/>
              <a:sym typeface="Calibri"/>
            </a:endParaRPr>
          </a:p>
          <a:p>
            <a:pPr indent="-400050" lvl="0" marL="457200" rtl="0" algn="l">
              <a:spcBef>
                <a:spcPts val="700"/>
              </a:spcBef>
              <a:spcAft>
                <a:spcPts val="0"/>
              </a:spcAft>
              <a:buSzPts val="2700"/>
              <a:buFont typeface="Calibri"/>
              <a:buAutoNum type="arabicPeriod"/>
            </a:pPr>
            <a:r>
              <a:rPr b="1" lang="en-US" sz="2700">
                <a:latin typeface="Calibri"/>
                <a:ea typeface="Calibri"/>
                <a:cs typeface="Calibri"/>
                <a:sym typeface="Calibri"/>
              </a:rPr>
              <a:t>After login, user will be at their respective portal (Patient Portal / Doctor Portal).</a:t>
            </a:r>
            <a:endParaRPr b="1" sz="2700">
              <a:latin typeface="Calibri"/>
              <a:ea typeface="Calibri"/>
              <a:cs typeface="Calibri"/>
              <a:sym typeface="Calibri"/>
            </a:endParaRPr>
          </a:p>
          <a:p>
            <a:pPr indent="-400050" lvl="0" marL="457200" rtl="0" algn="l">
              <a:spcBef>
                <a:spcPts val="700"/>
              </a:spcBef>
              <a:spcAft>
                <a:spcPts val="0"/>
              </a:spcAft>
              <a:buSzPts val="2700"/>
              <a:buFont typeface="Calibri"/>
              <a:buAutoNum type="arabicPeriod"/>
            </a:pPr>
            <a:r>
              <a:rPr b="1" lang="en-US" sz="2700">
                <a:latin typeface="Calibri"/>
                <a:ea typeface="Calibri"/>
                <a:cs typeface="Calibri"/>
                <a:sym typeface="Calibri"/>
              </a:rPr>
              <a:t>Features of Patient Portal</a:t>
            </a:r>
            <a:endParaRPr b="1" sz="2700">
              <a:latin typeface="Calibri"/>
              <a:ea typeface="Calibri"/>
              <a:cs typeface="Calibri"/>
              <a:sym typeface="Calibri"/>
            </a:endParaRPr>
          </a:p>
          <a:p>
            <a:pPr indent="-400050" lvl="1" marL="914400" rtl="0" algn="l">
              <a:spcBef>
                <a:spcPts val="700"/>
              </a:spcBef>
              <a:spcAft>
                <a:spcPts val="0"/>
              </a:spcAft>
              <a:buSzPts val="2700"/>
              <a:buFont typeface="Calibri"/>
              <a:buAutoNum type="alphaLcPeriod"/>
            </a:pPr>
            <a:r>
              <a:rPr i="1" lang="en-US" sz="2700" u="sng">
                <a:latin typeface="Calibri"/>
                <a:ea typeface="Calibri"/>
                <a:cs typeface="Calibri"/>
                <a:sym typeface="Calibri"/>
              </a:rPr>
              <a:t>Pending Appointments </a:t>
            </a:r>
            <a:r>
              <a:rPr i="1" lang="en-US" sz="2700">
                <a:latin typeface="Calibri"/>
                <a:ea typeface="Calibri"/>
                <a:cs typeface="Calibri"/>
                <a:sym typeface="Calibri"/>
              </a:rPr>
              <a:t>- List of all pending appointments of patient.</a:t>
            </a:r>
            <a:endParaRPr i="1" sz="2700">
              <a:latin typeface="Calibri"/>
              <a:ea typeface="Calibri"/>
              <a:cs typeface="Calibri"/>
              <a:sym typeface="Calibri"/>
            </a:endParaRPr>
          </a:p>
          <a:p>
            <a:pPr indent="-400050" lvl="1" marL="914400" rtl="0" algn="l">
              <a:spcBef>
                <a:spcPts val="700"/>
              </a:spcBef>
              <a:spcAft>
                <a:spcPts val="0"/>
              </a:spcAft>
              <a:buSzPts val="2700"/>
              <a:buFont typeface="Calibri"/>
              <a:buAutoNum type="alphaLcPeriod"/>
            </a:pPr>
            <a:r>
              <a:rPr i="1" lang="en-US" sz="2700" u="sng">
                <a:latin typeface="Calibri"/>
                <a:ea typeface="Calibri"/>
                <a:cs typeface="Calibri"/>
                <a:sym typeface="Calibri"/>
              </a:rPr>
              <a:t>Book Appointment</a:t>
            </a:r>
            <a:r>
              <a:rPr i="1" lang="en-US" sz="2700">
                <a:latin typeface="Calibri"/>
                <a:ea typeface="Calibri"/>
                <a:cs typeface="Calibri"/>
                <a:sym typeface="Calibri"/>
              </a:rPr>
              <a:t> - To search doctor according to requirement and fix an appointment by making non-refundable fee payment.</a:t>
            </a:r>
            <a:endParaRPr i="1" sz="2700">
              <a:latin typeface="Calibri"/>
              <a:ea typeface="Calibri"/>
              <a:cs typeface="Calibri"/>
              <a:sym typeface="Calibri"/>
            </a:endParaRPr>
          </a:p>
          <a:p>
            <a:pPr indent="-400050" lvl="1" marL="914400" rtl="0" algn="l">
              <a:spcBef>
                <a:spcPts val="700"/>
              </a:spcBef>
              <a:spcAft>
                <a:spcPts val="0"/>
              </a:spcAft>
              <a:buSzPts val="2700"/>
              <a:buFont typeface="Calibri"/>
              <a:buAutoNum type="alphaLcPeriod"/>
            </a:pPr>
            <a:r>
              <a:rPr i="1" lang="en-US" sz="2700">
                <a:latin typeface="Calibri"/>
                <a:ea typeface="Calibri"/>
                <a:cs typeface="Calibri"/>
                <a:sym typeface="Calibri"/>
              </a:rPr>
              <a:t>After booking an appointment, a token will be given to patient and patient will have to wait for his/her chance.</a:t>
            </a:r>
            <a:endParaRPr i="1" sz="2700">
              <a:latin typeface="Calibri"/>
              <a:ea typeface="Calibri"/>
              <a:cs typeface="Calibri"/>
              <a:sym typeface="Calibri"/>
            </a:endParaRPr>
          </a:p>
          <a:p>
            <a:pPr indent="-400050" lvl="0" marL="457200" rtl="0" algn="l">
              <a:spcBef>
                <a:spcPts val="700"/>
              </a:spcBef>
              <a:spcAft>
                <a:spcPts val="0"/>
              </a:spcAft>
              <a:buSzPts val="2700"/>
              <a:buFont typeface="Calibri"/>
              <a:buAutoNum type="arabicPeriod"/>
            </a:pPr>
            <a:r>
              <a:rPr b="1" lang="en-US" sz="2700">
                <a:latin typeface="Calibri"/>
                <a:ea typeface="Calibri"/>
                <a:cs typeface="Calibri"/>
                <a:sym typeface="Calibri"/>
              </a:rPr>
              <a:t>Features of Doctor Portal</a:t>
            </a:r>
            <a:endParaRPr b="1" sz="2700">
              <a:latin typeface="Calibri"/>
              <a:ea typeface="Calibri"/>
              <a:cs typeface="Calibri"/>
              <a:sym typeface="Calibri"/>
            </a:endParaRPr>
          </a:p>
          <a:p>
            <a:pPr indent="-400050" lvl="1" marL="914400" rtl="0" algn="l">
              <a:spcBef>
                <a:spcPts val="700"/>
              </a:spcBef>
              <a:spcAft>
                <a:spcPts val="0"/>
              </a:spcAft>
              <a:buSzPts val="2700"/>
              <a:buFont typeface="Calibri"/>
              <a:buAutoNum type="alphaLcPeriod"/>
            </a:pPr>
            <a:r>
              <a:rPr i="1" lang="en-US" sz="2700">
                <a:latin typeface="Calibri"/>
                <a:ea typeface="Calibri"/>
                <a:cs typeface="Calibri"/>
                <a:sym typeface="Calibri"/>
              </a:rPr>
              <a:t>A dashboard to show current token no. and total tokens for that day.</a:t>
            </a:r>
            <a:endParaRPr i="1" sz="2700">
              <a:latin typeface="Calibri"/>
              <a:ea typeface="Calibri"/>
              <a:cs typeface="Calibri"/>
              <a:sym typeface="Calibri"/>
            </a:endParaRPr>
          </a:p>
          <a:p>
            <a:pPr indent="-400050" lvl="1" marL="914400" rtl="0" algn="l">
              <a:spcBef>
                <a:spcPts val="700"/>
              </a:spcBef>
              <a:spcAft>
                <a:spcPts val="0"/>
              </a:spcAft>
              <a:buSzPts val="2700"/>
              <a:buFont typeface="Calibri"/>
              <a:buAutoNum type="alphaLcPeriod"/>
            </a:pPr>
            <a:r>
              <a:rPr i="1" lang="en-US" sz="2700">
                <a:latin typeface="Calibri"/>
                <a:ea typeface="Calibri"/>
                <a:cs typeface="Calibri"/>
                <a:sym typeface="Calibri"/>
              </a:rPr>
              <a:t>Pending Appointments - List of all pending appointments of doctor</a:t>
            </a:r>
            <a:endParaRPr i="1" sz="2700">
              <a:latin typeface="Calibri"/>
              <a:ea typeface="Calibri"/>
              <a:cs typeface="Calibri"/>
              <a:sym typeface="Calibri"/>
            </a:endParaRPr>
          </a:p>
          <a:p>
            <a:pPr indent="-400050" lvl="0" marL="457200" rtl="0" algn="l">
              <a:spcBef>
                <a:spcPts val="700"/>
              </a:spcBef>
              <a:spcAft>
                <a:spcPts val="0"/>
              </a:spcAft>
              <a:buSzPts val="2700"/>
              <a:buFont typeface="Calibri"/>
              <a:buAutoNum type="arabicPeriod"/>
            </a:pPr>
            <a:r>
              <a:rPr b="1" lang="en-US" sz="2700">
                <a:latin typeface="Calibri"/>
                <a:ea typeface="Calibri"/>
                <a:cs typeface="Calibri"/>
                <a:sym typeface="Calibri"/>
              </a:rPr>
              <a:t>Both patient and doctor can join through a common url, generated through zoom api during appointment fixing.</a:t>
            </a:r>
            <a:endParaRPr b="1" sz="2700">
              <a:latin typeface="Calibri"/>
              <a:ea typeface="Calibri"/>
              <a:cs typeface="Calibri"/>
              <a:sym typeface="Calibri"/>
            </a:endParaRPr>
          </a:p>
          <a:p>
            <a:pPr indent="-400050" lvl="0" marL="457200" rtl="0" algn="l">
              <a:spcBef>
                <a:spcPts val="700"/>
              </a:spcBef>
              <a:spcAft>
                <a:spcPts val="0"/>
              </a:spcAft>
              <a:buSzPts val="2700"/>
              <a:buFont typeface="Calibri"/>
              <a:buAutoNum type="arabicPeriod"/>
            </a:pPr>
            <a:r>
              <a:rPr b="1" lang="en-US" sz="2700">
                <a:latin typeface="Calibri"/>
                <a:ea typeface="Calibri"/>
                <a:cs typeface="Calibri"/>
                <a:sym typeface="Calibri"/>
              </a:rPr>
              <a:t>Finally after meeting is over, doctor can provide list of </a:t>
            </a:r>
            <a:r>
              <a:rPr b="1" lang="en-US" sz="2700">
                <a:latin typeface="Calibri"/>
                <a:ea typeface="Calibri"/>
                <a:cs typeface="Calibri"/>
                <a:sym typeface="Calibri"/>
              </a:rPr>
              <a:t>medicines</a:t>
            </a:r>
            <a:r>
              <a:rPr b="1" lang="en-US" sz="2700">
                <a:latin typeface="Calibri"/>
                <a:ea typeface="Calibri"/>
                <a:cs typeface="Calibri"/>
                <a:sym typeface="Calibri"/>
              </a:rPr>
              <a:t> through mail and mark meeting as done.</a:t>
            </a:r>
            <a:endParaRPr b="1" sz="2700">
              <a:latin typeface="Calibri"/>
              <a:ea typeface="Calibri"/>
              <a:cs typeface="Calibri"/>
              <a:sym typeface="Calibri"/>
            </a:endParaRPr>
          </a:p>
          <a:p>
            <a:pPr indent="0" lvl="0" marL="457200" rtl="0" algn="l">
              <a:spcBef>
                <a:spcPts val="70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2" name="Shape 152"/>
        <p:cNvGrpSpPr/>
        <p:nvPr/>
      </p:nvGrpSpPr>
      <p:grpSpPr>
        <a:xfrm>
          <a:off x="0" y="0"/>
          <a:ext cx="0" cy="0"/>
          <a:chOff x="0" y="0"/>
          <a:chExt cx="0" cy="0"/>
        </a:xfrm>
      </p:grpSpPr>
      <p:grpSp>
        <p:nvGrpSpPr>
          <p:cNvPr id="153" name="Google Shape;153;p19"/>
          <p:cNvGrpSpPr/>
          <p:nvPr/>
        </p:nvGrpSpPr>
        <p:grpSpPr>
          <a:xfrm>
            <a:off x="1000309" y="4583213"/>
            <a:ext cx="12044825" cy="2316893"/>
            <a:chOff x="0" y="209550"/>
            <a:chExt cx="11419061" cy="3089191"/>
          </a:xfrm>
        </p:grpSpPr>
        <p:sp>
          <p:nvSpPr>
            <p:cNvPr id="154" name="Google Shape;154;p19"/>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3900" u="none" cap="none" strike="noStrike">
                  <a:solidFill>
                    <a:srgbClr val="141414"/>
                  </a:solidFill>
                  <a:latin typeface="Barlow"/>
                  <a:ea typeface="Barlow"/>
                  <a:cs typeface="Barlow"/>
                  <a:sym typeface="Barlow"/>
                </a:rPr>
                <a:t>THANK YOU</a:t>
              </a:r>
              <a:endParaRPr sz="3300"/>
            </a:p>
          </p:txBody>
        </p:sp>
        <p:sp>
          <p:nvSpPr>
            <p:cNvPr id="155" name="Google Shape;155;p19"/>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3700" u="none" cap="none" strike="noStrike">
                <a:solidFill>
                  <a:schemeClr val="dk1"/>
                </a:solidFill>
                <a:latin typeface="Calibri"/>
                <a:ea typeface="Calibri"/>
                <a:cs typeface="Calibri"/>
                <a:sym typeface="Calibri"/>
              </a:endParaRPr>
            </a:p>
          </p:txBody>
        </p:sp>
      </p:grpSp>
      <p:pic>
        <p:nvPicPr>
          <p:cNvPr id="156" name="Google Shape;156;p19"/>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57" name="Google Shape;157;p19"/>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58" name="Google Shape;158;p19"/>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