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281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9916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12207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7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5569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452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056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1012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429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25884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10/28/2021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3178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100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99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476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368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973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5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t>10/28/2021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DA32F-03A5-4740-AD89-6A80D037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val="76457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2050" name="Picture 2">
            <a:extLst>
              <a:ext uri="{FF2B5EF4-FFF2-40B4-BE49-F238E27FC236}">
                <a16:creationId xmlns:a16="http://schemas.microsoft.com/office/drawing/2014/main" id="{B3683818-2E95-4F76-AB13-25EA299A3F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7686" y="2193925"/>
            <a:ext cx="3816628"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2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122" name="Picture 2">
            <a:extLst>
              <a:ext uri="{FF2B5EF4-FFF2-40B4-BE49-F238E27FC236}">
                <a16:creationId xmlns:a16="http://schemas.microsoft.com/office/drawing/2014/main" id="{F29FB9E7-B1A0-440B-B7CE-D60382A777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541" y="2193925"/>
            <a:ext cx="6122917"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and remove them.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Elastic Net, SVR, Decision Tree Regressor, Kneighbors Regressor, Random Forest Regressor, Ada Boost Regressor and Gradient Boosting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fontScale="92500"/>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Gradient Boosting Regressor as our best model since it's giving us best score and it's performing well. It's r2_score is also satisfactory and it shows that our model is neither underfitting/overfitting. Then we performed </a:t>
            </a:r>
            <a:r>
              <a:rPr lang="en-US" sz="2400" b="0" i="0" dirty="0" err="1">
                <a:solidFill>
                  <a:schemeClr val="accent5">
                    <a:lumMod val="40000"/>
                    <a:lumOff val="60000"/>
                  </a:schemeClr>
                </a:solidFill>
                <a:effectLst/>
                <a:latin typeface="Arial Rounded MT Bold" panose="020F0704030504030204" pitchFamily="34" charset="0"/>
              </a:rPr>
              <a:t>hyperparamter</a:t>
            </a:r>
            <a:r>
              <a:rPr lang="en-US" sz="2400" b="0" i="0" dirty="0">
                <a:solidFill>
                  <a:schemeClr val="accent5">
                    <a:lumMod val="40000"/>
                    <a:lumOff val="60000"/>
                  </a:schemeClr>
                </a:solidFill>
                <a:effectLst/>
                <a:latin typeface="Arial Rounded MT Bold" panose="020F0704030504030204" pitchFamily="34" charset="0"/>
              </a:rPr>
              <a:t> tuning using </a:t>
            </a:r>
            <a:r>
              <a:rPr lang="en-US" sz="2400" b="0" i="0" dirty="0" err="1">
                <a:solidFill>
                  <a:schemeClr val="accent5">
                    <a:lumMod val="40000"/>
                    <a:lumOff val="60000"/>
                  </a:schemeClr>
                </a:solidFill>
                <a:effectLst/>
                <a:latin typeface="Arial Rounded MT Bold" panose="020F0704030504030204" pitchFamily="34" charset="0"/>
              </a:rPr>
              <a:t>GridSearchCV</a:t>
            </a:r>
            <a:r>
              <a:rPr lang="en-US" sz="2400" b="0" i="0" dirty="0">
                <a:solidFill>
                  <a:schemeClr val="accent5">
                    <a:lumMod val="40000"/>
                    <a:lumOff val="60000"/>
                  </a:schemeClr>
                </a:solidFill>
                <a:effectLst/>
                <a:latin typeface="Arial Rounded MT Bold" panose="020F0704030504030204" pitchFamily="34" charset="0"/>
              </a:rPr>
              <a:t> on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from which got '</a:t>
            </a:r>
            <a:r>
              <a:rPr lang="en-US" sz="2400" b="0" i="0" dirty="0" err="1">
                <a:solidFill>
                  <a:schemeClr val="accent5">
                    <a:lumMod val="40000"/>
                    <a:lumOff val="60000"/>
                  </a:schemeClr>
                </a:solidFill>
                <a:effectLst/>
                <a:latin typeface="Arial Rounded MT Bold" panose="020F0704030504030204" pitchFamily="34" charset="0"/>
              </a:rPr>
              <a:t>learning_rate</a:t>
            </a:r>
            <a:r>
              <a:rPr lang="en-US" sz="2400" b="0" i="0" dirty="0">
                <a:solidFill>
                  <a:schemeClr val="accent5">
                    <a:lumMod val="40000"/>
                    <a:lumOff val="60000"/>
                  </a:schemeClr>
                </a:solidFill>
                <a:effectLst/>
                <a:latin typeface="Arial Rounded MT Bold" panose="020F0704030504030204" pitchFamily="34" charset="0"/>
              </a:rPr>
              <a:t>': 0.1, '</a:t>
            </a:r>
            <a:r>
              <a:rPr lang="en-US" sz="2400" b="0" i="0" dirty="0" err="1">
                <a:solidFill>
                  <a:schemeClr val="accent5">
                    <a:lumMod val="40000"/>
                    <a:lumOff val="60000"/>
                  </a:schemeClr>
                </a:solidFill>
                <a:effectLst/>
                <a:latin typeface="Arial Rounded MT Bold" panose="020F0704030504030204" pitchFamily="34" charset="0"/>
              </a:rPr>
              <a:t>n_estimators</a:t>
            </a:r>
            <a:r>
              <a:rPr lang="en-US" sz="2400" b="0" i="0" dirty="0">
                <a:solidFill>
                  <a:schemeClr val="accent5">
                    <a:lumMod val="40000"/>
                    <a:lumOff val="60000"/>
                  </a:schemeClr>
                </a:solidFill>
                <a:effectLst/>
                <a:latin typeface="Arial Rounded MT Bold" panose="020F0704030504030204" pitchFamily="34" charset="0"/>
              </a:rPr>
              <a:t>': 500 as best parameters. We got score : 0.999517991577412 after performing hyperparameter tuning and earlier it was 0.9846658425719441. Its r2_score is also satisfactory.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b="0" i="0" dirty="0" err="1">
                <a:solidFill>
                  <a:schemeClr val="accent5">
                    <a:lumMod val="40000"/>
                    <a:lumOff val="60000"/>
                  </a:schemeClr>
                </a:solidFill>
                <a:effectLst/>
                <a:latin typeface="Arial Rounded MT Bold" panose="020F0704030504030204" pitchFamily="34" charset="0"/>
              </a:rPr>
              <a:t>GradientBoostingRegressor</a:t>
            </a:r>
            <a:r>
              <a:rPr lang="en-US" sz="2400" b="0" i="0" dirty="0">
                <a:solidFill>
                  <a:schemeClr val="accent5">
                    <a:lumMod val="40000"/>
                    <a:lumOff val="60000"/>
                  </a:schemeClr>
                </a:solidFill>
                <a:effectLst/>
                <a:latin typeface="Arial Rounded MT Bold" panose="020F0704030504030204" pitchFamily="34" charset="0"/>
              </a:rPr>
              <a:t> as our final model using </a:t>
            </a:r>
            <a:r>
              <a:rPr lang="en-US" sz="2400" b="0" i="0" dirty="0" err="1">
                <a:solidFill>
                  <a:schemeClr val="accent5">
                    <a:lumMod val="40000"/>
                    <a:lumOff val="60000"/>
                  </a:schemeClr>
                </a:solidFill>
                <a:effectLst/>
                <a:latin typeface="Arial Rounded MT Bold" panose="020F0704030504030204" pitchFamily="34" charset="0"/>
              </a:rPr>
              <a:t>joblib</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932329" y="764373"/>
            <a:ext cx="10573871" cy="1293028"/>
          </a:xfrm>
        </p:spPr>
        <p:txBody>
          <a:bodyPr>
            <a:normAutofit fontScale="90000"/>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Score and r2_score. Since in case of </a:t>
            </a:r>
            <a:r>
              <a:rPr lang="en-US" sz="3600" b="0" i="0" dirty="0" err="1">
                <a:solidFill>
                  <a:schemeClr val="accent3">
                    <a:lumMod val="20000"/>
                    <a:lumOff val="80000"/>
                  </a:schemeClr>
                </a:solidFill>
                <a:effectLst/>
                <a:latin typeface="Arial Rounded MT Bold" panose="020F0704030504030204" pitchFamily="34" charset="0"/>
              </a:rPr>
              <a:t>GradientBoostingRegressor</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5" name="Content Placeholder 4">
            <a:extLst>
              <a:ext uri="{FF2B5EF4-FFF2-40B4-BE49-F238E27FC236}">
                <a16:creationId xmlns:a16="http://schemas.microsoft.com/office/drawing/2014/main" id="{D9C467A8-14CF-4439-99A9-F1C2084B836A}"/>
              </a:ext>
            </a:extLst>
          </p:cNvPr>
          <p:cNvPicPr>
            <a:picLocks noGrp="1" noChangeAspect="1"/>
          </p:cNvPicPr>
          <p:nvPr>
            <p:ph idx="1"/>
          </p:nvPr>
        </p:nvPicPr>
        <p:blipFill>
          <a:blip r:embed="rId2"/>
          <a:stretch>
            <a:fillRect/>
          </a:stretch>
        </p:blipFill>
        <p:spPr>
          <a:xfrm>
            <a:off x="925382" y="2239951"/>
            <a:ext cx="10341236" cy="3932261"/>
          </a:xfrm>
        </p:spPr>
      </p:pic>
    </p:spTree>
    <p:extLst>
      <p:ext uri="{BB962C8B-B14F-4D97-AF65-F5344CB8AC3E}">
        <p14:creationId xmlns:p14="http://schemas.microsoft.com/office/powerpoint/2010/main" val="31184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124E229B-0BC8-4D14-B071-A697D533DB6E}"/>
              </a:ext>
            </a:extLst>
          </p:cNvPr>
          <p:cNvSpPr txBox="1"/>
          <p:nvPr/>
        </p:nvSpPr>
        <p:spPr>
          <a:xfrm>
            <a:off x="815788" y="233100"/>
            <a:ext cx="11376212" cy="1107996"/>
          </a:xfrm>
          <a:prstGeom prst="rect">
            <a:avLst/>
          </a:prstGeom>
          <a:noFill/>
        </p:spPr>
        <p:txBody>
          <a:bodyPr wrap="square">
            <a:spAutoFit/>
          </a:bodyPr>
          <a:lstStyle/>
          <a:p>
            <a:br>
              <a:rPr lang="en-IN" sz="1800" b="1" i="0" dirty="0">
                <a:solidFill>
                  <a:srgbClr val="C00000"/>
                </a:solidFill>
                <a:effectLst/>
                <a:latin typeface="Cinzel Black" panose="00000A00000000000000" pitchFamily="2" charset="0"/>
              </a:rPr>
            </a:br>
            <a:r>
              <a:rPr lang="en-IN" sz="4800" b="1" i="0" dirty="0">
                <a:solidFill>
                  <a:srgbClr val="FFFF00"/>
                </a:solidFill>
                <a:effectLst/>
                <a:latin typeface="Cinzel Black" panose="00000A00000000000000" pitchFamily="2" charset="0"/>
              </a:rPr>
              <a:t>HOUSING: PRICE PREDICTION </a:t>
            </a:r>
            <a:endParaRPr lang="en-US" sz="4800" b="1" dirty="0">
              <a:solidFill>
                <a:srgbClr val="FFFF00"/>
              </a:solidFill>
            </a:endParaRPr>
          </a:p>
        </p:txBody>
      </p:sp>
      <p:sp>
        <p:nvSpPr>
          <p:cNvPr id="6" name="Rectangle 5">
            <a:extLst>
              <a:ext uri="{FF2B5EF4-FFF2-40B4-BE49-F238E27FC236}">
                <a16:creationId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p>
          <a:p>
            <a:pPr algn="ctr"/>
            <a:r>
              <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ABHISHEK PANDEY</a:t>
            </a:r>
            <a:endPar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p:txBody>
      </p:sp>
    </p:spTree>
    <p:extLst>
      <p:ext uri="{BB962C8B-B14F-4D97-AF65-F5344CB8AC3E}">
        <p14:creationId xmlns:p14="http://schemas.microsoft.com/office/powerpoint/2010/main" val="192350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5" name="Content Placeholder 4">
            <a:extLst>
              <a:ext uri="{FF2B5EF4-FFF2-40B4-BE49-F238E27FC236}">
                <a16:creationId xmlns:a16="http://schemas.microsoft.com/office/drawing/2014/main" id="{3A60D12E-EE69-4F27-B75D-DE745700E859}"/>
              </a:ext>
            </a:extLst>
          </p:cNvPr>
          <p:cNvPicPr>
            <a:picLocks noGrp="1" noChangeAspect="1"/>
          </p:cNvPicPr>
          <p:nvPr>
            <p:ph idx="1"/>
          </p:nvPr>
        </p:nvPicPr>
        <p:blipFill>
          <a:blip r:embed="rId2"/>
          <a:stretch>
            <a:fillRect/>
          </a:stretch>
        </p:blipFill>
        <p:spPr>
          <a:xfrm>
            <a:off x="2612095" y="2193925"/>
            <a:ext cx="6967810" cy="4024313"/>
          </a:xfrm>
        </p:spPr>
      </p:pic>
    </p:spTree>
    <p:extLst>
      <p:ext uri="{BB962C8B-B14F-4D97-AF65-F5344CB8AC3E}">
        <p14:creationId xmlns:p14="http://schemas.microsoft.com/office/powerpoint/2010/main" val="116247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7" name="Content Placeholder 6">
            <a:extLst>
              <a:ext uri="{FF2B5EF4-FFF2-40B4-BE49-F238E27FC236}">
                <a16:creationId xmlns:a16="http://schemas.microsoft.com/office/drawing/2014/main" id="{91A8CB0D-9497-4FB5-9F47-CB728FF79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08" y="3379240"/>
            <a:ext cx="7666384" cy="1653683"/>
          </a:xfrm>
        </p:spPr>
      </p:pic>
    </p:spTree>
    <p:extLst>
      <p:ext uri="{BB962C8B-B14F-4D97-AF65-F5344CB8AC3E}">
        <p14:creationId xmlns:p14="http://schemas.microsoft.com/office/powerpoint/2010/main" val="243462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7" name="Content Placeholder 6">
            <a:extLst>
              <a:ext uri="{FF2B5EF4-FFF2-40B4-BE49-F238E27FC236}">
                <a16:creationId xmlns:a16="http://schemas.microsoft.com/office/drawing/2014/main" id="{B4E15CA0-3946-46A5-92CE-D59917F97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349" y="2193925"/>
            <a:ext cx="5687301" cy="4024313"/>
          </a:xfrm>
        </p:spPr>
      </p:pic>
    </p:spTree>
    <p:extLst>
      <p:ext uri="{BB962C8B-B14F-4D97-AF65-F5344CB8AC3E}">
        <p14:creationId xmlns:p14="http://schemas.microsoft.com/office/powerpoint/2010/main" val="425435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a:t>
            </a:r>
            <a:r>
              <a:rPr lang="en-US" sz="2400" b="0" i="0" dirty="0" err="1">
                <a:solidFill>
                  <a:schemeClr val="accent3">
                    <a:lumMod val="20000"/>
                    <a:lumOff val="80000"/>
                  </a:schemeClr>
                </a:solidFill>
                <a:effectLst/>
                <a:latin typeface="Calibri" panose="020F0502020204030204" pitchFamily="34" charset="0"/>
              </a:rPr>
              <a:t>vesatility</a:t>
            </a:r>
            <a:r>
              <a:rPr lang="en-US" sz="2400" b="0" i="0" dirty="0">
                <a:solidFill>
                  <a:schemeClr val="accent3">
                    <a:lumMod val="20000"/>
                    <a:lumOff val="80000"/>
                  </a:schemeClr>
                </a:solidFill>
                <a:effectLst/>
                <a:latin typeface="Calibri" panose="020F0502020204030204" pitchFamily="34" charset="0"/>
              </a:rPr>
              <a:t>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b="1" i="0" dirty="0">
                <a:solidFill>
                  <a:schemeClr val="accent6">
                    <a:lumMod val="20000"/>
                    <a:lumOff val="80000"/>
                  </a:schemeClr>
                </a:solidFill>
                <a:effectLst/>
                <a:latin typeface="Arial Black" panose="020B0A04020102020204" pitchFamily="34" charset="0"/>
              </a:rPr>
              <a:t>Data Analysis</a:t>
            </a:r>
            <a:r>
              <a:rPr lang="en-US" b="1" i="0" dirty="0">
                <a:solidFill>
                  <a:srgbClr val="000000"/>
                </a:solidFill>
                <a:effectLst/>
                <a:latin typeface="Helvetica" panose="020B0604020202020204" pitchFamily="34" charset="0"/>
              </a:rPr>
              <a:t>:</a:t>
            </a:r>
            <a:endParaRPr lang="en-US" dirty="0"/>
          </a:p>
        </p:txBody>
      </p:sp>
      <p:pic>
        <p:nvPicPr>
          <p:cNvPr id="5" name="Content Placeholder 4">
            <a:extLst>
              <a:ext uri="{FF2B5EF4-FFF2-40B4-BE49-F238E27FC236}">
                <a16:creationId xmlns:a16="http://schemas.microsoft.com/office/drawing/2014/main" id="{A04354AF-B9FE-4D49-9792-77B2E2424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9242" y="2193925"/>
            <a:ext cx="8473515" cy="4024313"/>
          </a:xfrm>
        </p:spPr>
      </p:pic>
    </p:spTree>
    <p:extLst>
      <p:ext uri="{BB962C8B-B14F-4D97-AF65-F5344CB8AC3E}">
        <p14:creationId xmlns:p14="http://schemas.microsoft.com/office/powerpoint/2010/main" val="16009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US" sz="3600" dirty="0">
                <a:latin typeface="Arial Rounded MT Bold" panose="020F0704030504030204" pitchFamily="34" charset="0"/>
              </a:rPr>
              <a:t>Checking Null values</a:t>
            </a:r>
          </a:p>
        </p:txBody>
      </p:sp>
      <p:pic>
        <p:nvPicPr>
          <p:cNvPr id="1026" name="Picture 2">
            <a:extLst>
              <a:ext uri="{FF2B5EF4-FFF2-40B4-BE49-F238E27FC236}">
                <a16:creationId xmlns:a16="http://schemas.microsoft.com/office/drawing/2014/main" id="{B0707445-6EE3-4216-88F2-7748AA028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365" y="2193925"/>
            <a:ext cx="6302188" cy="4135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2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5" name="Content Placeholder 4">
            <a:extLst>
              <a:ext uri="{FF2B5EF4-FFF2-40B4-BE49-F238E27FC236}">
                <a16:creationId xmlns:a16="http://schemas.microsoft.com/office/drawing/2014/main" id="{07389B4B-EE17-4CC2-A1B8-1D7A4A142E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1089" y="2518105"/>
            <a:ext cx="10409822" cy="3375953"/>
          </a:xfrm>
        </p:spPr>
      </p:pic>
    </p:spTree>
    <p:extLst>
      <p:ext uri="{BB962C8B-B14F-4D97-AF65-F5344CB8AC3E}">
        <p14:creationId xmlns:p14="http://schemas.microsoft.com/office/powerpoint/2010/main" val="3264109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71</TotalTime>
  <Words>1149</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Arial Rounded MT Bold</vt:lpstr>
      <vt:lpstr>Britannic Bold</vt:lpstr>
      <vt:lpstr>Calibri</vt:lpstr>
      <vt:lpstr>Century Gothic</vt:lpstr>
      <vt:lpstr>Cinzel Black</vt:lpstr>
      <vt:lpstr>Futura-Bold</vt:lpstr>
      <vt:lpstr>Helvetica</vt:lpstr>
      <vt:lpstr>Segoe UI</vt:lpstr>
      <vt:lpstr>Stencil</vt:lpstr>
      <vt:lpstr>Times New Roman</vt:lpstr>
      <vt:lpstr>Vapor Trail</vt:lpstr>
      <vt:lpstr>PowerPoint Presentation</vt:lpstr>
      <vt:lpstr>       </vt:lpstr>
      <vt:lpstr>Problem Statement: </vt:lpstr>
      <vt:lpstr>Review of Literature </vt:lpstr>
      <vt:lpstr>Conceptual Background of the domain </vt:lpstr>
      <vt:lpstr>Data Analysis:</vt:lpstr>
      <vt:lpstr>Checking Null values</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SAVING MODEL</vt:lpstr>
      <vt:lpstr>MAKING PREDICTIONS</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ABHISHEK PANDEY</cp:lastModifiedBy>
  <cp:revision>1</cp:revision>
  <dcterms:created xsi:type="dcterms:W3CDTF">2021-10-28T06:28:03Z</dcterms:created>
  <dcterms:modified xsi:type="dcterms:W3CDTF">2021-10-28T07:39:41Z</dcterms:modified>
</cp:coreProperties>
</file>