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1CFE-09B5-F5F6-4402-129392C68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4433E-8E23-CE9C-4392-3EB993976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6097E-0EA0-CD22-5593-DC18D608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3C9D-723A-4328-B3C7-A07657D4F3D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89BA1-258F-C715-BD2A-129AC949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96DC3-055B-2974-C6AC-15244551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7D11-786D-444A-A860-FD0BDEB1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1165-9858-DEEF-FDE8-F7375188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F95B7-78B7-8313-951B-385DF10E2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E3B1E-69B2-9A5C-EAFC-B32B5FB7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3C9D-723A-4328-B3C7-A07657D4F3D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24AA6-3137-4A43-5E61-CD3255E2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0B009-12B9-628A-433F-91C1E49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7D11-786D-444A-A860-FD0BDEB1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1B89B-BB12-0C36-9A76-B4080581F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20FD5-A50E-D600-681C-96193CBEF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04EAF-0382-F3EA-4496-32A25531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3C9D-723A-4328-B3C7-A07657D4F3D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F2CF4-EFBF-9370-03FF-89A785E4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3756C-9BC2-29BD-988E-6C43EC42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7D11-786D-444A-A860-FD0BDEB1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0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6607-1DC8-CA55-1238-8F78962F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B4B9B-95A8-6021-D12E-3A838224D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646AC-4BA7-B17C-9E2C-96915FF2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3C9D-723A-4328-B3C7-A07657D4F3D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1FAAA-A002-B2EB-1360-AF5F4A79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DFA6E-3202-60E8-BA31-0B689DF3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7D11-786D-444A-A860-FD0BDEB1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7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932C3-447F-B7ED-3C0F-FFD107D6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61B65-022C-F232-CFCC-0104C84B3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A3FFB-E17C-F6E2-A939-864606E6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3C9D-723A-4328-B3C7-A07657D4F3D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2B64E-68F6-78AF-2ED5-80499245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3E3FF-93C3-2FA7-6FFE-B07A0483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7D11-786D-444A-A860-FD0BDEB1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1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ECE-E288-70A3-85BA-BBA93E80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5B3B3-FE58-A98B-A633-CDBF017F8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2D0CA-B20C-F36D-9848-2912551E9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05462-8441-837F-3889-6CD4B16E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3C9D-723A-4328-B3C7-A07657D4F3D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32B70-3568-478F-CDB4-91952B1D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27BF8-25F9-0533-9C51-6CC2BD60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7D11-786D-444A-A860-FD0BDEB1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7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BFA8-726E-7E3F-46D9-62EF55A5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36D44-909F-7E8F-9543-FC551D3D3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7A789-C0E6-D4BA-9A65-B4636F53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F6B0C-D736-3107-774A-C5226F67D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4DBF7-B560-A833-95D0-C9BB30814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2046E-0A6C-F415-0848-B4DBE3F9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3C9D-723A-4328-B3C7-A07657D4F3D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92675-0D64-3DD2-7B80-40C010E6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4EDE30-B81C-CAB5-7727-0D11B96E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7D11-786D-444A-A860-FD0BDEB1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8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F55C-6A3D-A08F-60B1-D999E3F4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B45B9-068B-D4B3-7D5E-05EA2BC7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3C9D-723A-4328-B3C7-A07657D4F3D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DE50D-8636-3937-53A8-5251C321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09307-6FE9-187D-F886-EA92467E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7D11-786D-444A-A860-FD0BDEB1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0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EBBEBA-E0A5-5DE9-3201-D0F68CC0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3C9D-723A-4328-B3C7-A07657D4F3D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B5B73-7DA5-E77D-DF5C-98C406E3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BBBCB-E853-F246-EEB4-1D8D788E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7D11-786D-444A-A860-FD0BDEB1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5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A4A8-080A-4BEC-624D-01C3DA6F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154B-AA6B-47F9-2C5E-DBCC503BD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E102C-155D-1DF7-6E5F-DDC8A5AA6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704CE-CB0B-925E-E386-F171FB18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3C9D-723A-4328-B3C7-A07657D4F3D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6A281-6379-46C2-5432-39AB98D5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18AA0-8491-D8F2-91D5-0D829A82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7D11-786D-444A-A860-FD0BDEB1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1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0EB7-CE0C-47AA-44F0-B05D50EA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34E8A-CA49-6D93-DD78-FCD5E483A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5247D-267B-9574-F3F8-84D78708B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39C44-B193-E0A0-D7A4-3BCF999F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3C9D-723A-4328-B3C7-A07657D4F3D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F2078-73B5-C7C3-940E-AF15DF65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2C6EA-4AFF-E1CB-5254-FB1A4A4C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B7D11-786D-444A-A860-FD0BDEB1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5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6B7AF-3DFB-4CD1-4D9E-F764E828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50AF1-D05C-FC0A-AB52-08C563D35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2A050-9B4F-D683-69DA-9A7EA0D97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23C9D-723A-4328-B3C7-A07657D4F3D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DDC96-D93F-9D23-88DD-7701F4B0A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CE6AE-B492-55AE-7A7B-5323C5C6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B7D11-786D-444A-A860-FD0BDEB1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6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ADD6C2-3E85-CDFB-A821-EEABFFE72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0394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Project Overview</a:t>
            </a:r>
            <a:br>
              <a:rPr lang="en-US" sz="4800" dirty="0"/>
            </a:br>
            <a:r>
              <a:rPr lang="en-US" sz="4800" dirty="0"/>
              <a:t>Stock Price Modeling and Forecasting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265729-0042-4E0D-60EA-122B9EB1A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9199"/>
            <a:ext cx="10515600" cy="3687763"/>
          </a:xfrm>
        </p:spPr>
        <p:txBody>
          <a:bodyPr>
            <a:normAutofit/>
          </a:bodyPr>
          <a:lstStyle/>
          <a:p>
            <a:r>
              <a:rPr lang="en-US" sz="4000" dirty="0"/>
              <a:t>Objective: Clean and analyze historical stock data to predict whether the stock price will go up the next day.</a:t>
            </a:r>
          </a:p>
          <a:p>
            <a:r>
              <a:rPr lang="en-US" sz="4000" dirty="0"/>
              <a:t>Data: Columns include Data, Open, High, Low, Close, Volume, Dividends, Stock, Splits, and Company</a:t>
            </a:r>
          </a:p>
        </p:txBody>
      </p:sp>
    </p:spTree>
    <p:extLst>
      <p:ext uri="{BB962C8B-B14F-4D97-AF65-F5344CB8AC3E}">
        <p14:creationId xmlns:p14="http://schemas.microsoft.com/office/powerpoint/2010/main" val="63866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02E4-0C84-1DAE-5074-19412BEB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3AAC-5D5C-0B3B-FE6C-A88D93E4E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Values: Observed in Open, High, Low, Close, and Volume.</a:t>
            </a:r>
          </a:p>
          <a:p>
            <a:r>
              <a:rPr lang="en-US" dirty="0"/>
              <a:t>Outliers: Extreme values in Close prices were detected and removed via IQR.</a:t>
            </a:r>
          </a:p>
          <a:p>
            <a:r>
              <a:rPr lang="en-US" dirty="0"/>
              <a:t>Mixed Types: Company converted to categorical data type from Object.</a:t>
            </a:r>
          </a:p>
          <a:p>
            <a:r>
              <a:rPr lang="en-US" dirty="0"/>
              <a:t>Time Series Structure: Multi-company data needed proper grouping by company</a:t>
            </a:r>
          </a:p>
        </p:txBody>
      </p:sp>
    </p:spTree>
    <p:extLst>
      <p:ext uri="{BB962C8B-B14F-4D97-AF65-F5344CB8AC3E}">
        <p14:creationId xmlns:p14="http://schemas.microsoft.com/office/powerpoint/2010/main" val="230691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ED55-FE48-2090-B3EA-A88E815F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34DC-1C1C-264B-4BA8-F89E02465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Imputation: </a:t>
            </a:r>
            <a:r>
              <a:rPr lang="en-US" dirty="0" err="1"/>
              <a:t>ffill</a:t>
            </a:r>
            <a:r>
              <a:rPr lang="en-US" dirty="0"/>
              <a:t> + </a:t>
            </a:r>
            <a:r>
              <a:rPr lang="en-US" dirty="0" err="1"/>
              <a:t>bfill</a:t>
            </a:r>
            <a:r>
              <a:rPr lang="en-US" dirty="0"/>
              <a:t> for price/volume</a:t>
            </a:r>
          </a:p>
          <a:p>
            <a:r>
              <a:rPr lang="en-US" dirty="0"/>
              <a:t>Outlier removal: IQR on Close</a:t>
            </a:r>
          </a:p>
          <a:p>
            <a:r>
              <a:rPr lang="en-US" dirty="0"/>
              <a:t>Created return column: daily % change in close</a:t>
            </a:r>
          </a:p>
          <a:p>
            <a:r>
              <a:rPr lang="en-US" dirty="0"/>
              <a:t>Normalize with multi-index (Company, Date)</a:t>
            </a:r>
          </a:p>
          <a:p>
            <a:r>
              <a:rPr lang="en-US" dirty="0"/>
              <a:t>Feature transformations:</a:t>
            </a:r>
          </a:p>
          <a:p>
            <a:pPr lvl="1"/>
            <a:r>
              <a:rPr lang="en-US" dirty="0"/>
              <a:t>Polynomial Interactions (Open High, Low Close, etc.)</a:t>
            </a:r>
          </a:p>
          <a:p>
            <a:pPr lvl="1"/>
            <a:r>
              <a:rPr lang="en-US" dirty="0"/>
              <a:t>Rolling mean of volume</a:t>
            </a:r>
          </a:p>
        </p:txBody>
      </p:sp>
    </p:spTree>
    <p:extLst>
      <p:ext uri="{BB962C8B-B14F-4D97-AF65-F5344CB8AC3E}">
        <p14:creationId xmlns:p14="http://schemas.microsoft.com/office/powerpoint/2010/main" val="269533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C746-B12E-D1BA-EF88-4F57AB4E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20AC9-45E8-33C3-406B-15DA7186C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PolynomialFeatures</a:t>
            </a:r>
            <a:r>
              <a:rPr lang="en-US" dirty="0"/>
              <a:t> (degree=2, interaction=only)</a:t>
            </a:r>
          </a:p>
          <a:p>
            <a:r>
              <a:rPr lang="en-US" dirty="0"/>
              <a:t>Encoded </a:t>
            </a:r>
            <a:r>
              <a:rPr lang="en-US" dirty="0" err="1"/>
              <a:t>company_code</a:t>
            </a:r>
            <a:r>
              <a:rPr lang="en-US" dirty="0"/>
              <a:t> as integer</a:t>
            </a:r>
          </a:p>
          <a:p>
            <a:r>
              <a:rPr lang="en-US" dirty="0"/>
              <a:t>Created target: 1 if the stock goes up tomorrow, else 0</a:t>
            </a:r>
          </a:p>
          <a:p>
            <a:r>
              <a:rPr lang="en-US" dirty="0"/>
              <a:t>Feature subset used: Open High, Low Close, Open Low</a:t>
            </a:r>
          </a:p>
        </p:txBody>
      </p:sp>
    </p:spTree>
    <p:extLst>
      <p:ext uri="{BB962C8B-B14F-4D97-AF65-F5344CB8AC3E}">
        <p14:creationId xmlns:p14="http://schemas.microsoft.com/office/powerpoint/2010/main" val="220833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6207-11E6-F881-829D-C68A47B4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6A812-6ADB-A5CE-CBC1-ED051E3DD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Logistic Regression (</a:t>
            </a:r>
            <a:r>
              <a:rPr lang="en-US" dirty="0" err="1"/>
              <a:t>statsmodels.Logit</a:t>
            </a:r>
            <a:r>
              <a:rPr lang="en-US" dirty="0"/>
              <a:t>)</a:t>
            </a:r>
          </a:p>
          <a:p>
            <a:r>
              <a:rPr lang="en-US" dirty="0"/>
              <a:t>Train/Test Split: 80/20 stratified</a:t>
            </a:r>
          </a:p>
          <a:p>
            <a:r>
              <a:rPr lang="en-US" dirty="0"/>
              <a:t>Significant Predictors: Identified via p-values</a:t>
            </a:r>
          </a:p>
          <a:p>
            <a:r>
              <a:rPr lang="en-US" dirty="0"/>
              <a:t>Confidence Intervals &amp; Odds Rations presented</a:t>
            </a:r>
          </a:p>
          <a:p>
            <a:r>
              <a:rPr lang="en-US" dirty="0"/>
              <a:t>Evaluation	</a:t>
            </a:r>
          </a:p>
          <a:p>
            <a:pPr lvl="1"/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46582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D1F1-7EBB-EC41-D70B-C52CEE8F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3AFB7-7F4D-31E3-479D-8964FD7D0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Polynomial interaction terms improved interpretability</a:t>
            </a:r>
          </a:p>
          <a:p>
            <a:r>
              <a:rPr lang="en-US" sz="3600" dirty="0"/>
              <a:t>Price movement prediction is noisy but explainable</a:t>
            </a:r>
          </a:p>
          <a:p>
            <a:r>
              <a:rPr lang="en-US" sz="3600" dirty="0"/>
              <a:t>Framework can scale to other time-series datasets.</a:t>
            </a:r>
          </a:p>
        </p:txBody>
      </p:sp>
    </p:spTree>
    <p:extLst>
      <p:ext uri="{BB962C8B-B14F-4D97-AF65-F5344CB8AC3E}">
        <p14:creationId xmlns:p14="http://schemas.microsoft.com/office/powerpoint/2010/main" val="1967640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76F1-41FC-2D72-0A03-DF408841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9019C-4A28-27FB-22EB-320C42750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technical indicators (RSI, MACD, etc.)</a:t>
            </a:r>
          </a:p>
          <a:p>
            <a:r>
              <a:rPr lang="en-US" dirty="0"/>
              <a:t>Time-aware validation (walk-forward)</a:t>
            </a:r>
          </a:p>
          <a:p>
            <a:r>
              <a:rPr lang="en-US" dirty="0"/>
              <a:t>Try ensemble models or LSTM for </a:t>
            </a:r>
            <a:r>
              <a:rPr lang="en-US"/>
              <a:t>better prediction</a:t>
            </a:r>
          </a:p>
        </p:txBody>
      </p:sp>
    </p:spTree>
    <p:extLst>
      <p:ext uri="{BB962C8B-B14F-4D97-AF65-F5344CB8AC3E}">
        <p14:creationId xmlns:p14="http://schemas.microsoft.com/office/powerpoint/2010/main" val="2296049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Project Overview Stock Price Modeling and Forecasting</vt:lpstr>
      <vt:lpstr>Data Challenges</vt:lpstr>
      <vt:lpstr>Data Cleaning and Normalization</vt:lpstr>
      <vt:lpstr>Feature Engineering</vt:lpstr>
      <vt:lpstr>Model and Results</vt:lpstr>
      <vt:lpstr>Key Takeaways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Kumar</dc:creator>
  <cp:lastModifiedBy>Rohit Kumar</cp:lastModifiedBy>
  <cp:revision>1</cp:revision>
  <dcterms:created xsi:type="dcterms:W3CDTF">2025-08-08T08:47:44Z</dcterms:created>
  <dcterms:modified xsi:type="dcterms:W3CDTF">2025-08-08T08:47:44Z</dcterms:modified>
</cp:coreProperties>
</file>