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6620E90-5DB2-4E53-A6BD-B7DF573BD318}" type="datetimeFigureOut">
              <a:rPr lang="en-US" smtClean="0"/>
              <a:t>2/27/2022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21BCB32-9B5C-47CC-B170-35F2D193920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620E90-5DB2-4E53-A6BD-B7DF573BD318}"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620E90-5DB2-4E53-A6BD-B7DF573BD318}"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620E90-5DB2-4E53-A6BD-B7DF573BD318}"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620E90-5DB2-4E53-A6BD-B7DF573BD318}"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BCB32-9B5C-47CC-B170-35F2D193920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620E90-5DB2-4E53-A6BD-B7DF573BD318}"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620E90-5DB2-4E53-A6BD-B7DF573BD318}"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620E90-5DB2-4E53-A6BD-B7DF573BD318}"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20E90-5DB2-4E53-A6BD-B7DF573BD318}"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620E90-5DB2-4E53-A6BD-B7DF573BD318}"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BCB32-9B5C-47CC-B170-35F2D19392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20E90-5DB2-4E53-A6BD-B7DF573BD318}"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21BCB32-9B5C-47CC-B170-35F2D193920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6620E90-5DB2-4E53-A6BD-B7DF573BD318}" type="datetimeFigureOut">
              <a:rPr lang="en-US" smtClean="0"/>
              <a:t>2/27/2022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21BCB32-9B5C-47CC-B170-35F2D193920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1581912"/>
          </a:xfrm>
        </p:spPr>
        <p:txBody>
          <a:bodyPr/>
          <a:lstStyle/>
          <a:p>
            <a:r>
              <a:rPr lang="en-US" dirty="0" smtClean="0"/>
              <a:t>AI-Assisted Synthesis Prediction</a:t>
            </a:r>
            <a:endParaRPr lang="en-US" dirty="0"/>
          </a:p>
        </p:txBody>
      </p:sp>
      <p:sp>
        <p:nvSpPr>
          <p:cNvPr id="5" name="Content Placeholder 4"/>
          <p:cNvSpPr>
            <a:spLocks noGrp="1"/>
          </p:cNvSpPr>
          <p:nvPr>
            <p:ph idx="1"/>
          </p:nvPr>
        </p:nvSpPr>
        <p:spPr>
          <a:xfrm>
            <a:off x="457200" y="2514600"/>
            <a:ext cx="8229600" cy="3810000"/>
          </a:xfrm>
        </p:spPr>
        <p:txBody>
          <a:bodyPr>
            <a:normAutofit/>
          </a:bodyPr>
          <a:lstStyle/>
          <a:p>
            <a:endParaRPr lang="en-US" dirty="0" smtClean="0"/>
          </a:p>
          <a:p>
            <a:r>
              <a:rPr lang="en-US" dirty="0" smtClean="0"/>
              <a:t>Retrosynthesis </a:t>
            </a:r>
            <a:r>
              <a:rPr lang="en-US" dirty="0" smtClean="0"/>
              <a:t>analysis is the process of breaking down a target molecule into intermediates and purchasable precursors using disconnections that can be made using chemical reactions.</a:t>
            </a:r>
            <a:endParaRPr lang="en-US" dirty="0"/>
          </a:p>
        </p:txBody>
      </p:sp>
    </p:spTree>
    <p:extLst>
      <p:ext uri="{BB962C8B-B14F-4D97-AF65-F5344CB8AC3E}">
        <p14:creationId xmlns:p14="http://schemas.microsoft.com/office/powerpoint/2010/main" val="380757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This is followed by a transformer-based global attention encoder with graph-aware positional embedding.</a:t>
            </a:r>
          </a:p>
          <a:p>
            <a:pPr lvl="0"/>
            <a:r>
              <a:rPr lang="en-US" dirty="0"/>
              <a:t>The researcher's contribution can be summarized into: -</a:t>
            </a:r>
            <a:endParaRPr lang="en-US" sz="2800" dirty="0"/>
          </a:p>
          <a:p>
            <a:pPr lvl="1"/>
            <a:r>
              <a:rPr lang="en-US" dirty="0"/>
              <a:t>Graph2SMILES architecture with two encoder components model local and global atomic interactions respectively, which address the forward prediction and one-step retrosynthesis as graph-to-sequence tasks.</a:t>
            </a:r>
            <a:endParaRPr lang="en-US" sz="2400" dirty="0"/>
          </a:p>
          <a:p>
            <a:endParaRPr lang="en-US" dirty="0"/>
          </a:p>
        </p:txBody>
      </p:sp>
    </p:spTree>
    <p:extLst>
      <p:ext uri="{BB962C8B-B14F-4D97-AF65-F5344CB8AC3E}">
        <p14:creationId xmlns:p14="http://schemas.microsoft.com/office/powerpoint/2010/main" val="1609755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smtClean="0"/>
              <a:t>They design a graph-aware positional embedding to further enhance performance. It is easily generalizable to graphs containing two or more molecules, while not requiring any </a:t>
            </a:r>
            <a:r>
              <a:rPr lang="en-US" dirty="0" err="1" smtClean="0"/>
              <a:t>pretraining</a:t>
            </a:r>
            <a:r>
              <a:rPr lang="en-US" dirty="0" smtClean="0"/>
              <a:t> or joint with auxiliary tasks.</a:t>
            </a:r>
            <a:endParaRPr lang="en-US" sz="2400" dirty="0" smtClean="0"/>
          </a:p>
          <a:p>
            <a:pPr lvl="1"/>
            <a:r>
              <a:rPr lang="en-US" dirty="0" smtClean="0"/>
              <a:t>They demonstrate the adequacy of graph representation alone by showing that Graph2SMILES outperforms Transformer baseline on predictive chemistry tasks without needing and input-side SMILES augmentation.</a:t>
            </a:r>
            <a:endParaRPr lang="en-US" sz="2400" dirty="0" smtClean="0"/>
          </a:p>
          <a:p>
            <a:endParaRPr lang="en-US" dirty="0" smtClean="0"/>
          </a:p>
          <a:p>
            <a:endParaRPr lang="en-US" dirty="0"/>
          </a:p>
        </p:txBody>
      </p:sp>
    </p:spTree>
    <p:extLst>
      <p:ext uri="{BB962C8B-B14F-4D97-AF65-F5344CB8AC3E}">
        <p14:creationId xmlns:p14="http://schemas.microsoft.com/office/powerpoint/2010/main" val="203755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lgn="just"/>
            <a:r>
              <a:rPr lang="en-US" dirty="0"/>
              <a:t>The Graph2SMILES model is a variant of the encoder-decoder model commonly used for machine translation.</a:t>
            </a:r>
          </a:p>
          <a:p>
            <a:pPr lvl="0" algn="just"/>
            <a:r>
              <a:rPr lang="en-US" dirty="0" smtClean="0"/>
              <a:t>They replace the </a:t>
            </a:r>
            <a:r>
              <a:rPr lang="en-US" dirty="0"/>
              <a:t>encoder part of the standard transformer model used in Molecular transformer with a novel attention-augmented directed message passing encoder, which is followed by global attention encoder with carefully designed graph-aware positional embedding.</a:t>
            </a:r>
          </a:p>
          <a:p>
            <a:endParaRPr lang="en-US" dirty="0"/>
          </a:p>
        </p:txBody>
      </p:sp>
    </p:spTree>
    <p:extLst>
      <p:ext uri="{BB962C8B-B14F-4D97-AF65-F5344CB8AC3E}">
        <p14:creationId xmlns:p14="http://schemas.microsoft.com/office/powerpoint/2010/main" val="2084823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The global chemical attention encoder allows for global-level information exchange.</a:t>
            </a:r>
          </a:p>
          <a:p>
            <a:pPr lvl="0"/>
            <a:r>
              <a:rPr lang="en-US" dirty="0"/>
              <a:t>The permutation invariant encoding process eliminates the need for SMILES augmentation for the input side altogether, simplifying data preprocessing and potentially saving training time.</a:t>
            </a:r>
          </a:p>
          <a:p>
            <a:endParaRPr lang="en-US" dirty="0"/>
          </a:p>
        </p:txBody>
      </p:sp>
    </p:spTree>
    <p:extLst>
      <p:ext uri="{BB962C8B-B14F-4D97-AF65-F5344CB8AC3E}">
        <p14:creationId xmlns:p14="http://schemas.microsoft.com/office/powerpoint/2010/main" val="3725957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To find the global interactions, the atom representations coming out of the D-MPNN are fed into a global attention encoder, which is a variant of the transformer encoder. </a:t>
            </a:r>
          </a:p>
          <a:p>
            <a:pPr lvl="0"/>
            <a:r>
              <a:rPr lang="en-US" dirty="0"/>
              <a:t>The researchers incorporate graph aware positional embedding, adapted from the relative positional embedding used in transformer-XL. </a:t>
            </a:r>
          </a:p>
          <a:p>
            <a:endParaRPr lang="en-US" dirty="0"/>
          </a:p>
        </p:txBody>
      </p:sp>
    </p:spTree>
    <p:extLst>
      <p:ext uri="{BB962C8B-B14F-4D97-AF65-F5344CB8AC3E}">
        <p14:creationId xmlns:p14="http://schemas.microsoft.com/office/powerpoint/2010/main" val="3465217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template-based approaches select the top ranked templates, which can be applied to transform the input molecules into the outputs.</a:t>
            </a:r>
          </a:p>
          <a:p>
            <a:r>
              <a:rPr lang="en-US" dirty="0" smtClean="0"/>
              <a:t>In this method, there is an inevitable tradeoff between template and specificity.</a:t>
            </a:r>
          </a:p>
          <a:p>
            <a:r>
              <a:rPr lang="en-US" dirty="0" smtClean="0"/>
              <a:t>It cannot generalize to unseen templates. To overcome this limitation new template-free approaches are made, these are graph-based and translation based.</a:t>
            </a:r>
            <a:endParaRPr lang="en-US" dirty="0"/>
          </a:p>
        </p:txBody>
      </p:sp>
    </p:spTree>
    <p:extLst>
      <p:ext uri="{BB962C8B-B14F-4D97-AF65-F5344CB8AC3E}">
        <p14:creationId xmlns:p14="http://schemas.microsoft.com/office/powerpoint/2010/main" val="135982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The </a:t>
            </a:r>
            <a:r>
              <a:rPr lang="en-US" dirty="0"/>
              <a:t>graph edit methods include electron flow prediction and semi template-based methods where reaction centers are first identified, after that a graph or sequence recovery stage.</a:t>
            </a:r>
          </a:p>
          <a:p>
            <a:pPr lvl="0"/>
            <a:r>
              <a:rPr lang="en-US" dirty="0"/>
              <a:t>Translation-based for mutation approaches the problems as SMILES-to-SMILES translation, mostly with sequence models such as RNN or the transformer.</a:t>
            </a:r>
          </a:p>
          <a:p>
            <a:endParaRPr lang="en-US" dirty="0"/>
          </a:p>
        </p:txBody>
      </p:sp>
    </p:spTree>
    <p:extLst>
      <p:ext uri="{BB962C8B-B14F-4D97-AF65-F5344CB8AC3E}">
        <p14:creationId xmlns:p14="http://schemas.microsoft.com/office/powerpoint/2010/main" val="116165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transformer architecture inherently treats the input token as a fully connected </a:t>
            </a:r>
            <a:r>
              <a:rPr lang="en-US" dirty="0" smtClean="0"/>
              <a:t>graph.</a:t>
            </a:r>
          </a:p>
          <a:p>
            <a:pPr lvl="0"/>
            <a:r>
              <a:rPr lang="en-US" dirty="0" smtClean="0"/>
              <a:t>In this paper the model is inspired from </a:t>
            </a:r>
            <a:r>
              <a:rPr lang="en-US" dirty="0"/>
              <a:t>GRAT and PAGTN to use of pairwise shortest path lengths between atoms for transformer-based global attention encoder.</a:t>
            </a:r>
          </a:p>
          <a:p>
            <a:endParaRPr lang="en-US" dirty="0"/>
          </a:p>
        </p:txBody>
      </p:sp>
    </p:spTree>
    <p:extLst>
      <p:ext uri="{BB962C8B-B14F-4D97-AF65-F5344CB8AC3E}">
        <p14:creationId xmlns:p14="http://schemas.microsoft.com/office/powerpoint/2010/main" val="125770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the researchers explicitly separate the effect of graph topology using graph-aware relative positional embedding, and also take consider the success of such specially designed embedding in graph representation and other domains.</a:t>
            </a:r>
          </a:p>
          <a:p>
            <a:endParaRPr lang="en-US" dirty="0"/>
          </a:p>
        </p:txBody>
      </p:sp>
    </p:spTree>
    <p:extLst>
      <p:ext uri="{BB962C8B-B14F-4D97-AF65-F5344CB8AC3E}">
        <p14:creationId xmlns:p14="http://schemas.microsoft.com/office/powerpoint/2010/main" val="902113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There encoder is different from its prior studies because </a:t>
            </a:r>
            <a:r>
              <a:rPr lang="en-US" dirty="0"/>
              <a:t>most notably, the graph-aware positional embedding is designed to easily generalize to more than two disconnected graphs, which is typical for reaction outcome prediction.</a:t>
            </a:r>
          </a:p>
          <a:p>
            <a:r>
              <a:rPr lang="en-US" dirty="0" smtClean="0"/>
              <a:t>They train the model using Adam optimizer with Noam leaving rate scheduler.</a:t>
            </a:r>
          </a:p>
          <a:p>
            <a:pPr marL="0" indent="0">
              <a:buNone/>
            </a:pPr>
            <a:endParaRPr lang="en-US" dirty="0"/>
          </a:p>
        </p:txBody>
      </p:sp>
    </p:spTree>
    <p:extLst>
      <p:ext uri="{BB962C8B-B14F-4D97-AF65-F5344CB8AC3E}">
        <p14:creationId xmlns:p14="http://schemas.microsoft.com/office/powerpoint/2010/main" val="311476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err="1" smtClean="0"/>
              <a:t>Segler</a:t>
            </a:r>
            <a:r>
              <a:rPr lang="en-US" dirty="0" smtClean="0"/>
              <a:t> (2017) uses the first deep learning, and game AI to efficiently find the possible routes in seconds.</a:t>
            </a:r>
          </a:p>
          <a:p>
            <a:r>
              <a:rPr lang="en-US" dirty="0" smtClean="0"/>
              <a:t>He</a:t>
            </a:r>
            <a:r>
              <a:rPr lang="en-US" dirty="0" smtClean="0"/>
              <a:t> </a:t>
            </a:r>
            <a:r>
              <a:rPr lang="en-US" dirty="0" smtClean="0"/>
              <a:t>uses two artificial neural networks (ANN).</a:t>
            </a:r>
          </a:p>
          <a:p>
            <a:r>
              <a:rPr lang="en-US" dirty="0" smtClean="0"/>
              <a:t>First was trained to predict which template was associated with a given product and also learn the retrosynthesis strategies from the data directly.</a:t>
            </a:r>
          </a:p>
          <a:p>
            <a:r>
              <a:rPr lang="en-US" dirty="0" smtClean="0"/>
              <a:t>The Second ANN was used to filter the results and also protect the suggestion of impossible reactions. </a:t>
            </a:r>
            <a:endParaRPr lang="en-US" dirty="0"/>
          </a:p>
        </p:txBody>
      </p:sp>
    </p:spTree>
    <p:extLst>
      <p:ext uri="{BB962C8B-B14F-4D97-AF65-F5344CB8AC3E}">
        <p14:creationId xmlns:p14="http://schemas.microsoft.com/office/powerpoint/2010/main" val="3715308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The Graph2SMILES achieve higher top-1 accuracy than all the methods except GTA, while it not using any templates, atom mapping, or output-side data augmentation. </a:t>
            </a:r>
          </a:p>
          <a:p>
            <a:pPr lvl="0"/>
            <a:r>
              <a:rPr lang="en-US" dirty="0"/>
              <a:t>These techniques are orthogonal to the graph-to-sequence architecture itself, and can therefore potentially improve Graph2SMILES. </a:t>
            </a:r>
          </a:p>
          <a:p>
            <a:pPr marL="0" indent="0">
              <a:buNone/>
            </a:pPr>
            <a:endParaRPr lang="en-US" dirty="0"/>
          </a:p>
        </p:txBody>
      </p:sp>
    </p:spTree>
    <p:extLst>
      <p:ext uri="{BB962C8B-B14F-4D97-AF65-F5344CB8AC3E}">
        <p14:creationId xmlns:p14="http://schemas.microsoft.com/office/powerpoint/2010/main" val="1234780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The effect of removing the global attention encoder is more significant, decreasing the top-1 accuracy of 2.1 points, and the effect of removing the global attention encoder is more significant, decreasing the top-1 accuracy to 8.3 points.</a:t>
            </a:r>
          </a:p>
          <a:p>
            <a:pPr lvl="0"/>
            <a:r>
              <a:rPr lang="en-US" dirty="0"/>
              <a:t>Therefore, the researchers conclude that all the three components of their encoder in Graph2SMILES, namely, the D-MPNN, the graph-aware positional embedding, and the global attention encoder, are important.</a:t>
            </a:r>
          </a:p>
          <a:p>
            <a:pPr marL="0" indent="0">
              <a:buNone/>
            </a:pPr>
            <a:endParaRPr lang="en-US" dirty="0"/>
          </a:p>
        </p:txBody>
      </p:sp>
    </p:spTree>
    <p:extLst>
      <p:ext uri="{BB962C8B-B14F-4D97-AF65-F5344CB8AC3E}">
        <p14:creationId xmlns:p14="http://schemas.microsoft.com/office/powerpoint/2010/main" val="3234029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permutation invariance of the Graph2SMILES D-MPNN and graph-aware positional embedding eliminates the need for any input-side SMILES augmentation, while achieving noticeable improvement over the Transformer baseline, especially for top-1 accuracy.</a:t>
            </a:r>
            <a:endParaRPr lang="en-US" dirty="0"/>
          </a:p>
        </p:txBody>
      </p:sp>
    </p:spTree>
    <p:extLst>
      <p:ext uri="{BB962C8B-B14F-4D97-AF65-F5344CB8AC3E}">
        <p14:creationId xmlns:p14="http://schemas.microsoft.com/office/powerpoint/2010/main" val="4267402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chor="t">
            <a:normAutofit fontScale="90000"/>
          </a:bodyPr>
          <a:lstStyle/>
          <a:p>
            <a:r>
              <a:rPr lang="en-US" dirty="0" smtClean="0"/>
              <a:t>Inverse Molecular Design Using Machine Learning: Generative Models For Matter Engineering</a:t>
            </a:r>
            <a:br>
              <a:rPr lang="en-US" dirty="0" smtClean="0"/>
            </a:br>
            <a:endParaRPr lang="en-US" dirty="0"/>
          </a:p>
        </p:txBody>
      </p:sp>
      <p:sp>
        <p:nvSpPr>
          <p:cNvPr id="3" name="Content Placeholder 2"/>
          <p:cNvSpPr>
            <a:spLocks noGrp="1"/>
          </p:cNvSpPr>
          <p:nvPr>
            <p:ph idx="1"/>
          </p:nvPr>
        </p:nvSpPr>
        <p:spPr>
          <a:xfrm>
            <a:off x="457200" y="3276600"/>
            <a:ext cx="8229600" cy="2849563"/>
          </a:xfrm>
        </p:spPr>
        <p:txBody>
          <a:bodyPr/>
          <a:lstStyle/>
          <a:p>
            <a:r>
              <a:rPr lang="en-US" dirty="0"/>
              <a:t>Simulation can help to solve </a:t>
            </a:r>
            <a:r>
              <a:rPr lang="en-US" dirty="0" smtClean="0"/>
              <a:t>molecular </a:t>
            </a:r>
            <a:r>
              <a:rPr lang="en-US" dirty="0"/>
              <a:t>problems to some </a:t>
            </a:r>
            <a:r>
              <a:rPr lang="en-US" dirty="0" smtClean="0"/>
              <a:t>space </a:t>
            </a:r>
            <a:r>
              <a:rPr lang="en-US" dirty="0"/>
              <a:t>without experiments. </a:t>
            </a:r>
            <a:endParaRPr lang="en-US" dirty="0" smtClean="0"/>
          </a:p>
          <a:p>
            <a:r>
              <a:rPr lang="en-US" dirty="0"/>
              <a:t>Even theory enjoys enormous progress, but we still need to model the molecules routinely, cluster them, and perfect as well as defect-laden periodic </a:t>
            </a:r>
            <a:r>
              <a:rPr lang="en-US" dirty="0" smtClean="0"/>
              <a:t>solids.</a:t>
            </a:r>
            <a:endParaRPr lang="en-US" dirty="0"/>
          </a:p>
        </p:txBody>
      </p:sp>
    </p:spTree>
    <p:extLst>
      <p:ext uri="{BB962C8B-B14F-4D97-AF65-F5344CB8AC3E}">
        <p14:creationId xmlns:p14="http://schemas.microsoft.com/office/powerpoint/2010/main" val="3225566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lvl="0"/>
            <a:r>
              <a:rPr lang="en-US" dirty="0"/>
              <a:t>To do this machine learning (ML), deep learning (DL), and artificial intelligence (AI) can be used because they can improve their computational strategies automatically by their experience.</a:t>
            </a:r>
          </a:p>
          <a:p>
            <a:pPr lvl="0"/>
            <a:r>
              <a:rPr lang="en-US" dirty="0"/>
              <a:t>ML techniques are often used for property prediction, seeking to learn function that maps the molecular material to the property of choice</a:t>
            </a:r>
            <a:r>
              <a:rPr lang="en-US" dirty="0" smtClean="0"/>
              <a:t>.</a:t>
            </a:r>
            <a:endParaRPr lang="en-US" dirty="0"/>
          </a:p>
        </p:txBody>
      </p:sp>
    </p:spTree>
    <p:extLst>
      <p:ext uri="{BB962C8B-B14F-4D97-AF65-F5344CB8AC3E}">
        <p14:creationId xmlns:p14="http://schemas.microsoft.com/office/powerpoint/2010/main" val="2284371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Deep generative models are a special class of DL methods that seek to model the underlying probability distribution of both structure and property and relate them in a nonlinear way. </a:t>
            </a:r>
          </a:p>
          <a:p>
            <a:pPr lvl="0"/>
            <a:r>
              <a:rPr lang="en-US" dirty="0"/>
              <a:t>Inverse design is a component of a more complex materials discovery process. </a:t>
            </a:r>
          </a:p>
        </p:txBody>
      </p:sp>
    </p:spTree>
    <p:extLst>
      <p:ext uri="{BB962C8B-B14F-4D97-AF65-F5344CB8AC3E}">
        <p14:creationId xmlns:p14="http://schemas.microsoft.com/office/powerpoint/2010/main" val="1902630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this era, scientists try to accelerate the cycle of deployment of new technology.</a:t>
            </a:r>
          </a:p>
          <a:p>
            <a:pPr lvl="0"/>
            <a:r>
              <a:rPr lang="en-US" dirty="0"/>
              <a:t>The final aim is to concurrently propose, create, and characterize new materials, where each components transmit and receive the data simultaneously. This process is called “closing the loop”, and inverse design is a critical facet</a:t>
            </a:r>
            <a:r>
              <a:rPr lang="en-US" dirty="0" smtClean="0"/>
              <a:t>.</a:t>
            </a:r>
            <a:endParaRPr lang="en-US" dirty="0"/>
          </a:p>
        </p:txBody>
      </p:sp>
    </p:spTree>
    <p:extLst>
      <p:ext uri="{BB962C8B-B14F-4D97-AF65-F5344CB8AC3E}">
        <p14:creationId xmlns:p14="http://schemas.microsoft.com/office/powerpoint/2010/main" val="1927701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Inverse design, inverts the paradigm by starting with the desired functionality and searching for an ideal molecular structure. In this the input is functionality and the output is the structure.</a:t>
            </a:r>
          </a:p>
          <a:p>
            <a:r>
              <a:rPr lang="en-US" dirty="0"/>
              <a:t>Inverse design uses optimization, sampling, and search methods to navigate the manifold of functionality of chemical space</a:t>
            </a:r>
          </a:p>
        </p:txBody>
      </p:sp>
    </p:spTree>
    <p:extLst>
      <p:ext uri="{BB962C8B-B14F-4D97-AF65-F5344CB8AC3E}">
        <p14:creationId xmlns:p14="http://schemas.microsoft.com/office/powerpoint/2010/main" val="1937093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One of the earliest efforts in inverse design was the methodology of high-throughput virtual screening (HTVS). </a:t>
            </a:r>
          </a:p>
          <a:p>
            <a:pPr lvl="0"/>
            <a:r>
              <a:rPr lang="en-US" dirty="0"/>
              <a:t>HTVS is focused on data-driven discovery, which incorporates automation, time-critical performance, and computational funnels; if anyone want to do further process, they can do more expensive methodologies.</a:t>
            </a:r>
          </a:p>
          <a:p>
            <a:endParaRPr lang="en-US" dirty="0"/>
          </a:p>
        </p:txBody>
      </p:sp>
    </p:spTree>
    <p:extLst>
      <p:ext uri="{BB962C8B-B14F-4D97-AF65-F5344CB8AC3E}">
        <p14:creationId xmlns:p14="http://schemas.microsoft.com/office/powerpoint/2010/main" val="403712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An optimization approach is preferable to HTVS because it generally visits a smaller number of configurations when exploring the manifold of functionality.</a:t>
            </a:r>
          </a:p>
          <a:p>
            <a:pPr lvl="0"/>
            <a:r>
              <a:rPr lang="en-US" dirty="0"/>
              <a:t>Optimizer incorporates and learns geometric information of the functionality manifold, guided by general trends, directions and curvature</a:t>
            </a:r>
            <a:r>
              <a:rPr lang="en-US" dirty="0" smtClean="0"/>
              <a:t>.</a:t>
            </a:r>
            <a:endParaRPr lang="en-US" dirty="0"/>
          </a:p>
        </p:txBody>
      </p:sp>
    </p:spTree>
    <p:extLst>
      <p:ext uri="{BB962C8B-B14F-4D97-AF65-F5344CB8AC3E}">
        <p14:creationId xmlns:p14="http://schemas.microsoft.com/office/powerpoint/2010/main" val="1047749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This model is inspired from NLP and machine translation of languages.</a:t>
            </a:r>
          </a:p>
          <a:p>
            <a:r>
              <a:rPr lang="en-US" dirty="0" smtClean="0"/>
              <a:t>It uses SMILES language for chemical structures.</a:t>
            </a:r>
          </a:p>
          <a:p>
            <a:r>
              <a:rPr lang="en-US" dirty="0" smtClean="0"/>
              <a:t>The template-free reaction predictions show high accuracy, but the data availability may limit their accuracy.</a:t>
            </a:r>
          </a:p>
          <a:p>
            <a:r>
              <a:rPr lang="en-US" dirty="0" smtClean="0"/>
              <a:t>Template-free approach lacks transparency as the link back to the original data is lost.</a:t>
            </a:r>
            <a:endParaRPr lang="en-US" dirty="0"/>
          </a:p>
        </p:txBody>
      </p:sp>
    </p:spTree>
    <p:extLst>
      <p:ext uri="{BB962C8B-B14F-4D97-AF65-F5344CB8AC3E}">
        <p14:creationId xmlns:p14="http://schemas.microsoft.com/office/powerpoint/2010/main" val="279215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 discrete optimization methods the evolution strategies (ES) are a popular choice to find the global optimization and used to map chemical space.</a:t>
            </a:r>
          </a:p>
          <a:p>
            <a:r>
              <a:rPr lang="en-US" dirty="0"/>
              <a:t>With appropriately designed genotypes and mutation operations, ES can work quite good with even hard optimization </a:t>
            </a:r>
            <a:r>
              <a:rPr lang="en-US" dirty="0" smtClean="0"/>
              <a:t>problems</a:t>
            </a:r>
            <a:r>
              <a:rPr lang="en-US" dirty="0"/>
              <a:t>.</a:t>
            </a:r>
          </a:p>
        </p:txBody>
      </p:sp>
    </p:spTree>
    <p:extLst>
      <p:ext uri="{BB962C8B-B14F-4D97-AF65-F5344CB8AC3E}">
        <p14:creationId xmlns:p14="http://schemas.microsoft.com/office/powerpoint/2010/main" val="3175603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A discriminative model tries to determine conditional probabilities (</a:t>
            </a:r>
            <a:r>
              <a:rPr lang="en-US" i="1" dirty="0"/>
              <a:t>p</a:t>
            </a:r>
            <a:r>
              <a:rPr lang="en-US" dirty="0"/>
              <a:t>(</a:t>
            </a:r>
            <a:r>
              <a:rPr lang="en-US" i="1" dirty="0" err="1"/>
              <a:t>y</a:t>
            </a:r>
            <a:r>
              <a:rPr lang="en-US" dirty="0" err="1"/>
              <a:t>|</a:t>
            </a:r>
            <a:r>
              <a:rPr lang="en-US" i="1" dirty="0" err="1"/>
              <a:t>x</a:t>
            </a:r>
            <a:r>
              <a:rPr lang="en-US" dirty="0"/>
              <a:t>)): that is, the probability of observing properties </a:t>
            </a:r>
            <a:r>
              <a:rPr lang="en-US" i="1" dirty="0"/>
              <a:t>y</a:t>
            </a:r>
            <a:r>
              <a:rPr lang="en-US" dirty="0"/>
              <a:t>, given </a:t>
            </a:r>
            <a:r>
              <a:rPr lang="en-US" i="1" dirty="0"/>
              <a:t>x</a:t>
            </a:r>
            <a:r>
              <a:rPr lang="en-US" dirty="0"/>
              <a:t>. </a:t>
            </a:r>
          </a:p>
          <a:p>
            <a:pPr lvl="0"/>
            <a:r>
              <a:rPr lang="en-US" dirty="0"/>
              <a:t>A generative model attempts to determine a joint probability distribution </a:t>
            </a:r>
            <a:r>
              <a:rPr lang="en-US" i="1" dirty="0"/>
              <a:t>p</a:t>
            </a:r>
            <a:r>
              <a:rPr lang="en-US" dirty="0"/>
              <a:t>(</a:t>
            </a:r>
            <a:r>
              <a:rPr lang="en-US" i="1" dirty="0" err="1"/>
              <a:t>x</a:t>
            </a:r>
            <a:r>
              <a:rPr lang="en-US" dirty="0" err="1"/>
              <a:t>,</a:t>
            </a:r>
            <a:r>
              <a:rPr lang="en-US" i="1" dirty="0" err="1"/>
              <a:t>y</a:t>
            </a:r>
            <a:r>
              <a:rPr lang="en-US" dirty="0"/>
              <a:t>): the probability of observing both the molecular representation and the physical property.</a:t>
            </a:r>
          </a:p>
          <a:p>
            <a:pPr lvl="0"/>
            <a:r>
              <a:rPr lang="en-US" dirty="0"/>
              <a:t>By conditioning the probability on a molecule (</a:t>
            </a:r>
            <a:r>
              <a:rPr lang="en-US" i="1" dirty="0"/>
              <a:t>x</a:t>
            </a:r>
            <a:r>
              <a:rPr lang="en-US" dirty="0"/>
              <a:t>) or a property (</a:t>
            </a:r>
            <a:r>
              <a:rPr lang="en-US" i="1" dirty="0"/>
              <a:t>y</a:t>
            </a:r>
            <a:r>
              <a:rPr lang="en-US" dirty="0"/>
              <a:t>), they retrieve the notice of direct (</a:t>
            </a:r>
            <a:r>
              <a:rPr lang="en-US" i="1" dirty="0"/>
              <a:t>p</a:t>
            </a:r>
            <a:r>
              <a:rPr lang="en-US" dirty="0"/>
              <a:t>(</a:t>
            </a:r>
            <a:r>
              <a:rPr lang="en-US" i="1" dirty="0" err="1"/>
              <a:t>y</a:t>
            </a:r>
            <a:r>
              <a:rPr lang="en-US" dirty="0" err="1"/>
              <a:t>|</a:t>
            </a:r>
            <a:r>
              <a:rPr lang="en-US" i="1" dirty="0" err="1"/>
              <a:t>x</a:t>
            </a:r>
            <a:r>
              <a:rPr lang="en-US" dirty="0"/>
              <a:t>)) and inverse design (</a:t>
            </a:r>
            <a:r>
              <a:rPr lang="en-US" i="1" dirty="0"/>
              <a:t>p</a:t>
            </a:r>
            <a:r>
              <a:rPr lang="en-US" dirty="0"/>
              <a:t>(</a:t>
            </a:r>
            <a:r>
              <a:rPr lang="en-US" i="1" dirty="0" err="1"/>
              <a:t>x</a:t>
            </a:r>
            <a:r>
              <a:rPr lang="en-US" dirty="0" err="1"/>
              <a:t>|</a:t>
            </a:r>
            <a:r>
              <a:rPr lang="en-US" i="1" dirty="0" err="1"/>
              <a:t>y</a:t>
            </a:r>
            <a:r>
              <a:rPr lang="en-US" dirty="0" smtClean="0"/>
              <a:t>)).</a:t>
            </a:r>
            <a:endParaRPr lang="en-US" dirty="0"/>
          </a:p>
        </p:txBody>
      </p:sp>
    </p:spTree>
    <p:extLst>
      <p:ext uri="{BB962C8B-B14F-4D97-AF65-F5344CB8AC3E}">
        <p14:creationId xmlns:p14="http://schemas.microsoft.com/office/powerpoint/2010/main" val="3205649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For inverse design, a desired property is </a:t>
            </a:r>
            <a:r>
              <a:rPr lang="en-US" dirty="0" err="1"/>
              <a:t>invertibility</a:t>
            </a:r>
            <a:r>
              <a:rPr lang="en-US" dirty="0"/>
              <a:t> - that is the capability to map back to a molecule structure that can then potentially be synthesized and characterized.</a:t>
            </a:r>
          </a:p>
          <a:p>
            <a:pPr lvl="0"/>
            <a:r>
              <a:rPr lang="en-US" dirty="0"/>
              <a:t>If it is not invertible, then it would be sufficient to have an ideal target representation and then either scan or evolve a molecule to match in a fast manner.</a:t>
            </a:r>
          </a:p>
          <a:p>
            <a:endParaRPr lang="en-US" dirty="0"/>
          </a:p>
        </p:txBody>
      </p:sp>
    </p:spTree>
    <p:extLst>
      <p:ext uri="{BB962C8B-B14F-4D97-AF65-F5344CB8AC3E}">
        <p14:creationId xmlns:p14="http://schemas.microsoft.com/office/powerpoint/2010/main" val="4266574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a:t>Molecular representations are often inputs for deep neural network (DNN) models. The original data are transformed across several stages usually by linear transformation followed by a nonlinear function. </a:t>
            </a:r>
          </a:p>
          <a:p>
            <a:pPr fontAlgn="base"/>
            <a:r>
              <a:rPr lang="en-US" dirty="0"/>
              <a:t>For any given task and associated loss function, parameters for each layer (weights) are optimized via the backpropagation algorithm. </a:t>
            </a:r>
          </a:p>
          <a:p>
            <a:pPr fontAlgn="base"/>
            <a:r>
              <a:rPr lang="en-US" dirty="0"/>
              <a:t>When we optimize each intermediate (hidden) representation it will tend to capture high or low level transformed features of the original data</a:t>
            </a:r>
            <a:r>
              <a:rPr lang="en-US" dirty="0" smtClean="0"/>
              <a:t>.</a:t>
            </a:r>
            <a:endParaRPr lang="en-US" dirty="0"/>
          </a:p>
        </p:txBody>
      </p:sp>
    </p:spTree>
    <p:extLst>
      <p:ext uri="{BB962C8B-B14F-4D97-AF65-F5344CB8AC3E}">
        <p14:creationId xmlns:p14="http://schemas.microsoft.com/office/powerpoint/2010/main" val="1688291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goal of a generative model is to model a data distribution, by training a model on large amounts of data and attempting to generate data like it. </a:t>
            </a:r>
            <a:endParaRPr lang="en-US" dirty="0" smtClean="0"/>
          </a:p>
          <a:p>
            <a:r>
              <a:rPr lang="en-US" dirty="0" smtClean="0"/>
              <a:t>With </a:t>
            </a:r>
            <a:r>
              <a:rPr lang="en-US" dirty="0" err="1" smtClean="0"/>
              <a:t>variational</a:t>
            </a:r>
            <a:r>
              <a:rPr lang="en-US" dirty="0" smtClean="0"/>
              <a:t> </a:t>
            </a:r>
            <a:r>
              <a:rPr lang="en-US" dirty="0" err="1" smtClean="0"/>
              <a:t>autoencoders</a:t>
            </a:r>
            <a:r>
              <a:rPr lang="en-US" dirty="0" smtClean="0"/>
              <a:t> (VAEs) the optimization of properties is performed explicitly over a continuous representation.</a:t>
            </a:r>
          </a:p>
          <a:p>
            <a:r>
              <a:rPr lang="en-US" dirty="0" smtClean="0"/>
              <a:t>It give control over the data generation via latent variable.</a:t>
            </a:r>
            <a:endParaRPr lang="en-US" dirty="0"/>
          </a:p>
        </p:txBody>
      </p:sp>
    </p:spTree>
    <p:extLst>
      <p:ext uri="{BB962C8B-B14F-4D97-AF65-F5344CB8AC3E}">
        <p14:creationId xmlns:p14="http://schemas.microsoft.com/office/powerpoint/2010/main" val="3098570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encoder maps the molecule to a vector in a lower-dimensional space known as the latent space, and the decoder maps the latent vector back to the original representation. </a:t>
            </a:r>
            <a:endParaRPr lang="en-US" dirty="0" smtClean="0"/>
          </a:p>
          <a:p>
            <a:r>
              <a:rPr lang="en-US" dirty="0"/>
              <a:t>Latent space encodes a geometry; for a given molecule, that can sample nearby to decode similar molecules, and with increasing distance, it can be decode as dissimilar molecules. </a:t>
            </a:r>
          </a:p>
        </p:txBody>
      </p:sp>
    </p:spTree>
    <p:extLst>
      <p:ext uri="{BB962C8B-B14F-4D97-AF65-F5344CB8AC3E}">
        <p14:creationId xmlns:p14="http://schemas.microsoft.com/office/powerpoint/2010/main" val="2805463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Latent space allows for direct gradient-based optimization of properties, as latent space is a continuous vector space. </a:t>
            </a:r>
            <a:endParaRPr lang="en-US" dirty="0" smtClean="0"/>
          </a:p>
          <a:p>
            <a:r>
              <a:rPr lang="en-US" dirty="0"/>
              <a:t>Another way of building a generative model is with adversarial training under the GAN framework.  </a:t>
            </a:r>
          </a:p>
        </p:txBody>
      </p:sp>
    </p:spTree>
    <p:extLst>
      <p:ext uri="{BB962C8B-B14F-4D97-AF65-F5344CB8AC3E}">
        <p14:creationId xmlns:p14="http://schemas.microsoft.com/office/powerpoint/2010/main" val="909824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a:t>In this the generator competes against a discriminative model; specifically, the generator tries to generator synthetic data from sampling a noise space, whereas the discriminator tries to distinguish data as synthetic or real.  </a:t>
            </a:r>
          </a:p>
          <a:p>
            <a:pPr fontAlgn="base"/>
            <a:r>
              <a:rPr lang="en-US" dirty="0"/>
              <a:t>Convergence for GANs is not straightforward and can suffer from several issues, including mode collapse and overwhelming of the generator by the discriminator during training. </a:t>
            </a:r>
          </a:p>
          <a:p>
            <a:endParaRPr lang="en-US" dirty="0"/>
          </a:p>
        </p:txBody>
      </p:sp>
    </p:spTree>
    <p:extLst>
      <p:ext uri="{BB962C8B-B14F-4D97-AF65-F5344CB8AC3E}">
        <p14:creationId xmlns:p14="http://schemas.microsoft.com/office/powerpoint/2010/main" val="273366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Reinforcement learning (RL) </a:t>
            </a:r>
            <a:r>
              <a:rPr lang="en-US" dirty="0"/>
              <a:t>considers the generator as an agent that must learn how to take actions within an environment or task to maximize some notion of reward.  </a:t>
            </a:r>
            <a:endParaRPr lang="en-US" dirty="0" smtClean="0"/>
          </a:p>
          <a:p>
            <a:r>
              <a:rPr lang="en-US" dirty="0"/>
              <a:t>Most results of generative models have been used in a pharmaceutical context, optimizing properties relevant to potential drugs such as solubility in water, melting temperature, synthesizability, and presence or absence of certain substructures.  </a:t>
            </a:r>
          </a:p>
        </p:txBody>
      </p:sp>
    </p:spTree>
    <p:extLst>
      <p:ext uri="{BB962C8B-B14F-4D97-AF65-F5344CB8AC3E}">
        <p14:creationId xmlns:p14="http://schemas.microsoft.com/office/powerpoint/2010/main" val="18342084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VAE framework has been extended to molecular graphs, and message passing networks are used to incrementally build graphs. </a:t>
            </a:r>
            <a:endParaRPr lang="en-US" dirty="0" smtClean="0"/>
          </a:p>
          <a:p>
            <a:r>
              <a:rPr lang="en-US" dirty="0"/>
              <a:t>Improved sequence generation models are possible with the ability to read and write to memory. These approaches demonstrate better ability for learning long-and-short term patterns. </a:t>
            </a:r>
          </a:p>
        </p:txBody>
      </p:sp>
    </p:spTree>
    <p:extLst>
      <p:ext uri="{BB962C8B-B14F-4D97-AF65-F5344CB8AC3E}">
        <p14:creationId xmlns:p14="http://schemas.microsoft.com/office/powerpoint/2010/main" val="1024071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Forward prediction: - the forward synthesis prediction should</a:t>
            </a:r>
            <a:endParaRPr lang="en-US" sz="2800" dirty="0"/>
          </a:p>
          <a:p>
            <a:pPr lvl="1"/>
            <a:r>
              <a:rPr lang="en-US" dirty="0"/>
              <a:t>Ensure that the identified building blocks by retrosynthetic process will react to produce the desired product.</a:t>
            </a:r>
            <a:endParaRPr lang="en-US" sz="2400" dirty="0"/>
          </a:p>
          <a:p>
            <a:pPr lvl="1"/>
            <a:r>
              <a:rPr lang="en-US" dirty="0"/>
              <a:t>It suggests suitable reaction conditions in order to achieve a productive reaction.</a:t>
            </a:r>
            <a:endParaRPr lang="en-US" sz="2400" dirty="0"/>
          </a:p>
          <a:p>
            <a:endParaRPr lang="en-US" dirty="0"/>
          </a:p>
        </p:txBody>
      </p:sp>
    </p:spTree>
    <p:extLst>
      <p:ext uri="{BB962C8B-B14F-4D97-AF65-F5344CB8AC3E}">
        <p14:creationId xmlns:p14="http://schemas.microsoft.com/office/powerpoint/2010/main" val="3968760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Segler</a:t>
            </a:r>
            <a:r>
              <a:rPr lang="en-US" dirty="0"/>
              <a:t> suggested two methods for forward synthesis, first a knowledge graph approach, and second method using an ANN trained to predict the major products of chemical reactions based on an artificially augmented reaction </a:t>
            </a:r>
            <a:r>
              <a:rPr lang="en-US" dirty="0" smtClean="0"/>
              <a:t>database.</a:t>
            </a:r>
          </a:p>
          <a:p>
            <a:r>
              <a:rPr lang="en-US" dirty="0"/>
              <a:t>Molecular transformer has been shown to outperform all previous methods in predicting the correct product given the set of reactants and reagents without requiring annotating them as such. </a:t>
            </a:r>
          </a:p>
        </p:txBody>
      </p:sp>
    </p:spTree>
    <p:extLst>
      <p:ext uri="{BB962C8B-B14F-4D97-AF65-F5344CB8AC3E}">
        <p14:creationId xmlns:p14="http://schemas.microsoft.com/office/powerpoint/2010/main" val="1667292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One major observation taken by </a:t>
            </a:r>
            <a:r>
              <a:rPr lang="en-US" dirty="0" err="1" smtClean="0"/>
              <a:t>Beilstein</a:t>
            </a:r>
            <a:r>
              <a:rPr lang="en-US" dirty="0" smtClean="0"/>
              <a:t> database is that the constructed graphs was scale-free because its vertices’ degree distribution followed a power law.</a:t>
            </a:r>
          </a:p>
          <a:p>
            <a:pPr lvl="0"/>
            <a:r>
              <a:rPr lang="en-US" dirty="0"/>
              <a:t>In scale free networks most of the vertices have a low number of connections, however hub-vertices exist which have a high number of connections.</a:t>
            </a:r>
          </a:p>
          <a:p>
            <a:endParaRPr lang="en-US" dirty="0"/>
          </a:p>
        </p:txBody>
      </p:sp>
    </p:spTree>
    <p:extLst>
      <p:ext uri="{BB962C8B-B14F-4D97-AF65-F5344CB8AC3E}">
        <p14:creationId xmlns:p14="http://schemas.microsoft.com/office/powerpoint/2010/main" val="607292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Automation: - the advantages of automation </a:t>
            </a:r>
            <a:r>
              <a:rPr lang="en-US" dirty="0" smtClean="0"/>
              <a:t>for the </a:t>
            </a:r>
            <a:r>
              <a:rPr lang="en-US" dirty="0"/>
              <a:t>areas of discovery-oriented </a:t>
            </a:r>
            <a:r>
              <a:rPr lang="en-US" dirty="0" smtClean="0"/>
              <a:t>chemistry are: </a:t>
            </a:r>
            <a:r>
              <a:rPr lang="en-US" dirty="0"/>
              <a:t>creating libraries of compounds and the design-make-test-analyze (DMTA) </a:t>
            </a:r>
            <a:r>
              <a:rPr lang="en-US" dirty="0" smtClean="0"/>
              <a:t>cycle.</a:t>
            </a:r>
          </a:p>
          <a:p>
            <a:r>
              <a:rPr lang="en-US" dirty="0"/>
              <a:t>The computer-aided synthesis predictions have processed very much in recently and it will increase in future also. The main challenge in this field is that the limit of publicly available data, and also lack of negative data. </a:t>
            </a:r>
          </a:p>
        </p:txBody>
      </p:sp>
    </p:spTree>
    <p:extLst>
      <p:ext uri="{BB962C8B-B14F-4D97-AF65-F5344CB8AC3E}">
        <p14:creationId xmlns:p14="http://schemas.microsoft.com/office/powerpoint/2010/main" val="2974062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82962"/>
          </a:xfrm>
        </p:spPr>
        <p:txBody>
          <a:bodyPr>
            <a:normAutofit/>
          </a:bodyPr>
          <a:lstStyle/>
          <a:p>
            <a:r>
              <a:rPr lang="en-US" dirty="0" smtClean="0"/>
              <a:t>Permutation Invariant Graph-Sequence Model For Template-Free Retrosynthesis and Reaction Prediction</a:t>
            </a:r>
            <a:endParaRPr lang="en-US" dirty="0"/>
          </a:p>
        </p:txBody>
      </p:sp>
      <p:sp>
        <p:nvSpPr>
          <p:cNvPr id="3" name="Content Placeholder 2"/>
          <p:cNvSpPr>
            <a:spLocks noGrp="1"/>
          </p:cNvSpPr>
          <p:nvPr>
            <p:ph idx="1"/>
          </p:nvPr>
        </p:nvSpPr>
        <p:spPr>
          <a:xfrm>
            <a:off x="457200" y="3886200"/>
            <a:ext cx="8229600" cy="2239963"/>
          </a:xfrm>
        </p:spPr>
        <p:txBody>
          <a:bodyPr/>
          <a:lstStyle/>
          <a:p>
            <a:pPr lvl="0"/>
            <a:r>
              <a:rPr lang="en-US" dirty="0"/>
              <a:t>Retrosynthetic analysis and its reverse problem, reaction outcome prediction, are two fundamental problems in computer-aided organic synthesis</a:t>
            </a:r>
            <a:r>
              <a:rPr lang="en-US" dirty="0" smtClean="0"/>
              <a:t>.</a:t>
            </a:r>
            <a:endParaRPr lang="en-US" dirty="0"/>
          </a:p>
        </p:txBody>
      </p:sp>
    </p:spTree>
    <p:extLst>
      <p:ext uri="{BB962C8B-B14F-4D97-AF65-F5344CB8AC3E}">
        <p14:creationId xmlns:p14="http://schemas.microsoft.com/office/powerpoint/2010/main" val="1332021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Many best performing models across multiple benchmark datasets have used the transformer architecture as the backbone of SMILES representations, showing the effectiveness of translation-based formulation.</a:t>
            </a:r>
          </a:p>
          <a:p>
            <a:r>
              <a:rPr lang="en-US" dirty="0" smtClean="0"/>
              <a:t>In this model the researchers first design a sequential graph encoder with an attention-augmented directed message passing neural network.</a:t>
            </a:r>
            <a:endParaRPr lang="en-US" dirty="0"/>
          </a:p>
        </p:txBody>
      </p:sp>
    </p:spTree>
    <p:extLst>
      <p:ext uri="{BB962C8B-B14F-4D97-AF65-F5344CB8AC3E}">
        <p14:creationId xmlns:p14="http://schemas.microsoft.com/office/powerpoint/2010/main" val="3788662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313</TotalTime>
  <Words>1863</Words>
  <Application>Microsoft Office PowerPoint</Application>
  <PresentationFormat>On-screen Show (4:3)</PresentationFormat>
  <Paragraphs>88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AI-Assisted Synthesis Prediction</vt:lpstr>
      <vt:lpstr>PowerPoint Presentation</vt:lpstr>
      <vt:lpstr>PowerPoint Presentation</vt:lpstr>
      <vt:lpstr>PowerPoint Presentation</vt:lpstr>
      <vt:lpstr>PowerPoint Presentation</vt:lpstr>
      <vt:lpstr>PowerPoint Presentation</vt:lpstr>
      <vt:lpstr>PowerPoint Presentation</vt:lpstr>
      <vt:lpstr>Permutation Invariant Graph-Sequence Model For Template-Free Retrosynthesis and Reaction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Inverse Molecular Design Using Machine Learning: Generative Models For Matter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AI-Assisted Synthesis Prediction</dc:title>
  <dc:creator>Acer</dc:creator>
  <cp:lastModifiedBy>Acer</cp:lastModifiedBy>
  <cp:revision>21</cp:revision>
  <dcterms:created xsi:type="dcterms:W3CDTF">2022-02-26T11:50:50Z</dcterms:created>
  <dcterms:modified xsi:type="dcterms:W3CDTF">2022-02-27T12:02:52Z</dcterms:modified>
</cp:coreProperties>
</file>