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>
      <p:cViewPr varScale="1">
        <p:scale>
          <a:sx n="116" d="100"/>
          <a:sy n="116" d="100"/>
        </p:scale>
        <p:origin x="6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1459" y="119583"/>
            <a:ext cx="10227487" cy="147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3721" y="2391867"/>
            <a:ext cx="6502400" cy="2653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612900" marR="5080" indent="-1600835" algn="l" rtl="0">
              <a:lnSpc>
                <a:spcPct val="90000"/>
              </a:lnSpc>
              <a:spcBef>
                <a:spcPct val="0"/>
              </a:spcBef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GoodBelly</a:t>
            </a:r>
            <a:r>
              <a:rPr lang="en-US" sz="6600" b="1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Analysis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729" y="396010"/>
            <a:ext cx="11540541" cy="6514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811530" marR="5080">
              <a:lnSpc>
                <a:spcPts val="4320"/>
              </a:lnSpc>
              <a:spcBef>
                <a:spcPts val="655"/>
              </a:spcBef>
            </a:pPr>
            <a:r>
              <a:rPr sz="4000" dirty="0"/>
              <a:t>Recommendations</a:t>
            </a:r>
            <a:r>
              <a:rPr sz="4000" spc="-110" dirty="0"/>
              <a:t> </a:t>
            </a:r>
            <a:r>
              <a:rPr sz="4000" dirty="0"/>
              <a:t>Based</a:t>
            </a:r>
            <a:r>
              <a:rPr sz="4000" spc="-100" dirty="0"/>
              <a:t> </a:t>
            </a:r>
            <a:r>
              <a:rPr sz="4000" spc="-25" dirty="0"/>
              <a:t>on </a:t>
            </a:r>
            <a:r>
              <a:rPr sz="4000" spc="-10" dirty="0"/>
              <a:t>Analysis</a:t>
            </a:r>
            <a:endParaRPr sz="4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850391" y="2941320"/>
            <a:ext cx="911860" cy="911860"/>
            <a:chOff x="850391" y="2941320"/>
            <a:chExt cx="911860" cy="911860"/>
          </a:xfrm>
        </p:grpSpPr>
        <p:sp>
          <p:nvSpPr>
            <p:cNvPr id="5" name="object 5"/>
            <p:cNvSpPr/>
            <p:nvPr/>
          </p:nvSpPr>
          <p:spPr>
            <a:xfrm>
              <a:off x="850391" y="2941320"/>
              <a:ext cx="911860" cy="911860"/>
            </a:xfrm>
            <a:custGeom>
              <a:avLst/>
              <a:gdLst/>
              <a:ahLst/>
              <a:cxnLst/>
              <a:rect l="l" t="t" r="r" b="b"/>
              <a:pathLst>
                <a:path w="911860" h="911860">
                  <a:moveTo>
                    <a:pt x="455676" y="0"/>
                  </a:moveTo>
                  <a:lnTo>
                    <a:pt x="409085" y="2352"/>
                  </a:lnTo>
                  <a:lnTo>
                    <a:pt x="363841" y="9255"/>
                  </a:lnTo>
                  <a:lnTo>
                    <a:pt x="320171" y="20481"/>
                  </a:lnTo>
                  <a:lnTo>
                    <a:pt x="278306" y="35802"/>
                  </a:lnTo>
                  <a:lnTo>
                    <a:pt x="238473" y="54987"/>
                  </a:lnTo>
                  <a:lnTo>
                    <a:pt x="200903" y="77808"/>
                  </a:lnTo>
                  <a:lnTo>
                    <a:pt x="165823" y="104037"/>
                  </a:lnTo>
                  <a:lnTo>
                    <a:pt x="133464" y="133445"/>
                  </a:lnTo>
                  <a:lnTo>
                    <a:pt x="104054" y="165802"/>
                  </a:lnTo>
                  <a:lnTo>
                    <a:pt x="77822" y="200880"/>
                  </a:lnTo>
                  <a:lnTo>
                    <a:pt x="54997" y="238451"/>
                  </a:lnTo>
                  <a:lnTo>
                    <a:pt x="35809" y="278284"/>
                  </a:lnTo>
                  <a:lnTo>
                    <a:pt x="20486" y="320152"/>
                  </a:lnTo>
                  <a:lnTo>
                    <a:pt x="9257" y="363826"/>
                  </a:lnTo>
                  <a:lnTo>
                    <a:pt x="2352" y="409077"/>
                  </a:lnTo>
                  <a:lnTo>
                    <a:pt x="0" y="455675"/>
                  </a:lnTo>
                  <a:lnTo>
                    <a:pt x="2352" y="502274"/>
                  </a:lnTo>
                  <a:lnTo>
                    <a:pt x="9257" y="547525"/>
                  </a:lnTo>
                  <a:lnTo>
                    <a:pt x="20486" y="591199"/>
                  </a:lnTo>
                  <a:lnTo>
                    <a:pt x="35809" y="633067"/>
                  </a:lnTo>
                  <a:lnTo>
                    <a:pt x="54997" y="672900"/>
                  </a:lnTo>
                  <a:lnTo>
                    <a:pt x="77822" y="710471"/>
                  </a:lnTo>
                  <a:lnTo>
                    <a:pt x="104054" y="745549"/>
                  </a:lnTo>
                  <a:lnTo>
                    <a:pt x="133464" y="777906"/>
                  </a:lnTo>
                  <a:lnTo>
                    <a:pt x="165823" y="807314"/>
                  </a:lnTo>
                  <a:lnTo>
                    <a:pt x="200903" y="833543"/>
                  </a:lnTo>
                  <a:lnTo>
                    <a:pt x="238473" y="856364"/>
                  </a:lnTo>
                  <a:lnTo>
                    <a:pt x="278306" y="875549"/>
                  </a:lnTo>
                  <a:lnTo>
                    <a:pt x="320171" y="890870"/>
                  </a:lnTo>
                  <a:lnTo>
                    <a:pt x="363841" y="902096"/>
                  </a:lnTo>
                  <a:lnTo>
                    <a:pt x="409085" y="908999"/>
                  </a:lnTo>
                  <a:lnTo>
                    <a:pt x="455676" y="911351"/>
                  </a:lnTo>
                  <a:lnTo>
                    <a:pt x="502274" y="908999"/>
                  </a:lnTo>
                  <a:lnTo>
                    <a:pt x="547525" y="902096"/>
                  </a:lnTo>
                  <a:lnTo>
                    <a:pt x="591199" y="890870"/>
                  </a:lnTo>
                  <a:lnTo>
                    <a:pt x="633067" y="875549"/>
                  </a:lnTo>
                  <a:lnTo>
                    <a:pt x="672900" y="856364"/>
                  </a:lnTo>
                  <a:lnTo>
                    <a:pt x="710471" y="833543"/>
                  </a:lnTo>
                  <a:lnTo>
                    <a:pt x="745549" y="807314"/>
                  </a:lnTo>
                  <a:lnTo>
                    <a:pt x="777906" y="777906"/>
                  </a:lnTo>
                  <a:lnTo>
                    <a:pt x="807314" y="745549"/>
                  </a:lnTo>
                  <a:lnTo>
                    <a:pt x="833543" y="710471"/>
                  </a:lnTo>
                  <a:lnTo>
                    <a:pt x="856364" y="672900"/>
                  </a:lnTo>
                  <a:lnTo>
                    <a:pt x="875549" y="633067"/>
                  </a:lnTo>
                  <a:lnTo>
                    <a:pt x="890870" y="591199"/>
                  </a:lnTo>
                  <a:lnTo>
                    <a:pt x="902096" y="547525"/>
                  </a:lnTo>
                  <a:lnTo>
                    <a:pt x="908999" y="502274"/>
                  </a:lnTo>
                  <a:lnTo>
                    <a:pt x="911352" y="455675"/>
                  </a:lnTo>
                  <a:lnTo>
                    <a:pt x="908999" y="409077"/>
                  </a:lnTo>
                  <a:lnTo>
                    <a:pt x="902096" y="363826"/>
                  </a:lnTo>
                  <a:lnTo>
                    <a:pt x="890870" y="320152"/>
                  </a:lnTo>
                  <a:lnTo>
                    <a:pt x="875549" y="278284"/>
                  </a:lnTo>
                  <a:lnTo>
                    <a:pt x="856364" y="238451"/>
                  </a:lnTo>
                  <a:lnTo>
                    <a:pt x="833543" y="200880"/>
                  </a:lnTo>
                  <a:lnTo>
                    <a:pt x="807314" y="165802"/>
                  </a:lnTo>
                  <a:lnTo>
                    <a:pt x="777906" y="133445"/>
                  </a:lnTo>
                  <a:lnTo>
                    <a:pt x="745549" y="104037"/>
                  </a:lnTo>
                  <a:lnTo>
                    <a:pt x="710471" y="77808"/>
                  </a:lnTo>
                  <a:lnTo>
                    <a:pt x="672900" y="54987"/>
                  </a:lnTo>
                  <a:lnTo>
                    <a:pt x="633067" y="35802"/>
                  </a:lnTo>
                  <a:lnTo>
                    <a:pt x="591199" y="20481"/>
                  </a:lnTo>
                  <a:lnTo>
                    <a:pt x="547525" y="9255"/>
                  </a:lnTo>
                  <a:lnTo>
                    <a:pt x="502274" y="2352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415" y="3133344"/>
              <a:ext cx="527304" cy="52730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44370" y="2984118"/>
            <a:ext cx="1899920" cy="7842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4400"/>
              </a:lnSpc>
              <a:spcBef>
                <a:spcPts val="180"/>
              </a:spcBef>
            </a:pPr>
            <a:r>
              <a:rPr sz="1300" spc="-10" dirty="0">
                <a:latin typeface="Courier New"/>
                <a:cs typeface="Courier New"/>
              </a:rPr>
              <a:t>In-</a:t>
            </a:r>
            <a:r>
              <a:rPr sz="1300" dirty="0">
                <a:latin typeface="Courier New"/>
                <a:cs typeface="Courier New"/>
              </a:rPr>
              <a:t>store</a:t>
            </a:r>
            <a:r>
              <a:rPr sz="1300" spc="45" dirty="0">
                <a:latin typeface="Courier New"/>
                <a:cs typeface="Courier New"/>
              </a:rPr>
              <a:t> </a:t>
            </a:r>
            <a:r>
              <a:rPr sz="1300" spc="-20" dirty="0">
                <a:latin typeface="Courier New"/>
                <a:cs typeface="Courier New"/>
              </a:rPr>
              <a:t>demo </a:t>
            </a:r>
            <a:r>
              <a:rPr sz="1300" spc="-10" dirty="0">
                <a:latin typeface="Courier New"/>
                <a:cs typeface="Courier New"/>
              </a:rPr>
              <a:t>programs </a:t>
            </a:r>
            <a:r>
              <a:rPr sz="1300" dirty="0">
                <a:latin typeface="Courier New"/>
                <a:cs typeface="Courier New"/>
              </a:rPr>
              <a:t>significantly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boost sales.</a:t>
            </a:r>
            <a:endParaRPr sz="1300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80559" y="2941320"/>
            <a:ext cx="911860" cy="911860"/>
            <a:chOff x="4480559" y="2941320"/>
            <a:chExt cx="911860" cy="911860"/>
          </a:xfrm>
        </p:grpSpPr>
        <p:sp>
          <p:nvSpPr>
            <p:cNvPr id="9" name="object 9"/>
            <p:cNvSpPr/>
            <p:nvPr/>
          </p:nvSpPr>
          <p:spPr>
            <a:xfrm>
              <a:off x="4480559" y="2941320"/>
              <a:ext cx="911860" cy="911860"/>
            </a:xfrm>
            <a:custGeom>
              <a:avLst/>
              <a:gdLst/>
              <a:ahLst/>
              <a:cxnLst/>
              <a:rect l="l" t="t" r="r" b="b"/>
              <a:pathLst>
                <a:path w="911860" h="911860">
                  <a:moveTo>
                    <a:pt x="455675" y="0"/>
                  </a:moveTo>
                  <a:lnTo>
                    <a:pt x="409077" y="2352"/>
                  </a:lnTo>
                  <a:lnTo>
                    <a:pt x="363826" y="9255"/>
                  </a:lnTo>
                  <a:lnTo>
                    <a:pt x="320152" y="20481"/>
                  </a:lnTo>
                  <a:lnTo>
                    <a:pt x="278284" y="35802"/>
                  </a:lnTo>
                  <a:lnTo>
                    <a:pt x="238451" y="54987"/>
                  </a:lnTo>
                  <a:lnTo>
                    <a:pt x="200880" y="77808"/>
                  </a:lnTo>
                  <a:lnTo>
                    <a:pt x="165802" y="104037"/>
                  </a:lnTo>
                  <a:lnTo>
                    <a:pt x="133445" y="133445"/>
                  </a:lnTo>
                  <a:lnTo>
                    <a:pt x="104037" y="165802"/>
                  </a:lnTo>
                  <a:lnTo>
                    <a:pt x="77808" y="200880"/>
                  </a:lnTo>
                  <a:lnTo>
                    <a:pt x="54987" y="238451"/>
                  </a:lnTo>
                  <a:lnTo>
                    <a:pt x="35802" y="278284"/>
                  </a:lnTo>
                  <a:lnTo>
                    <a:pt x="20481" y="320152"/>
                  </a:lnTo>
                  <a:lnTo>
                    <a:pt x="9255" y="363826"/>
                  </a:lnTo>
                  <a:lnTo>
                    <a:pt x="2352" y="409077"/>
                  </a:lnTo>
                  <a:lnTo>
                    <a:pt x="0" y="455675"/>
                  </a:lnTo>
                  <a:lnTo>
                    <a:pt x="2352" y="502274"/>
                  </a:lnTo>
                  <a:lnTo>
                    <a:pt x="9255" y="547525"/>
                  </a:lnTo>
                  <a:lnTo>
                    <a:pt x="20481" y="591199"/>
                  </a:lnTo>
                  <a:lnTo>
                    <a:pt x="35802" y="633067"/>
                  </a:lnTo>
                  <a:lnTo>
                    <a:pt x="54987" y="672900"/>
                  </a:lnTo>
                  <a:lnTo>
                    <a:pt x="77808" y="710471"/>
                  </a:lnTo>
                  <a:lnTo>
                    <a:pt x="104037" y="745549"/>
                  </a:lnTo>
                  <a:lnTo>
                    <a:pt x="133445" y="777906"/>
                  </a:lnTo>
                  <a:lnTo>
                    <a:pt x="165802" y="807314"/>
                  </a:lnTo>
                  <a:lnTo>
                    <a:pt x="200880" y="833543"/>
                  </a:lnTo>
                  <a:lnTo>
                    <a:pt x="238451" y="856364"/>
                  </a:lnTo>
                  <a:lnTo>
                    <a:pt x="278284" y="875549"/>
                  </a:lnTo>
                  <a:lnTo>
                    <a:pt x="320152" y="890870"/>
                  </a:lnTo>
                  <a:lnTo>
                    <a:pt x="363826" y="902096"/>
                  </a:lnTo>
                  <a:lnTo>
                    <a:pt x="409077" y="908999"/>
                  </a:lnTo>
                  <a:lnTo>
                    <a:pt x="455675" y="911351"/>
                  </a:lnTo>
                  <a:lnTo>
                    <a:pt x="502274" y="908999"/>
                  </a:lnTo>
                  <a:lnTo>
                    <a:pt x="547525" y="902096"/>
                  </a:lnTo>
                  <a:lnTo>
                    <a:pt x="591199" y="890870"/>
                  </a:lnTo>
                  <a:lnTo>
                    <a:pt x="633067" y="875549"/>
                  </a:lnTo>
                  <a:lnTo>
                    <a:pt x="672900" y="856364"/>
                  </a:lnTo>
                  <a:lnTo>
                    <a:pt x="710471" y="833543"/>
                  </a:lnTo>
                  <a:lnTo>
                    <a:pt x="745549" y="807314"/>
                  </a:lnTo>
                  <a:lnTo>
                    <a:pt x="777906" y="777906"/>
                  </a:lnTo>
                  <a:lnTo>
                    <a:pt x="807314" y="745549"/>
                  </a:lnTo>
                  <a:lnTo>
                    <a:pt x="833543" y="710471"/>
                  </a:lnTo>
                  <a:lnTo>
                    <a:pt x="856364" y="672900"/>
                  </a:lnTo>
                  <a:lnTo>
                    <a:pt x="875549" y="633067"/>
                  </a:lnTo>
                  <a:lnTo>
                    <a:pt x="890870" y="591199"/>
                  </a:lnTo>
                  <a:lnTo>
                    <a:pt x="902096" y="547525"/>
                  </a:lnTo>
                  <a:lnTo>
                    <a:pt x="908999" y="502274"/>
                  </a:lnTo>
                  <a:lnTo>
                    <a:pt x="911351" y="455675"/>
                  </a:lnTo>
                  <a:lnTo>
                    <a:pt x="908999" y="409077"/>
                  </a:lnTo>
                  <a:lnTo>
                    <a:pt x="902096" y="363826"/>
                  </a:lnTo>
                  <a:lnTo>
                    <a:pt x="890870" y="320152"/>
                  </a:lnTo>
                  <a:lnTo>
                    <a:pt x="875549" y="278284"/>
                  </a:lnTo>
                  <a:lnTo>
                    <a:pt x="856364" y="238451"/>
                  </a:lnTo>
                  <a:lnTo>
                    <a:pt x="833543" y="200880"/>
                  </a:lnTo>
                  <a:lnTo>
                    <a:pt x="807314" y="165802"/>
                  </a:lnTo>
                  <a:lnTo>
                    <a:pt x="777906" y="133445"/>
                  </a:lnTo>
                  <a:lnTo>
                    <a:pt x="745549" y="104037"/>
                  </a:lnTo>
                  <a:lnTo>
                    <a:pt x="710471" y="77808"/>
                  </a:lnTo>
                  <a:lnTo>
                    <a:pt x="672900" y="54987"/>
                  </a:lnTo>
                  <a:lnTo>
                    <a:pt x="633067" y="35802"/>
                  </a:lnTo>
                  <a:lnTo>
                    <a:pt x="591199" y="20481"/>
                  </a:lnTo>
                  <a:lnTo>
                    <a:pt x="547525" y="9255"/>
                  </a:lnTo>
                  <a:lnTo>
                    <a:pt x="502274" y="2352"/>
                  </a:lnTo>
                  <a:lnTo>
                    <a:pt x="4556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2583" y="3133344"/>
              <a:ext cx="527303" cy="5273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575808" y="2702763"/>
            <a:ext cx="2100580" cy="13455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94400"/>
              </a:lnSpc>
              <a:spcBef>
                <a:spcPts val="185"/>
              </a:spcBef>
            </a:pPr>
            <a:r>
              <a:rPr sz="1300" dirty="0">
                <a:latin typeface="Courier New"/>
                <a:cs typeface="Courier New"/>
              </a:rPr>
              <a:t>The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sales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uplift</a:t>
            </a:r>
            <a:r>
              <a:rPr sz="1300" spc="15" dirty="0">
                <a:latin typeface="Courier New"/>
                <a:cs typeface="Courier New"/>
              </a:rPr>
              <a:t> </a:t>
            </a:r>
            <a:r>
              <a:rPr sz="1300" spc="-20" dirty="0">
                <a:latin typeface="Courier New"/>
                <a:cs typeface="Courier New"/>
              </a:rPr>
              <a:t>from </a:t>
            </a:r>
            <a:r>
              <a:rPr sz="1300" spc="-10" dirty="0">
                <a:latin typeface="Courier New"/>
                <a:cs typeface="Courier New"/>
              </a:rPr>
              <a:t>in-</a:t>
            </a:r>
            <a:r>
              <a:rPr sz="1300" dirty="0">
                <a:latin typeface="Courier New"/>
                <a:cs typeface="Courier New"/>
              </a:rPr>
              <a:t>store</a:t>
            </a:r>
            <a:r>
              <a:rPr sz="1300" spc="55" dirty="0">
                <a:latin typeface="Courier New"/>
                <a:cs typeface="Courier New"/>
              </a:rPr>
              <a:t> </a:t>
            </a:r>
            <a:r>
              <a:rPr sz="1300" spc="-20" dirty="0">
                <a:latin typeface="Courier New"/>
                <a:cs typeface="Courier New"/>
              </a:rPr>
              <a:t>demos </a:t>
            </a:r>
            <a:r>
              <a:rPr sz="1300" dirty="0">
                <a:latin typeface="Courier New"/>
                <a:cs typeface="Courier New"/>
              </a:rPr>
              <a:t>persists</a:t>
            </a:r>
            <a:r>
              <a:rPr sz="1300" spc="4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for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0" dirty="0">
                <a:latin typeface="Courier New"/>
                <a:cs typeface="Courier New"/>
              </a:rPr>
              <a:t>a </a:t>
            </a:r>
            <a:r>
              <a:rPr sz="1300" dirty="0">
                <a:latin typeface="Courier New"/>
                <a:cs typeface="Courier New"/>
              </a:rPr>
              <a:t>certain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time;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further </a:t>
            </a:r>
            <a:r>
              <a:rPr sz="1300" dirty="0">
                <a:latin typeface="Courier New"/>
                <a:cs typeface="Courier New"/>
              </a:rPr>
              <a:t>study is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needed</a:t>
            </a:r>
            <a:r>
              <a:rPr sz="1300" spc="15" dirty="0"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to </a:t>
            </a:r>
            <a:r>
              <a:rPr sz="1300" dirty="0">
                <a:latin typeface="Courier New"/>
                <a:cs typeface="Courier New"/>
              </a:rPr>
              <a:t>pinpoint</a:t>
            </a:r>
            <a:r>
              <a:rPr sz="1300" spc="4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the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exact duration.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10728" y="2941320"/>
            <a:ext cx="911860" cy="911860"/>
            <a:chOff x="8110728" y="2941320"/>
            <a:chExt cx="911860" cy="911860"/>
          </a:xfrm>
        </p:grpSpPr>
        <p:sp>
          <p:nvSpPr>
            <p:cNvPr id="13" name="object 13"/>
            <p:cNvSpPr/>
            <p:nvPr/>
          </p:nvSpPr>
          <p:spPr>
            <a:xfrm>
              <a:off x="8110728" y="2941320"/>
              <a:ext cx="911860" cy="911860"/>
            </a:xfrm>
            <a:custGeom>
              <a:avLst/>
              <a:gdLst/>
              <a:ahLst/>
              <a:cxnLst/>
              <a:rect l="l" t="t" r="r" b="b"/>
              <a:pathLst>
                <a:path w="911859" h="911860">
                  <a:moveTo>
                    <a:pt x="455675" y="0"/>
                  </a:moveTo>
                  <a:lnTo>
                    <a:pt x="409077" y="2352"/>
                  </a:lnTo>
                  <a:lnTo>
                    <a:pt x="363826" y="9255"/>
                  </a:lnTo>
                  <a:lnTo>
                    <a:pt x="320152" y="20481"/>
                  </a:lnTo>
                  <a:lnTo>
                    <a:pt x="278284" y="35802"/>
                  </a:lnTo>
                  <a:lnTo>
                    <a:pt x="238451" y="54987"/>
                  </a:lnTo>
                  <a:lnTo>
                    <a:pt x="200880" y="77808"/>
                  </a:lnTo>
                  <a:lnTo>
                    <a:pt x="165802" y="104037"/>
                  </a:lnTo>
                  <a:lnTo>
                    <a:pt x="133445" y="133445"/>
                  </a:lnTo>
                  <a:lnTo>
                    <a:pt x="104037" y="165802"/>
                  </a:lnTo>
                  <a:lnTo>
                    <a:pt x="77808" y="200880"/>
                  </a:lnTo>
                  <a:lnTo>
                    <a:pt x="54987" y="238451"/>
                  </a:lnTo>
                  <a:lnTo>
                    <a:pt x="35802" y="278284"/>
                  </a:lnTo>
                  <a:lnTo>
                    <a:pt x="20481" y="320152"/>
                  </a:lnTo>
                  <a:lnTo>
                    <a:pt x="9255" y="363826"/>
                  </a:lnTo>
                  <a:lnTo>
                    <a:pt x="2352" y="409077"/>
                  </a:lnTo>
                  <a:lnTo>
                    <a:pt x="0" y="455675"/>
                  </a:lnTo>
                  <a:lnTo>
                    <a:pt x="2352" y="502274"/>
                  </a:lnTo>
                  <a:lnTo>
                    <a:pt x="9255" y="547525"/>
                  </a:lnTo>
                  <a:lnTo>
                    <a:pt x="20481" y="591199"/>
                  </a:lnTo>
                  <a:lnTo>
                    <a:pt x="35802" y="633067"/>
                  </a:lnTo>
                  <a:lnTo>
                    <a:pt x="54987" y="672900"/>
                  </a:lnTo>
                  <a:lnTo>
                    <a:pt x="77808" y="710471"/>
                  </a:lnTo>
                  <a:lnTo>
                    <a:pt x="104037" y="745549"/>
                  </a:lnTo>
                  <a:lnTo>
                    <a:pt x="133445" y="777906"/>
                  </a:lnTo>
                  <a:lnTo>
                    <a:pt x="165802" y="807314"/>
                  </a:lnTo>
                  <a:lnTo>
                    <a:pt x="200880" y="833543"/>
                  </a:lnTo>
                  <a:lnTo>
                    <a:pt x="238451" y="856364"/>
                  </a:lnTo>
                  <a:lnTo>
                    <a:pt x="278284" y="875549"/>
                  </a:lnTo>
                  <a:lnTo>
                    <a:pt x="320152" y="890870"/>
                  </a:lnTo>
                  <a:lnTo>
                    <a:pt x="363826" y="902096"/>
                  </a:lnTo>
                  <a:lnTo>
                    <a:pt x="409077" y="908999"/>
                  </a:lnTo>
                  <a:lnTo>
                    <a:pt x="455675" y="911351"/>
                  </a:lnTo>
                  <a:lnTo>
                    <a:pt x="502274" y="908999"/>
                  </a:lnTo>
                  <a:lnTo>
                    <a:pt x="547525" y="902096"/>
                  </a:lnTo>
                  <a:lnTo>
                    <a:pt x="591199" y="890870"/>
                  </a:lnTo>
                  <a:lnTo>
                    <a:pt x="633067" y="875549"/>
                  </a:lnTo>
                  <a:lnTo>
                    <a:pt x="672900" y="856364"/>
                  </a:lnTo>
                  <a:lnTo>
                    <a:pt x="710471" y="833543"/>
                  </a:lnTo>
                  <a:lnTo>
                    <a:pt x="745549" y="807314"/>
                  </a:lnTo>
                  <a:lnTo>
                    <a:pt x="777906" y="777906"/>
                  </a:lnTo>
                  <a:lnTo>
                    <a:pt x="807314" y="745549"/>
                  </a:lnTo>
                  <a:lnTo>
                    <a:pt x="833543" y="710471"/>
                  </a:lnTo>
                  <a:lnTo>
                    <a:pt x="856364" y="672900"/>
                  </a:lnTo>
                  <a:lnTo>
                    <a:pt x="875549" y="633067"/>
                  </a:lnTo>
                  <a:lnTo>
                    <a:pt x="890870" y="591199"/>
                  </a:lnTo>
                  <a:lnTo>
                    <a:pt x="902096" y="547525"/>
                  </a:lnTo>
                  <a:lnTo>
                    <a:pt x="908999" y="502274"/>
                  </a:lnTo>
                  <a:lnTo>
                    <a:pt x="911351" y="455675"/>
                  </a:lnTo>
                  <a:lnTo>
                    <a:pt x="908999" y="409077"/>
                  </a:lnTo>
                  <a:lnTo>
                    <a:pt x="902096" y="363826"/>
                  </a:lnTo>
                  <a:lnTo>
                    <a:pt x="890870" y="320152"/>
                  </a:lnTo>
                  <a:lnTo>
                    <a:pt x="875549" y="278284"/>
                  </a:lnTo>
                  <a:lnTo>
                    <a:pt x="856364" y="238451"/>
                  </a:lnTo>
                  <a:lnTo>
                    <a:pt x="833543" y="200880"/>
                  </a:lnTo>
                  <a:lnTo>
                    <a:pt x="807314" y="165802"/>
                  </a:lnTo>
                  <a:lnTo>
                    <a:pt x="777906" y="133445"/>
                  </a:lnTo>
                  <a:lnTo>
                    <a:pt x="745549" y="104037"/>
                  </a:lnTo>
                  <a:lnTo>
                    <a:pt x="710471" y="77808"/>
                  </a:lnTo>
                  <a:lnTo>
                    <a:pt x="672900" y="54987"/>
                  </a:lnTo>
                  <a:lnTo>
                    <a:pt x="633067" y="35802"/>
                  </a:lnTo>
                  <a:lnTo>
                    <a:pt x="591199" y="20481"/>
                  </a:lnTo>
                  <a:lnTo>
                    <a:pt x="547525" y="9255"/>
                  </a:lnTo>
                  <a:lnTo>
                    <a:pt x="502274" y="2352"/>
                  </a:lnTo>
                  <a:lnTo>
                    <a:pt x="4556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2752" y="3133344"/>
              <a:ext cx="527303" cy="52730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206865" y="2889961"/>
            <a:ext cx="2003425" cy="974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180"/>
              </a:spcBef>
            </a:pPr>
            <a:r>
              <a:rPr sz="1300" dirty="0">
                <a:latin typeface="Courier New"/>
                <a:cs typeface="Courier New"/>
              </a:rPr>
              <a:t>Sales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increase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-20" dirty="0">
                <a:latin typeface="Courier New"/>
                <a:cs typeface="Courier New"/>
              </a:rPr>
              <a:t>with </a:t>
            </a:r>
            <a:r>
              <a:rPr sz="1300" dirty="0">
                <a:latin typeface="Courier New"/>
                <a:cs typeface="Courier New"/>
              </a:rPr>
              <a:t>strategic</a:t>
            </a:r>
            <a:r>
              <a:rPr sz="1300" spc="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product </a:t>
            </a:r>
            <a:r>
              <a:rPr sz="1300" dirty="0">
                <a:latin typeface="Courier New"/>
                <a:cs typeface="Courier New"/>
              </a:rPr>
              <a:t>placement</a:t>
            </a:r>
            <a:r>
              <a:rPr sz="1300" spc="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within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the </a:t>
            </a:r>
            <a:r>
              <a:rPr sz="1300" dirty="0">
                <a:latin typeface="Courier New"/>
                <a:cs typeface="Courier New"/>
              </a:rPr>
              <a:t>store,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such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as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on </a:t>
            </a:r>
            <a:r>
              <a:rPr sz="1300" spc="-10" dirty="0">
                <a:latin typeface="Courier New"/>
                <a:cs typeface="Courier New"/>
              </a:rPr>
              <a:t>endcaps.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0391" y="4565903"/>
            <a:ext cx="911860" cy="911860"/>
            <a:chOff x="850391" y="4565903"/>
            <a:chExt cx="911860" cy="911860"/>
          </a:xfrm>
        </p:grpSpPr>
        <p:sp>
          <p:nvSpPr>
            <p:cNvPr id="17" name="object 17"/>
            <p:cNvSpPr/>
            <p:nvPr/>
          </p:nvSpPr>
          <p:spPr>
            <a:xfrm>
              <a:off x="850391" y="4565903"/>
              <a:ext cx="911860" cy="911860"/>
            </a:xfrm>
            <a:custGeom>
              <a:avLst/>
              <a:gdLst/>
              <a:ahLst/>
              <a:cxnLst/>
              <a:rect l="l" t="t" r="r" b="b"/>
              <a:pathLst>
                <a:path w="911860" h="911860">
                  <a:moveTo>
                    <a:pt x="455676" y="0"/>
                  </a:moveTo>
                  <a:lnTo>
                    <a:pt x="409085" y="2352"/>
                  </a:lnTo>
                  <a:lnTo>
                    <a:pt x="363841" y="9255"/>
                  </a:lnTo>
                  <a:lnTo>
                    <a:pt x="320171" y="20481"/>
                  </a:lnTo>
                  <a:lnTo>
                    <a:pt x="278306" y="35802"/>
                  </a:lnTo>
                  <a:lnTo>
                    <a:pt x="238473" y="54987"/>
                  </a:lnTo>
                  <a:lnTo>
                    <a:pt x="200903" y="77808"/>
                  </a:lnTo>
                  <a:lnTo>
                    <a:pt x="165823" y="104037"/>
                  </a:lnTo>
                  <a:lnTo>
                    <a:pt x="133464" y="133445"/>
                  </a:lnTo>
                  <a:lnTo>
                    <a:pt x="104054" y="165802"/>
                  </a:lnTo>
                  <a:lnTo>
                    <a:pt x="77822" y="200880"/>
                  </a:lnTo>
                  <a:lnTo>
                    <a:pt x="54997" y="238451"/>
                  </a:lnTo>
                  <a:lnTo>
                    <a:pt x="35809" y="278284"/>
                  </a:lnTo>
                  <a:lnTo>
                    <a:pt x="20486" y="320152"/>
                  </a:lnTo>
                  <a:lnTo>
                    <a:pt x="9257" y="363826"/>
                  </a:lnTo>
                  <a:lnTo>
                    <a:pt x="2352" y="409077"/>
                  </a:lnTo>
                  <a:lnTo>
                    <a:pt x="0" y="455676"/>
                  </a:lnTo>
                  <a:lnTo>
                    <a:pt x="2352" y="502274"/>
                  </a:lnTo>
                  <a:lnTo>
                    <a:pt x="9257" y="547525"/>
                  </a:lnTo>
                  <a:lnTo>
                    <a:pt x="20486" y="591199"/>
                  </a:lnTo>
                  <a:lnTo>
                    <a:pt x="35809" y="633067"/>
                  </a:lnTo>
                  <a:lnTo>
                    <a:pt x="54997" y="672900"/>
                  </a:lnTo>
                  <a:lnTo>
                    <a:pt x="77822" y="710471"/>
                  </a:lnTo>
                  <a:lnTo>
                    <a:pt x="104054" y="745549"/>
                  </a:lnTo>
                  <a:lnTo>
                    <a:pt x="133464" y="777906"/>
                  </a:lnTo>
                  <a:lnTo>
                    <a:pt x="165823" y="807314"/>
                  </a:lnTo>
                  <a:lnTo>
                    <a:pt x="200903" y="833543"/>
                  </a:lnTo>
                  <a:lnTo>
                    <a:pt x="238473" y="856364"/>
                  </a:lnTo>
                  <a:lnTo>
                    <a:pt x="278306" y="875549"/>
                  </a:lnTo>
                  <a:lnTo>
                    <a:pt x="320171" y="890870"/>
                  </a:lnTo>
                  <a:lnTo>
                    <a:pt x="363841" y="902096"/>
                  </a:lnTo>
                  <a:lnTo>
                    <a:pt x="409085" y="908999"/>
                  </a:lnTo>
                  <a:lnTo>
                    <a:pt x="455676" y="911352"/>
                  </a:lnTo>
                  <a:lnTo>
                    <a:pt x="502274" y="908999"/>
                  </a:lnTo>
                  <a:lnTo>
                    <a:pt x="547525" y="902096"/>
                  </a:lnTo>
                  <a:lnTo>
                    <a:pt x="591199" y="890870"/>
                  </a:lnTo>
                  <a:lnTo>
                    <a:pt x="633067" y="875549"/>
                  </a:lnTo>
                  <a:lnTo>
                    <a:pt x="672900" y="856364"/>
                  </a:lnTo>
                  <a:lnTo>
                    <a:pt x="710471" y="833543"/>
                  </a:lnTo>
                  <a:lnTo>
                    <a:pt x="745549" y="807314"/>
                  </a:lnTo>
                  <a:lnTo>
                    <a:pt x="777906" y="777906"/>
                  </a:lnTo>
                  <a:lnTo>
                    <a:pt x="807314" y="745549"/>
                  </a:lnTo>
                  <a:lnTo>
                    <a:pt x="833543" y="710471"/>
                  </a:lnTo>
                  <a:lnTo>
                    <a:pt x="856364" y="672900"/>
                  </a:lnTo>
                  <a:lnTo>
                    <a:pt x="875549" y="633067"/>
                  </a:lnTo>
                  <a:lnTo>
                    <a:pt x="890870" y="591199"/>
                  </a:lnTo>
                  <a:lnTo>
                    <a:pt x="902096" y="547525"/>
                  </a:lnTo>
                  <a:lnTo>
                    <a:pt x="908999" y="502274"/>
                  </a:lnTo>
                  <a:lnTo>
                    <a:pt x="911352" y="455676"/>
                  </a:lnTo>
                  <a:lnTo>
                    <a:pt x="908999" y="409077"/>
                  </a:lnTo>
                  <a:lnTo>
                    <a:pt x="902096" y="363826"/>
                  </a:lnTo>
                  <a:lnTo>
                    <a:pt x="890870" y="320152"/>
                  </a:lnTo>
                  <a:lnTo>
                    <a:pt x="875549" y="278284"/>
                  </a:lnTo>
                  <a:lnTo>
                    <a:pt x="856364" y="238451"/>
                  </a:lnTo>
                  <a:lnTo>
                    <a:pt x="833543" y="200880"/>
                  </a:lnTo>
                  <a:lnTo>
                    <a:pt x="807314" y="165802"/>
                  </a:lnTo>
                  <a:lnTo>
                    <a:pt x="777906" y="133445"/>
                  </a:lnTo>
                  <a:lnTo>
                    <a:pt x="745549" y="104037"/>
                  </a:lnTo>
                  <a:lnTo>
                    <a:pt x="710471" y="77808"/>
                  </a:lnTo>
                  <a:lnTo>
                    <a:pt x="672900" y="54987"/>
                  </a:lnTo>
                  <a:lnTo>
                    <a:pt x="633067" y="35802"/>
                  </a:lnTo>
                  <a:lnTo>
                    <a:pt x="591199" y="20481"/>
                  </a:lnTo>
                  <a:lnTo>
                    <a:pt x="547525" y="9255"/>
                  </a:lnTo>
                  <a:lnTo>
                    <a:pt x="502274" y="2352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415" y="4757927"/>
              <a:ext cx="527304" cy="52730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44370" y="4515053"/>
            <a:ext cx="1996439" cy="974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180"/>
              </a:spcBef>
            </a:pPr>
            <a:r>
              <a:rPr sz="1300" dirty="0">
                <a:latin typeface="Courier New"/>
                <a:cs typeface="Courier New"/>
              </a:rPr>
              <a:t>Target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promotional </a:t>
            </a:r>
            <a:r>
              <a:rPr sz="1300" dirty="0">
                <a:latin typeface="Courier New"/>
                <a:cs typeface="Courier New"/>
              </a:rPr>
              <a:t>efforts</a:t>
            </a:r>
            <a:r>
              <a:rPr sz="1300" spc="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in</a:t>
            </a:r>
            <a:r>
              <a:rPr sz="1300" spc="-10" dirty="0">
                <a:latin typeface="Courier New"/>
                <a:cs typeface="Courier New"/>
              </a:rPr>
              <a:t> regions </a:t>
            </a:r>
            <a:r>
              <a:rPr sz="1300" dirty="0">
                <a:latin typeface="Courier New"/>
                <a:cs typeface="Courier New"/>
              </a:rPr>
              <a:t>with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higher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baseline </a:t>
            </a:r>
            <a:r>
              <a:rPr sz="1300" dirty="0">
                <a:latin typeface="Courier New"/>
                <a:cs typeface="Courier New"/>
              </a:rPr>
              <a:t>sales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for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greater impact.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80559" y="4565903"/>
            <a:ext cx="911860" cy="911860"/>
            <a:chOff x="4480559" y="4565903"/>
            <a:chExt cx="911860" cy="911860"/>
          </a:xfrm>
        </p:grpSpPr>
        <p:sp>
          <p:nvSpPr>
            <p:cNvPr id="21" name="object 21"/>
            <p:cNvSpPr/>
            <p:nvPr/>
          </p:nvSpPr>
          <p:spPr>
            <a:xfrm>
              <a:off x="4480559" y="4565903"/>
              <a:ext cx="911860" cy="911860"/>
            </a:xfrm>
            <a:custGeom>
              <a:avLst/>
              <a:gdLst/>
              <a:ahLst/>
              <a:cxnLst/>
              <a:rect l="l" t="t" r="r" b="b"/>
              <a:pathLst>
                <a:path w="911860" h="911860">
                  <a:moveTo>
                    <a:pt x="455675" y="0"/>
                  </a:moveTo>
                  <a:lnTo>
                    <a:pt x="409077" y="2352"/>
                  </a:lnTo>
                  <a:lnTo>
                    <a:pt x="363826" y="9255"/>
                  </a:lnTo>
                  <a:lnTo>
                    <a:pt x="320152" y="20481"/>
                  </a:lnTo>
                  <a:lnTo>
                    <a:pt x="278284" y="35802"/>
                  </a:lnTo>
                  <a:lnTo>
                    <a:pt x="238451" y="54987"/>
                  </a:lnTo>
                  <a:lnTo>
                    <a:pt x="200880" y="77808"/>
                  </a:lnTo>
                  <a:lnTo>
                    <a:pt x="165802" y="104037"/>
                  </a:lnTo>
                  <a:lnTo>
                    <a:pt x="133445" y="133445"/>
                  </a:lnTo>
                  <a:lnTo>
                    <a:pt x="104037" y="165802"/>
                  </a:lnTo>
                  <a:lnTo>
                    <a:pt x="77808" y="200880"/>
                  </a:lnTo>
                  <a:lnTo>
                    <a:pt x="54987" y="238451"/>
                  </a:lnTo>
                  <a:lnTo>
                    <a:pt x="35802" y="278284"/>
                  </a:lnTo>
                  <a:lnTo>
                    <a:pt x="20481" y="320152"/>
                  </a:lnTo>
                  <a:lnTo>
                    <a:pt x="9255" y="363826"/>
                  </a:lnTo>
                  <a:lnTo>
                    <a:pt x="2352" y="409077"/>
                  </a:lnTo>
                  <a:lnTo>
                    <a:pt x="0" y="455676"/>
                  </a:lnTo>
                  <a:lnTo>
                    <a:pt x="2352" y="502274"/>
                  </a:lnTo>
                  <a:lnTo>
                    <a:pt x="9255" y="547525"/>
                  </a:lnTo>
                  <a:lnTo>
                    <a:pt x="20481" y="591199"/>
                  </a:lnTo>
                  <a:lnTo>
                    <a:pt x="35802" y="633067"/>
                  </a:lnTo>
                  <a:lnTo>
                    <a:pt x="54987" y="672900"/>
                  </a:lnTo>
                  <a:lnTo>
                    <a:pt x="77808" y="710471"/>
                  </a:lnTo>
                  <a:lnTo>
                    <a:pt x="104037" y="745549"/>
                  </a:lnTo>
                  <a:lnTo>
                    <a:pt x="133445" y="777906"/>
                  </a:lnTo>
                  <a:lnTo>
                    <a:pt x="165802" y="807314"/>
                  </a:lnTo>
                  <a:lnTo>
                    <a:pt x="200880" y="833543"/>
                  </a:lnTo>
                  <a:lnTo>
                    <a:pt x="238451" y="856364"/>
                  </a:lnTo>
                  <a:lnTo>
                    <a:pt x="278284" y="875549"/>
                  </a:lnTo>
                  <a:lnTo>
                    <a:pt x="320152" y="890870"/>
                  </a:lnTo>
                  <a:lnTo>
                    <a:pt x="363826" y="902096"/>
                  </a:lnTo>
                  <a:lnTo>
                    <a:pt x="409077" y="908999"/>
                  </a:lnTo>
                  <a:lnTo>
                    <a:pt x="455675" y="911352"/>
                  </a:lnTo>
                  <a:lnTo>
                    <a:pt x="502274" y="908999"/>
                  </a:lnTo>
                  <a:lnTo>
                    <a:pt x="547525" y="902096"/>
                  </a:lnTo>
                  <a:lnTo>
                    <a:pt x="591199" y="890870"/>
                  </a:lnTo>
                  <a:lnTo>
                    <a:pt x="633067" y="875549"/>
                  </a:lnTo>
                  <a:lnTo>
                    <a:pt x="672900" y="856364"/>
                  </a:lnTo>
                  <a:lnTo>
                    <a:pt x="710471" y="833543"/>
                  </a:lnTo>
                  <a:lnTo>
                    <a:pt x="745549" y="807314"/>
                  </a:lnTo>
                  <a:lnTo>
                    <a:pt x="777906" y="777906"/>
                  </a:lnTo>
                  <a:lnTo>
                    <a:pt x="807314" y="745549"/>
                  </a:lnTo>
                  <a:lnTo>
                    <a:pt x="833543" y="710471"/>
                  </a:lnTo>
                  <a:lnTo>
                    <a:pt x="856364" y="672900"/>
                  </a:lnTo>
                  <a:lnTo>
                    <a:pt x="875549" y="633067"/>
                  </a:lnTo>
                  <a:lnTo>
                    <a:pt x="890870" y="591199"/>
                  </a:lnTo>
                  <a:lnTo>
                    <a:pt x="902096" y="547525"/>
                  </a:lnTo>
                  <a:lnTo>
                    <a:pt x="908999" y="502274"/>
                  </a:lnTo>
                  <a:lnTo>
                    <a:pt x="911351" y="455676"/>
                  </a:lnTo>
                  <a:lnTo>
                    <a:pt x="908999" y="409077"/>
                  </a:lnTo>
                  <a:lnTo>
                    <a:pt x="902096" y="363826"/>
                  </a:lnTo>
                  <a:lnTo>
                    <a:pt x="890870" y="320152"/>
                  </a:lnTo>
                  <a:lnTo>
                    <a:pt x="875549" y="278284"/>
                  </a:lnTo>
                  <a:lnTo>
                    <a:pt x="856364" y="238451"/>
                  </a:lnTo>
                  <a:lnTo>
                    <a:pt x="833543" y="200880"/>
                  </a:lnTo>
                  <a:lnTo>
                    <a:pt x="807314" y="165802"/>
                  </a:lnTo>
                  <a:lnTo>
                    <a:pt x="777906" y="133445"/>
                  </a:lnTo>
                  <a:lnTo>
                    <a:pt x="745549" y="104037"/>
                  </a:lnTo>
                  <a:lnTo>
                    <a:pt x="710471" y="77808"/>
                  </a:lnTo>
                  <a:lnTo>
                    <a:pt x="672900" y="54987"/>
                  </a:lnTo>
                  <a:lnTo>
                    <a:pt x="633067" y="35802"/>
                  </a:lnTo>
                  <a:lnTo>
                    <a:pt x="591199" y="20481"/>
                  </a:lnTo>
                  <a:lnTo>
                    <a:pt x="547525" y="9255"/>
                  </a:lnTo>
                  <a:lnTo>
                    <a:pt x="502274" y="2352"/>
                  </a:lnTo>
                  <a:lnTo>
                    <a:pt x="4556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2583" y="4757927"/>
              <a:ext cx="527303" cy="52730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575808" y="4609338"/>
            <a:ext cx="2104390" cy="7842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4400"/>
              </a:lnSpc>
              <a:spcBef>
                <a:spcPts val="180"/>
              </a:spcBef>
            </a:pPr>
            <a:r>
              <a:rPr sz="1300" dirty="0">
                <a:latin typeface="Courier New"/>
                <a:cs typeface="Courier New"/>
              </a:rPr>
              <a:t>Regularly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evaluate </a:t>
            </a:r>
            <a:r>
              <a:rPr sz="1300" dirty="0">
                <a:latin typeface="Courier New"/>
                <a:cs typeface="Courier New"/>
              </a:rPr>
              <a:t>pricing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strategies</a:t>
            </a:r>
            <a:r>
              <a:rPr sz="1300" spc="45" dirty="0"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to </a:t>
            </a:r>
            <a:r>
              <a:rPr sz="1300" dirty="0">
                <a:latin typeface="Courier New"/>
                <a:cs typeface="Courier New"/>
              </a:rPr>
              <a:t>stay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competitive</a:t>
            </a:r>
            <a:r>
              <a:rPr sz="1300" spc="55" dirty="0"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and </a:t>
            </a:r>
            <a:r>
              <a:rPr sz="1300" spc="-10" dirty="0">
                <a:latin typeface="Courier New"/>
                <a:cs typeface="Courier New"/>
              </a:rPr>
              <a:t>profitable.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5691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95"/>
              </a:spcBef>
            </a:pPr>
            <a:r>
              <a:rPr sz="3100" b="1" dirty="0">
                <a:solidFill>
                  <a:srgbClr val="000000"/>
                </a:solidFill>
                <a:latin typeface="Courier New"/>
                <a:cs typeface="Courier New"/>
              </a:rPr>
              <a:t>Residual</a:t>
            </a:r>
            <a:r>
              <a:rPr sz="3100" b="1" spc="-1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100" b="1" dirty="0">
                <a:solidFill>
                  <a:srgbClr val="000000"/>
                </a:solidFill>
                <a:latin typeface="Courier New"/>
                <a:cs typeface="Courier New"/>
              </a:rPr>
              <a:t>Plot</a:t>
            </a:r>
            <a:r>
              <a:rPr sz="3100" b="1" spc="-1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100" b="1" dirty="0">
                <a:solidFill>
                  <a:srgbClr val="000000"/>
                </a:solidFill>
                <a:latin typeface="Courier New"/>
                <a:cs typeface="Courier New"/>
              </a:rPr>
              <a:t>for</a:t>
            </a:r>
            <a:r>
              <a:rPr sz="3100" b="1" spc="-1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100" b="1" dirty="0">
                <a:solidFill>
                  <a:srgbClr val="000000"/>
                </a:solidFill>
                <a:latin typeface="Courier New"/>
                <a:cs typeface="Courier New"/>
              </a:rPr>
              <a:t>Standardized</a:t>
            </a:r>
            <a:r>
              <a:rPr sz="3100" b="1" spc="-9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Courier New"/>
                <a:cs typeface="Courier New"/>
              </a:rPr>
              <a:t>Model</a:t>
            </a:r>
            <a:endParaRPr sz="31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67532" y="1763665"/>
            <a:ext cx="5454650" cy="83185"/>
            <a:chOff x="3367532" y="1763665"/>
            <a:chExt cx="5454650" cy="83185"/>
          </a:xfrm>
        </p:grpSpPr>
        <p:sp>
          <p:nvSpPr>
            <p:cNvPr id="4" name="object 4"/>
            <p:cNvSpPr/>
            <p:nvPr/>
          </p:nvSpPr>
          <p:spPr>
            <a:xfrm>
              <a:off x="3388741" y="1785699"/>
              <a:ext cx="5410835" cy="46355"/>
            </a:xfrm>
            <a:custGeom>
              <a:avLst/>
              <a:gdLst/>
              <a:ahLst/>
              <a:cxnLst/>
              <a:rect l="l" t="t" r="r" b="b"/>
              <a:pathLst>
                <a:path w="5410834" h="46355">
                  <a:moveTo>
                    <a:pt x="2808509" y="0"/>
                  </a:moveTo>
                  <a:lnTo>
                    <a:pt x="2761520" y="597"/>
                  </a:lnTo>
                  <a:lnTo>
                    <a:pt x="2716473" y="2037"/>
                  </a:lnTo>
                  <a:lnTo>
                    <a:pt x="2672754" y="4292"/>
                  </a:lnTo>
                  <a:lnTo>
                    <a:pt x="2629750" y="7334"/>
                  </a:lnTo>
                  <a:lnTo>
                    <a:pt x="2586846" y="11135"/>
                  </a:lnTo>
                  <a:lnTo>
                    <a:pt x="2543429" y="15668"/>
                  </a:lnTo>
                  <a:lnTo>
                    <a:pt x="2501168" y="19587"/>
                  </a:lnTo>
                  <a:lnTo>
                    <a:pt x="2461314" y="21771"/>
                  </a:lnTo>
                  <a:lnTo>
                    <a:pt x="2422622" y="22526"/>
                  </a:lnTo>
                  <a:lnTo>
                    <a:pt x="2383846" y="22159"/>
                  </a:lnTo>
                  <a:lnTo>
                    <a:pt x="2343742" y="20977"/>
                  </a:lnTo>
                  <a:lnTo>
                    <a:pt x="2254570" y="17397"/>
                  </a:lnTo>
                  <a:lnTo>
                    <a:pt x="2203012" y="15612"/>
                  </a:lnTo>
                  <a:lnTo>
                    <a:pt x="2145147" y="14239"/>
                  </a:lnTo>
                  <a:lnTo>
                    <a:pt x="2079729" y="13587"/>
                  </a:lnTo>
                  <a:lnTo>
                    <a:pt x="2005513" y="13961"/>
                  </a:lnTo>
                  <a:lnTo>
                    <a:pt x="1850058" y="17304"/>
                  </a:lnTo>
                  <a:lnTo>
                    <a:pt x="1780187" y="18310"/>
                  </a:lnTo>
                  <a:lnTo>
                    <a:pt x="1711958" y="18777"/>
                  </a:lnTo>
                  <a:lnTo>
                    <a:pt x="1645691" y="18797"/>
                  </a:lnTo>
                  <a:lnTo>
                    <a:pt x="1581700" y="18462"/>
                  </a:lnTo>
                  <a:lnTo>
                    <a:pt x="1520303" y="17863"/>
                  </a:lnTo>
                  <a:lnTo>
                    <a:pt x="1306999" y="14652"/>
                  </a:lnTo>
                  <a:lnTo>
                    <a:pt x="1224154" y="13839"/>
                  </a:lnTo>
                  <a:lnTo>
                    <a:pt x="1189792" y="13951"/>
                  </a:lnTo>
                  <a:lnTo>
                    <a:pt x="1160561" y="14530"/>
                  </a:lnTo>
                  <a:lnTo>
                    <a:pt x="1136777" y="15668"/>
                  </a:lnTo>
                  <a:lnTo>
                    <a:pt x="1103560" y="16827"/>
                  </a:lnTo>
                  <a:lnTo>
                    <a:pt x="1066682" y="16314"/>
                  </a:lnTo>
                  <a:lnTo>
                    <a:pt x="1025999" y="14660"/>
                  </a:lnTo>
                  <a:lnTo>
                    <a:pt x="932656" y="10048"/>
                  </a:lnTo>
                  <a:lnTo>
                    <a:pt x="879711" y="8152"/>
                  </a:lnTo>
                  <a:lnTo>
                    <a:pt x="822396" y="7235"/>
                  </a:lnTo>
                  <a:lnTo>
                    <a:pt x="760568" y="7829"/>
                  </a:lnTo>
                  <a:lnTo>
                    <a:pt x="694086" y="10463"/>
                  </a:lnTo>
                  <a:lnTo>
                    <a:pt x="622808" y="15668"/>
                  </a:lnTo>
                  <a:lnTo>
                    <a:pt x="564387" y="20242"/>
                  </a:lnTo>
                  <a:lnTo>
                    <a:pt x="511192" y="23041"/>
                  </a:lnTo>
                  <a:lnTo>
                    <a:pt x="462014" y="24348"/>
                  </a:lnTo>
                  <a:lnTo>
                    <a:pt x="415642" y="24445"/>
                  </a:lnTo>
                  <a:lnTo>
                    <a:pt x="370869" y="23617"/>
                  </a:lnTo>
                  <a:lnTo>
                    <a:pt x="326485" y="22145"/>
                  </a:lnTo>
                  <a:lnTo>
                    <a:pt x="234046" y="18406"/>
                  </a:lnTo>
                  <a:lnTo>
                    <a:pt x="183574" y="16704"/>
                  </a:lnTo>
                  <a:lnTo>
                    <a:pt x="128654" y="15492"/>
                  </a:lnTo>
                  <a:lnTo>
                    <a:pt x="68077" y="15052"/>
                  </a:lnTo>
                  <a:lnTo>
                    <a:pt x="635" y="15668"/>
                  </a:lnTo>
                  <a:lnTo>
                    <a:pt x="0" y="23415"/>
                  </a:lnTo>
                  <a:lnTo>
                    <a:pt x="381" y="26717"/>
                  </a:lnTo>
                  <a:lnTo>
                    <a:pt x="635" y="33956"/>
                  </a:lnTo>
                  <a:lnTo>
                    <a:pt x="70714" y="30768"/>
                  </a:lnTo>
                  <a:lnTo>
                    <a:pt x="136905" y="28951"/>
                  </a:lnTo>
                  <a:lnTo>
                    <a:pt x="199491" y="28284"/>
                  </a:lnTo>
                  <a:lnTo>
                    <a:pt x="258755" y="28547"/>
                  </a:lnTo>
                  <a:lnTo>
                    <a:pt x="314980" y="29520"/>
                  </a:lnTo>
                  <a:lnTo>
                    <a:pt x="368451" y="30984"/>
                  </a:lnTo>
                  <a:lnTo>
                    <a:pt x="515162" y="36118"/>
                  </a:lnTo>
                  <a:lnTo>
                    <a:pt x="560443" y="37344"/>
                  </a:lnTo>
                  <a:lnTo>
                    <a:pt x="604386" y="37961"/>
                  </a:lnTo>
                  <a:lnTo>
                    <a:pt x="647273" y="37748"/>
                  </a:lnTo>
                  <a:lnTo>
                    <a:pt x="689387" y="36487"/>
                  </a:lnTo>
                  <a:lnTo>
                    <a:pt x="731012" y="33956"/>
                  </a:lnTo>
                  <a:lnTo>
                    <a:pt x="777252" y="30768"/>
                  </a:lnTo>
                  <a:lnTo>
                    <a:pt x="826306" y="28168"/>
                  </a:lnTo>
                  <a:lnTo>
                    <a:pt x="877669" y="26142"/>
                  </a:lnTo>
                  <a:lnTo>
                    <a:pt x="930837" y="24673"/>
                  </a:lnTo>
                  <a:lnTo>
                    <a:pt x="985304" y="23745"/>
                  </a:lnTo>
                  <a:lnTo>
                    <a:pt x="1040567" y="23344"/>
                  </a:lnTo>
                  <a:lnTo>
                    <a:pt x="1096121" y="23453"/>
                  </a:lnTo>
                  <a:lnTo>
                    <a:pt x="1151461" y="24057"/>
                  </a:lnTo>
                  <a:lnTo>
                    <a:pt x="1206082" y="25141"/>
                  </a:lnTo>
                  <a:lnTo>
                    <a:pt x="1259479" y="26688"/>
                  </a:lnTo>
                  <a:lnTo>
                    <a:pt x="1311149" y="28684"/>
                  </a:lnTo>
                  <a:lnTo>
                    <a:pt x="1360587" y="31111"/>
                  </a:lnTo>
                  <a:lnTo>
                    <a:pt x="1459459" y="37268"/>
                  </a:lnTo>
                  <a:lnTo>
                    <a:pt x="1509645" y="39985"/>
                  </a:lnTo>
                  <a:lnTo>
                    <a:pt x="1558471" y="42083"/>
                  </a:lnTo>
                  <a:lnTo>
                    <a:pt x="1606564" y="43542"/>
                  </a:lnTo>
                  <a:lnTo>
                    <a:pt x="1654551" y="44338"/>
                  </a:lnTo>
                  <a:lnTo>
                    <a:pt x="1703060" y="44450"/>
                  </a:lnTo>
                  <a:lnTo>
                    <a:pt x="1752716" y="43855"/>
                  </a:lnTo>
                  <a:lnTo>
                    <a:pt x="1804147" y="42530"/>
                  </a:lnTo>
                  <a:lnTo>
                    <a:pt x="1857980" y="40453"/>
                  </a:lnTo>
                  <a:lnTo>
                    <a:pt x="1914841" y="37603"/>
                  </a:lnTo>
                  <a:lnTo>
                    <a:pt x="1975358" y="33956"/>
                  </a:lnTo>
                  <a:lnTo>
                    <a:pt x="2018508" y="31883"/>
                  </a:lnTo>
                  <a:lnTo>
                    <a:pt x="2062010" y="31091"/>
                  </a:lnTo>
                  <a:lnTo>
                    <a:pt x="2105956" y="31366"/>
                  </a:lnTo>
                  <a:lnTo>
                    <a:pt x="2150439" y="32492"/>
                  </a:lnTo>
                  <a:lnTo>
                    <a:pt x="2195552" y="34253"/>
                  </a:lnTo>
                  <a:lnTo>
                    <a:pt x="2335593" y="41195"/>
                  </a:lnTo>
                  <a:lnTo>
                    <a:pt x="2384150" y="43344"/>
                  </a:lnTo>
                  <a:lnTo>
                    <a:pt x="2433800" y="45051"/>
                  </a:lnTo>
                  <a:lnTo>
                    <a:pt x="2484636" y="46101"/>
                  </a:lnTo>
                  <a:lnTo>
                    <a:pt x="2536749" y="46279"/>
                  </a:lnTo>
                  <a:lnTo>
                    <a:pt x="2590233" y="45369"/>
                  </a:lnTo>
                  <a:lnTo>
                    <a:pt x="2645181" y="43155"/>
                  </a:lnTo>
                  <a:lnTo>
                    <a:pt x="2701684" y="39423"/>
                  </a:lnTo>
                  <a:lnTo>
                    <a:pt x="2817594" y="28623"/>
                  </a:lnTo>
                  <a:lnTo>
                    <a:pt x="2873018" y="25257"/>
                  </a:lnTo>
                  <a:lnTo>
                    <a:pt x="2926360" y="23588"/>
                  </a:lnTo>
                  <a:lnTo>
                    <a:pt x="2977870" y="23348"/>
                  </a:lnTo>
                  <a:lnTo>
                    <a:pt x="3027798" y="24266"/>
                  </a:lnTo>
                  <a:lnTo>
                    <a:pt x="3076396" y="26076"/>
                  </a:lnTo>
                  <a:lnTo>
                    <a:pt x="3123914" y="28506"/>
                  </a:lnTo>
                  <a:lnTo>
                    <a:pt x="3262492" y="36836"/>
                  </a:lnTo>
                  <a:lnTo>
                    <a:pt x="3308195" y="39062"/>
                  </a:lnTo>
                  <a:lnTo>
                    <a:pt x="3354071" y="40564"/>
                  </a:lnTo>
                  <a:lnTo>
                    <a:pt x="3400371" y="41074"/>
                  </a:lnTo>
                  <a:lnTo>
                    <a:pt x="3447344" y="40322"/>
                  </a:lnTo>
                  <a:lnTo>
                    <a:pt x="3495242" y="38039"/>
                  </a:lnTo>
                  <a:lnTo>
                    <a:pt x="3602576" y="28947"/>
                  </a:lnTo>
                  <a:lnTo>
                    <a:pt x="3655555" y="26154"/>
                  </a:lnTo>
                  <a:lnTo>
                    <a:pt x="3704219" y="25200"/>
                  </a:lnTo>
                  <a:lnTo>
                    <a:pt x="3749538" y="25709"/>
                  </a:lnTo>
                  <a:lnTo>
                    <a:pt x="3792478" y="27304"/>
                  </a:lnTo>
                  <a:lnTo>
                    <a:pt x="3834007" y="29608"/>
                  </a:lnTo>
                  <a:lnTo>
                    <a:pt x="3916703" y="34837"/>
                  </a:lnTo>
                  <a:lnTo>
                    <a:pt x="3959805" y="37009"/>
                  </a:lnTo>
                  <a:lnTo>
                    <a:pt x="4005367" y="38383"/>
                  </a:lnTo>
                  <a:lnTo>
                    <a:pt x="4054357" y="38584"/>
                  </a:lnTo>
                  <a:lnTo>
                    <a:pt x="4107741" y="37234"/>
                  </a:lnTo>
                  <a:lnTo>
                    <a:pt x="4227764" y="30360"/>
                  </a:lnTo>
                  <a:lnTo>
                    <a:pt x="4287997" y="28161"/>
                  </a:lnTo>
                  <a:lnTo>
                    <a:pt x="4347051" y="27141"/>
                  </a:lnTo>
                  <a:lnTo>
                    <a:pt x="4404790" y="27083"/>
                  </a:lnTo>
                  <a:lnTo>
                    <a:pt x="4461077" y="27769"/>
                  </a:lnTo>
                  <a:lnTo>
                    <a:pt x="4515776" y="28981"/>
                  </a:lnTo>
                  <a:lnTo>
                    <a:pt x="4668984" y="33607"/>
                  </a:lnTo>
                  <a:lnTo>
                    <a:pt x="4715970" y="34752"/>
                  </a:lnTo>
                  <a:lnTo>
                    <a:pt x="4760685" y="35337"/>
                  </a:lnTo>
                  <a:lnTo>
                    <a:pt x="4802995" y="35144"/>
                  </a:lnTo>
                  <a:lnTo>
                    <a:pt x="4887986" y="32762"/>
                  </a:lnTo>
                  <a:lnTo>
                    <a:pt x="4933080" y="33060"/>
                  </a:lnTo>
                  <a:lnTo>
                    <a:pt x="4978518" y="34430"/>
                  </a:lnTo>
                  <a:lnTo>
                    <a:pt x="5072304" y="38722"/>
                  </a:lnTo>
                  <a:lnTo>
                    <a:pt x="5121594" y="40809"/>
                  </a:lnTo>
                  <a:lnTo>
                    <a:pt x="5173109" y="42300"/>
                  </a:lnTo>
                  <a:lnTo>
                    <a:pt x="5227320" y="42777"/>
                  </a:lnTo>
                  <a:lnTo>
                    <a:pt x="5284697" y="41824"/>
                  </a:lnTo>
                  <a:lnTo>
                    <a:pt x="5345712" y="39023"/>
                  </a:lnTo>
                  <a:lnTo>
                    <a:pt x="5410835" y="33956"/>
                  </a:lnTo>
                  <a:lnTo>
                    <a:pt x="5410073" y="28241"/>
                  </a:lnTo>
                  <a:lnTo>
                    <a:pt x="5410200" y="21129"/>
                  </a:lnTo>
                  <a:lnTo>
                    <a:pt x="5410835" y="15668"/>
                  </a:lnTo>
                  <a:lnTo>
                    <a:pt x="5366141" y="16879"/>
                  </a:lnTo>
                  <a:lnTo>
                    <a:pt x="5319144" y="17629"/>
                  </a:lnTo>
                  <a:lnTo>
                    <a:pt x="5270168" y="17979"/>
                  </a:lnTo>
                  <a:lnTo>
                    <a:pt x="5219536" y="17988"/>
                  </a:lnTo>
                  <a:lnTo>
                    <a:pt x="5114600" y="17220"/>
                  </a:lnTo>
                  <a:lnTo>
                    <a:pt x="4793727" y="12931"/>
                  </a:lnTo>
                  <a:lnTo>
                    <a:pt x="4693382" y="12427"/>
                  </a:lnTo>
                  <a:lnTo>
                    <a:pt x="4645906" y="12617"/>
                  </a:lnTo>
                  <a:lnTo>
                    <a:pt x="4600660" y="13180"/>
                  </a:lnTo>
                  <a:lnTo>
                    <a:pt x="4557967" y="14178"/>
                  </a:lnTo>
                  <a:lnTo>
                    <a:pt x="4518152" y="15668"/>
                  </a:lnTo>
                  <a:lnTo>
                    <a:pt x="4469684" y="17787"/>
                  </a:lnTo>
                  <a:lnTo>
                    <a:pt x="4428990" y="19319"/>
                  </a:lnTo>
                  <a:lnTo>
                    <a:pt x="4394165" y="20330"/>
                  </a:lnTo>
                  <a:lnTo>
                    <a:pt x="4363307" y="20881"/>
                  </a:lnTo>
                  <a:lnTo>
                    <a:pt x="4334513" y="21037"/>
                  </a:lnTo>
                  <a:lnTo>
                    <a:pt x="4305879" y="20861"/>
                  </a:lnTo>
                  <a:lnTo>
                    <a:pt x="4098512" y="17225"/>
                  </a:lnTo>
                  <a:lnTo>
                    <a:pt x="3950081" y="15668"/>
                  </a:lnTo>
                  <a:lnTo>
                    <a:pt x="3881697" y="15452"/>
                  </a:lnTo>
                  <a:lnTo>
                    <a:pt x="3819105" y="15778"/>
                  </a:lnTo>
                  <a:lnTo>
                    <a:pt x="3761617" y="16535"/>
                  </a:lnTo>
                  <a:lnTo>
                    <a:pt x="3708544" y="17615"/>
                  </a:lnTo>
                  <a:lnTo>
                    <a:pt x="3485330" y="23995"/>
                  </a:lnTo>
                  <a:lnTo>
                    <a:pt x="3444299" y="24698"/>
                  </a:lnTo>
                  <a:lnTo>
                    <a:pt x="3402867" y="24954"/>
                  </a:lnTo>
                  <a:lnTo>
                    <a:pt x="3360346" y="24651"/>
                  </a:lnTo>
                  <a:lnTo>
                    <a:pt x="3316047" y="23682"/>
                  </a:lnTo>
                  <a:lnTo>
                    <a:pt x="3269282" y="21935"/>
                  </a:lnTo>
                  <a:lnTo>
                    <a:pt x="3219363" y="19300"/>
                  </a:lnTo>
                  <a:lnTo>
                    <a:pt x="3094070" y="10626"/>
                  </a:lnTo>
                  <a:lnTo>
                    <a:pt x="3028163" y="6593"/>
                  </a:lnTo>
                  <a:lnTo>
                    <a:pt x="2967267" y="3542"/>
                  </a:lnTo>
                  <a:lnTo>
                    <a:pt x="2910769" y="1444"/>
                  </a:lnTo>
                  <a:lnTo>
                    <a:pt x="2858054" y="273"/>
                  </a:lnTo>
                  <a:lnTo>
                    <a:pt x="2808509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8868" y="1785001"/>
              <a:ext cx="5411470" cy="40640"/>
            </a:xfrm>
            <a:custGeom>
              <a:avLst/>
              <a:gdLst/>
              <a:ahLst/>
              <a:cxnLst/>
              <a:rect l="l" t="t" r="r" b="b"/>
              <a:pathLst>
                <a:path w="5411470" h="40639">
                  <a:moveTo>
                    <a:pt x="508" y="16366"/>
                  </a:moveTo>
                  <a:lnTo>
                    <a:pt x="44885" y="11789"/>
                  </a:lnTo>
                  <a:lnTo>
                    <a:pt x="89371" y="8220"/>
                  </a:lnTo>
                  <a:lnTo>
                    <a:pt x="134414" y="5628"/>
                  </a:lnTo>
                  <a:lnTo>
                    <a:pt x="180461" y="3982"/>
                  </a:lnTo>
                  <a:lnTo>
                    <a:pt x="227961" y="3253"/>
                  </a:lnTo>
                  <a:lnTo>
                    <a:pt x="277363" y="3407"/>
                  </a:lnTo>
                  <a:lnTo>
                    <a:pt x="329114" y="4415"/>
                  </a:lnTo>
                  <a:lnTo>
                    <a:pt x="383662" y="6246"/>
                  </a:lnTo>
                  <a:lnTo>
                    <a:pt x="441457" y="8869"/>
                  </a:lnTo>
                  <a:lnTo>
                    <a:pt x="502947" y="12252"/>
                  </a:lnTo>
                  <a:lnTo>
                    <a:pt x="568579" y="16366"/>
                  </a:lnTo>
                  <a:lnTo>
                    <a:pt x="621140" y="19290"/>
                  </a:lnTo>
                  <a:lnTo>
                    <a:pt x="672405" y="21144"/>
                  </a:lnTo>
                  <a:lnTo>
                    <a:pt x="722682" y="22084"/>
                  </a:lnTo>
                  <a:lnTo>
                    <a:pt x="772281" y="22264"/>
                  </a:lnTo>
                  <a:lnTo>
                    <a:pt x="821511" y="21839"/>
                  </a:lnTo>
                  <a:lnTo>
                    <a:pt x="870680" y="20964"/>
                  </a:lnTo>
                  <a:lnTo>
                    <a:pt x="920099" y="19795"/>
                  </a:lnTo>
                  <a:lnTo>
                    <a:pt x="970075" y="18485"/>
                  </a:lnTo>
                  <a:lnTo>
                    <a:pt x="1020918" y="17190"/>
                  </a:lnTo>
                  <a:lnTo>
                    <a:pt x="1072937" y="16066"/>
                  </a:lnTo>
                  <a:lnTo>
                    <a:pt x="1126441" y="15266"/>
                  </a:lnTo>
                  <a:lnTo>
                    <a:pt x="1181740" y="14946"/>
                  </a:lnTo>
                  <a:lnTo>
                    <a:pt x="1239141" y="15261"/>
                  </a:lnTo>
                  <a:lnTo>
                    <a:pt x="1298956" y="16366"/>
                  </a:lnTo>
                  <a:lnTo>
                    <a:pt x="1365600" y="17821"/>
                  </a:lnTo>
                  <a:lnTo>
                    <a:pt x="1424021" y="18641"/>
                  </a:lnTo>
                  <a:lnTo>
                    <a:pt x="1475876" y="18937"/>
                  </a:lnTo>
                  <a:lnTo>
                    <a:pt x="1522828" y="18821"/>
                  </a:lnTo>
                  <a:lnTo>
                    <a:pt x="1566536" y="18403"/>
                  </a:lnTo>
                  <a:lnTo>
                    <a:pt x="1608661" y="17794"/>
                  </a:lnTo>
                  <a:lnTo>
                    <a:pt x="1650862" y="17107"/>
                  </a:lnTo>
                  <a:lnTo>
                    <a:pt x="1694800" y="16450"/>
                  </a:lnTo>
                  <a:lnTo>
                    <a:pt x="1742136" y="15937"/>
                  </a:lnTo>
                  <a:lnTo>
                    <a:pt x="1794529" y="15678"/>
                  </a:lnTo>
                  <a:lnTo>
                    <a:pt x="1853640" y="15784"/>
                  </a:lnTo>
                  <a:lnTo>
                    <a:pt x="1921129" y="16366"/>
                  </a:lnTo>
                  <a:lnTo>
                    <a:pt x="1996679" y="16706"/>
                  </a:lnTo>
                  <a:lnTo>
                    <a:pt x="2066046" y="16062"/>
                  </a:lnTo>
                  <a:lnTo>
                    <a:pt x="2129698" y="14737"/>
                  </a:lnTo>
                  <a:lnTo>
                    <a:pt x="2188101" y="13039"/>
                  </a:lnTo>
                  <a:lnTo>
                    <a:pt x="2241722" y="11273"/>
                  </a:lnTo>
                  <a:lnTo>
                    <a:pt x="2291029" y="9745"/>
                  </a:lnTo>
                  <a:lnTo>
                    <a:pt x="2336489" y="8759"/>
                  </a:lnTo>
                  <a:lnTo>
                    <a:pt x="2378569" y="8623"/>
                  </a:lnTo>
                  <a:lnTo>
                    <a:pt x="2417736" y="9642"/>
                  </a:lnTo>
                  <a:lnTo>
                    <a:pt x="2454457" y="12121"/>
                  </a:lnTo>
                  <a:lnTo>
                    <a:pt x="2489200" y="16366"/>
                  </a:lnTo>
                  <a:lnTo>
                    <a:pt x="2517730" y="19275"/>
                  </a:lnTo>
                  <a:lnTo>
                    <a:pt x="2552994" y="20525"/>
                  </a:lnTo>
                  <a:lnTo>
                    <a:pt x="2594103" y="20401"/>
                  </a:lnTo>
                  <a:lnTo>
                    <a:pt x="2640167" y="19192"/>
                  </a:lnTo>
                  <a:lnTo>
                    <a:pt x="2690297" y="17184"/>
                  </a:lnTo>
                  <a:lnTo>
                    <a:pt x="2743604" y="14665"/>
                  </a:lnTo>
                  <a:lnTo>
                    <a:pt x="2799198" y="11921"/>
                  </a:lnTo>
                  <a:lnTo>
                    <a:pt x="2856190" y="9241"/>
                  </a:lnTo>
                  <a:lnTo>
                    <a:pt x="2913691" y="6911"/>
                  </a:lnTo>
                  <a:lnTo>
                    <a:pt x="2970812" y="5218"/>
                  </a:lnTo>
                  <a:lnTo>
                    <a:pt x="3026662" y="4450"/>
                  </a:lnTo>
                  <a:lnTo>
                    <a:pt x="3080353" y="4893"/>
                  </a:lnTo>
                  <a:lnTo>
                    <a:pt x="3130995" y="6835"/>
                  </a:lnTo>
                  <a:lnTo>
                    <a:pt x="3177700" y="10564"/>
                  </a:lnTo>
                  <a:lnTo>
                    <a:pt x="3219577" y="16366"/>
                  </a:lnTo>
                  <a:lnTo>
                    <a:pt x="3265565" y="23576"/>
                  </a:lnTo>
                  <a:lnTo>
                    <a:pt x="3313055" y="29265"/>
                  </a:lnTo>
                  <a:lnTo>
                    <a:pt x="3361910" y="33518"/>
                  </a:lnTo>
                  <a:lnTo>
                    <a:pt x="3411997" y="36425"/>
                  </a:lnTo>
                  <a:lnTo>
                    <a:pt x="3463180" y="38071"/>
                  </a:lnTo>
                  <a:lnTo>
                    <a:pt x="3515323" y="38544"/>
                  </a:lnTo>
                  <a:lnTo>
                    <a:pt x="3568291" y="37932"/>
                  </a:lnTo>
                  <a:lnTo>
                    <a:pt x="3621949" y="36323"/>
                  </a:lnTo>
                  <a:lnTo>
                    <a:pt x="3676161" y="33803"/>
                  </a:lnTo>
                  <a:lnTo>
                    <a:pt x="3730793" y="30459"/>
                  </a:lnTo>
                  <a:lnTo>
                    <a:pt x="3785709" y="26381"/>
                  </a:lnTo>
                  <a:lnTo>
                    <a:pt x="3840773" y="21654"/>
                  </a:lnTo>
                  <a:lnTo>
                    <a:pt x="3895852" y="16366"/>
                  </a:lnTo>
                  <a:lnTo>
                    <a:pt x="3951227" y="11325"/>
                  </a:lnTo>
                  <a:lnTo>
                    <a:pt x="4007085" y="7259"/>
                  </a:lnTo>
                  <a:lnTo>
                    <a:pt x="4063142" y="4129"/>
                  </a:lnTo>
                  <a:lnTo>
                    <a:pt x="4119113" y="1901"/>
                  </a:lnTo>
                  <a:lnTo>
                    <a:pt x="4174714" y="536"/>
                  </a:lnTo>
                  <a:lnTo>
                    <a:pt x="4229662" y="0"/>
                  </a:lnTo>
                  <a:lnTo>
                    <a:pt x="4283671" y="254"/>
                  </a:lnTo>
                  <a:lnTo>
                    <a:pt x="4336459" y="1264"/>
                  </a:lnTo>
                  <a:lnTo>
                    <a:pt x="4387741" y="2993"/>
                  </a:lnTo>
                  <a:lnTo>
                    <a:pt x="4437232" y="5404"/>
                  </a:lnTo>
                  <a:lnTo>
                    <a:pt x="4484650" y="8461"/>
                  </a:lnTo>
                  <a:lnTo>
                    <a:pt x="4529709" y="12127"/>
                  </a:lnTo>
                  <a:lnTo>
                    <a:pt x="4572127" y="16366"/>
                  </a:lnTo>
                  <a:lnTo>
                    <a:pt x="4606014" y="19362"/>
                  </a:lnTo>
                  <a:lnTo>
                    <a:pt x="4644601" y="21512"/>
                  </a:lnTo>
                  <a:lnTo>
                    <a:pt x="4687332" y="22909"/>
                  </a:lnTo>
                  <a:lnTo>
                    <a:pt x="4733655" y="23648"/>
                  </a:lnTo>
                  <a:lnTo>
                    <a:pt x="4783015" y="23824"/>
                  </a:lnTo>
                  <a:lnTo>
                    <a:pt x="4834858" y="23531"/>
                  </a:lnTo>
                  <a:lnTo>
                    <a:pt x="4888632" y="22864"/>
                  </a:lnTo>
                  <a:lnTo>
                    <a:pt x="4943782" y="21916"/>
                  </a:lnTo>
                  <a:lnTo>
                    <a:pt x="4999755" y="20782"/>
                  </a:lnTo>
                  <a:lnTo>
                    <a:pt x="5055996" y="19558"/>
                  </a:lnTo>
                  <a:lnTo>
                    <a:pt x="5111953" y="18336"/>
                  </a:lnTo>
                  <a:lnTo>
                    <a:pt x="5167072" y="17213"/>
                  </a:lnTo>
                  <a:lnTo>
                    <a:pt x="5220798" y="16281"/>
                  </a:lnTo>
                  <a:lnTo>
                    <a:pt x="5272579" y="15636"/>
                  </a:lnTo>
                  <a:lnTo>
                    <a:pt x="5321859" y="15372"/>
                  </a:lnTo>
                  <a:lnTo>
                    <a:pt x="5368087" y="15584"/>
                  </a:lnTo>
                  <a:lnTo>
                    <a:pt x="5410708" y="16366"/>
                  </a:lnTo>
                  <a:lnTo>
                    <a:pt x="5411216" y="23351"/>
                  </a:lnTo>
                  <a:lnTo>
                    <a:pt x="5411470" y="29193"/>
                  </a:lnTo>
                  <a:lnTo>
                    <a:pt x="5410708" y="34654"/>
                  </a:lnTo>
                  <a:lnTo>
                    <a:pt x="5342660" y="32335"/>
                  </a:lnTo>
                  <a:lnTo>
                    <a:pt x="5284864" y="31464"/>
                  </a:lnTo>
                  <a:lnTo>
                    <a:pt x="5234997" y="31713"/>
                  </a:lnTo>
                  <a:lnTo>
                    <a:pt x="5190735" y="32754"/>
                  </a:lnTo>
                  <a:lnTo>
                    <a:pt x="5149754" y="34259"/>
                  </a:lnTo>
                  <a:lnTo>
                    <a:pt x="5109730" y="35899"/>
                  </a:lnTo>
                  <a:lnTo>
                    <a:pt x="5068340" y="37347"/>
                  </a:lnTo>
                  <a:lnTo>
                    <a:pt x="5023259" y="38274"/>
                  </a:lnTo>
                  <a:lnTo>
                    <a:pt x="4972164" y="38353"/>
                  </a:lnTo>
                  <a:lnTo>
                    <a:pt x="4912731" y="37256"/>
                  </a:lnTo>
                  <a:lnTo>
                    <a:pt x="4842637" y="34654"/>
                  </a:lnTo>
                  <a:lnTo>
                    <a:pt x="4763564" y="31331"/>
                  </a:lnTo>
                  <a:lnTo>
                    <a:pt x="4693379" y="28936"/>
                  </a:lnTo>
                  <a:lnTo>
                    <a:pt x="4631055" y="27397"/>
                  </a:lnTo>
                  <a:lnTo>
                    <a:pt x="4575565" y="26644"/>
                  </a:lnTo>
                  <a:lnTo>
                    <a:pt x="4525883" y="26605"/>
                  </a:lnTo>
                  <a:lnTo>
                    <a:pt x="4480982" y="27210"/>
                  </a:lnTo>
                  <a:lnTo>
                    <a:pt x="4439837" y="28389"/>
                  </a:lnTo>
                  <a:lnTo>
                    <a:pt x="4401420" y="30069"/>
                  </a:lnTo>
                  <a:lnTo>
                    <a:pt x="4364706" y="32181"/>
                  </a:lnTo>
                  <a:lnTo>
                    <a:pt x="4328668" y="34654"/>
                  </a:lnTo>
                  <a:lnTo>
                    <a:pt x="4298142" y="36334"/>
                  </a:lnTo>
                  <a:lnTo>
                    <a:pt x="4258945" y="37639"/>
                  </a:lnTo>
                  <a:lnTo>
                    <a:pt x="4212411" y="38599"/>
                  </a:lnTo>
                  <a:lnTo>
                    <a:pt x="4159877" y="39241"/>
                  </a:lnTo>
                  <a:lnTo>
                    <a:pt x="4102677" y="39596"/>
                  </a:lnTo>
                  <a:lnTo>
                    <a:pt x="4042148" y="39692"/>
                  </a:lnTo>
                  <a:lnTo>
                    <a:pt x="3979624" y="39559"/>
                  </a:lnTo>
                  <a:lnTo>
                    <a:pt x="3916441" y="39226"/>
                  </a:lnTo>
                  <a:lnTo>
                    <a:pt x="3853935" y="38721"/>
                  </a:lnTo>
                  <a:lnTo>
                    <a:pt x="3793440" y="38075"/>
                  </a:lnTo>
                  <a:lnTo>
                    <a:pt x="3736293" y="37316"/>
                  </a:lnTo>
                  <a:lnTo>
                    <a:pt x="3683829" y="36473"/>
                  </a:lnTo>
                  <a:lnTo>
                    <a:pt x="3637383" y="35576"/>
                  </a:lnTo>
                  <a:lnTo>
                    <a:pt x="3598291" y="34654"/>
                  </a:lnTo>
                  <a:lnTo>
                    <a:pt x="3554362" y="34018"/>
                  </a:lnTo>
                  <a:lnTo>
                    <a:pt x="3511101" y="34293"/>
                  </a:lnTo>
                  <a:lnTo>
                    <a:pt x="3467771" y="35217"/>
                  </a:lnTo>
                  <a:lnTo>
                    <a:pt x="3423635" y="36529"/>
                  </a:lnTo>
                  <a:lnTo>
                    <a:pt x="3377956" y="37968"/>
                  </a:lnTo>
                  <a:lnTo>
                    <a:pt x="3329997" y="39274"/>
                  </a:lnTo>
                  <a:lnTo>
                    <a:pt x="3279022" y="40184"/>
                  </a:lnTo>
                  <a:lnTo>
                    <a:pt x="3224293" y="40438"/>
                  </a:lnTo>
                  <a:lnTo>
                    <a:pt x="3165075" y="39775"/>
                  </a:lnTo>
                  <a:lnTo>
                    <a:pt x="3100629" y="37934"/>
                  </a:lnTo>
                  <a:lnTo>
                    <a:pt x="3030220" y="34654"/>
                  </a:lnTo>
                  <a:lnTo>
                    <a:pt x="2974530" y="32015"/>
                  </a:lnTo>
                  <a:lnTo>
                    <a:pt x="2922634" y="30415"/>
                  </a:lnTo>
                  <a:lnTo>
                    <a:pt x="2873719" y="29696"/>
                  </a:lnTo>
                  <a:lnTo>
                    <a:pt x="2826972" y="29700"/>
                  </a:lnTo>
                  <a:lnTo>
                    <a:pt x="2781580" y="30267"/>
                  </a:lnTo>
                  <a:lnTo>
                    <a:pt x="2736728" y="31241"/>
                  </a:lnTo>
                  <a:lnTo>
                    <a:pt x="2691606" y="32463"/>
                  </a:lnTo>
                  <a:lnTo>
                    <a:pt x="2645398" y="33774"/>
                  </a:lnTo>
                  <a:lnTo>
                    <a:pt x="2597293" y="35016"/>
                  </a:lnTo>
                  <a:lnTo>
                    <a:pt x="2546477" y="36031"/>
                  </a:lnTo>
                  <a:lnTo>
                    <a:pt x="2492137" y="36661"/>
                  </a:lnTo>
                  <a:lnTo>
                    <a:pt x="2433460" y="36746"/>
                  </a:lnTo>
                  <a:lnTo>
                    <a:pt x="2369633" y="36130"/>
                  </a:lnTo>
                  <a:lnTo>
                    <a:pt x="2299843" y="34654"/>
                  </a:lnTo>
                  <a:lnTo>
                    <a:pt x="2234025" y="33193"/>
                  </a:lnTo>
                  <a:lnTo>
                    <a:pt x="2172548" y="32400"/>
                  </a:lnTo>
                  <a:lnTo>
                    <a:pt x="2114856" y="32167"/>
                  </a:lnTo>
                  <a:lnTo>
                    <a:pt x="2060393" y="32389"/>
                  </a:lnTo>
                  <a:lnTo>
                    <a:pt x="2008603" y="32960"/>
                  </a:lnTo>
                  <a:lnTo>
                    <a:pt x="1958930" y="33776"/>
                  </a:lnTo>
                  <a:lnTo>
                    <a:pt x="1910817" y="34730"/>
                  </a:lnTo>
                  <a:lnTo>
                    <a:pt x="1863708" y="35716"/>
                  </a:lnTo>
                  <a:lnTo>
                    <a:pt x="1817048" y="36629"/>
                  </a:lnTo>
                  <a:lnTo>
                    <a:pt x="1770281" y="37363"/>
                  </a:lnTo>
                  <a:lnTo>
                    <a:pt x="1722849" y="37813"/>
                  </a:lnTo>
                  <a:lnTo>
                    <a:pt x="1674198" y="37872"/>
                  </a:lnTo>
                  <a:lnTo>
                    <a:pt x="1623770" y="37436"/>
                  </a:lnTo>
                  <a:lnTo>
                    <a:pt x="1571011" y="36398"/>
                  </a:lnTo>
                  <a:lnTo>
                    <a:pt x="1515364" y="34654"/>
                  </a:lnTo>
                  <a:lnTo>
                    <a:pt x="1446223" y="31962"/>
                  </a:lnTo>
                  <a:lnTo>
                    <a:pt x="1381700" y="29309"/>
                  </a:lnTo>
                  <a:lnTo>
                    <a:pt x="1321351" y="26831"/>
                  </a:lnTo>
                  <a:lnTo>
                    <a:pt x="1264736" y="24663"/>
                  </a:lnTo>
                  <a:lnTo>
                    <a:pt x="1211412" y="22939"/>
                  </a:lnTo>
                  <a:lnTo>
                    <a:pt x="1160938" y="21795"/>
                  </a:lnTo>
                  <a:lnTo>
                    <a:pt x="1112872" y="21365"/>
                  </a:lnTo>
                  <a:lnTo>
                    <a:pt x="1066771" y="21784"/>
                  </a:lnTo>
                  <a:lnTo>
                    <a:pt x="1022195" y="23188"/>
                  </a:lnTo>
                  <a:lnTo>
                    <a:pt x="978700" y="25711"/>
                  </a:lnTo>
                  <a:lnTo>
                    <a:pt x="935846" y="29488"/>
                  </a:lnTo>
                  <a:lnTo>
                    <a:pt x="893191" y="34654"/>
                  </a:lnTo>
                  <a:lnTo>
                    <a:pt x="861472" y="37822"/>
                  </a:lnTo>
                  <a:lnTo>
                    <a:pt x="823743" y="39583"/>
                  </a:lnTo>
                  <a:lnTo>
                    <a:pt x="780737" y="40131"/>
                  </a:lnTo>
                  <a:lnTo>
                    <a:pt x="733186" y="39658"/>
                  </a:lnTo>
                  <a:lnTo>
                    <a:pt x="681823" y="38361"/>
                  </a:lnTo>
                  <a:lnTo>
                    <a:pt x="627380" y="36432"/>
                  </a:lnTo>
                  <a:lnTo>
                    <a:pt x="570589" y="34065"/>
                  </a:lnTo>
                  <a:lnTo>
                    <a:pt x="512184" y="31455"/>
                  </a:lnTo>
                  <a:lnTo>
                    <a:pt x="452897" y="28796"/>
                  </a:lnTo>
                  <a:lnTo>
                    <a:pt x="393461" y="26281"/>
                  </a:lnTo>
                  <a:lnTo>
                    <a:pt x="334608" y="24105"/>
                  </a:lnTo>
                  <a:lnTo>
                    <a:pt x="277071" y="22462"/>
                  </a:lnTo>
                  <a:lnTo>
                    <a:pt x="221583" y="21545"/>
                  </a:lnTo>
                  <a:lnTo>
                    <a:pt x="168875" y="21549"/>
                  </a:lnTo>
                  <a:lnTo>
                    <a:pt x="119681" y="22668"/>
                  </a:lnTo>
                  <a:lnTo>
                    <a:pt x="74734" y="25096"/>
                  </a:lnTo>
                  <a:lnTo>
                    <a:pt x="34765" y="29026"/>
                  </a:lnTo>
                  <a:lnTo>
                    <a:pt x="508" y="34654"/>
                  </a:lnTo>
                  <a:lnTo>
                    <a:pt x="0" y="25637"/>
                  </a:lnTo>
                  <a:lnTo>
                    <a:pt x="635" y="21446"/>
                  </a:lnTo>
                  <a:lnTo>
                    <a:pt x="508" y="16366"/>
                  </a:lnTo>
                  <a:close/>
                </a:path>
              </a:pathLst>
            </a:custGeom>
            <a:ln w="42672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432" y="2983992"/>
            <a:ext cx="12018010" cy="3203575"/>
            <a:chOff x="27432" y="2983992"/>
            <a:chExt cx="12018010" cy="32035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648" y="3066288"/>
              <a:ext cx="3812660" cy="29785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" y="2983992"/>
              <a:ext cx="8205216" cy="3203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543" rIns="0" bIns="0" rtlCol="0">
            <a:spAutoFit/>
          </a:bodyPr>
          <a:lstStyle/>
          <a:p>
            <a:pPr marL="4855845" marR="5080" indent="-4137660">
              <a:lnSpc>
                <a:spcPts val="3360"/>
              </a:lnSpc>
              <a:spcBef>
                <a:spcPts val="509"/>
              </a:spcBef>
            </a:pPr>
            <a:r>
              <a:rPr sz="3100" b="1" dirty="0">
                <a:solidFill>
                  <a:srgbClr val="000000"/>
                </a:solidFill>
                <a:latin typeface="Courier New"/>
                <a:cs typeface="Courier New"/>
              </a:rPr>
              <a:t>Residual</a:t>
            </a:r>
            <a:r>
              <a:rPr sz="3100" b="1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100" b="1" dirty="0">
                <a:solidFill>
                  <a:srgbClr val="000000"/>
                </a:solidFill>
                <a:latin typeface="Courier New"/>
                <a:cs typeface="Courier New"/>
              </a:rPr>
              <a:t>Plot</a:t>
            </a:r>
            <a:r>
              <a:rPr sz="3100" b="1" spc="-8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100" b="1" dirty="0">
                <a:solidFill>
                  <a:srgbClr val="000000"/>
                </a:solidFill>
                <a:latin typeface="Courier New"/>
                <a:cs typeface="Courier New"/>
              </a:rPr>
              <a:t>for</a:t>
            </a:r>
            <a:r>
              <a:rPr sz="3100" b="1" spc="-8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100" b="1" dirty="0">
                <a:solidFill>
                  <a:srgbClr val="000000"/>
                </a:solidFill>
                <a:latin typeface="Courier New"/>
                <a:cs typeface="Courier New"/>
              </a:rPr>
              <a:t>Model</a:t>
            </a:r>
            <a:r>
              <a:rPr sz="3100" b="1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100" b="1" dirty="0">
                <a:solidFill>
                  <a:srgbClr val="000000"/>
                </a:solidFill>
                <a:latin typeface="Courier New"/>
                <a:cs typeface="Courier New"/>
              </a:rPr>
              <a:t>with</a:t>
            </a:r>
            <a:r>
              <a:rPr sz="3100" b="1" spc="-8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Courier New"/>
                <a:cs typeface="Courier New"/>
              </a:rPr>
              <a:t>Interaction Terms</a:t>
            </a:r>
            <a:endParaRPr sz="31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67532" y="1763665"/>
            <a:ext cx="5454650" cy="83185"/>
            <a:chOff x="3367532" y="1763665"/>
            <a:chExt cx="5454650" cy="83185"/>
          </a:xfrm>
        </p:grpSpPr>
        <p:sp>
          <p:nvSpPr>
            <p:cNvPr id="4" name="object 4"/>
            <p:cNvSpPr/>
            <p:nvPr/>
          </p:nvSpPr>
          <p:spPr>
            <a:xfrm>
              <a:off x="3388741" y="1785699"/>
              <a:ext cx="5410835" cy="46355"/>
            </a:xfrm>
            <a:custGeom>
              <a:avLst/>
              <a:gdLst/>
              <a:ahLst/>
              <a:cxnLst/>
              <a:rect l="l" t="t" r="r" b="b"/>
              <a:pathLst>
                <a:path w="5410834" h="46355">
                  <a:moveTo>
                    <a:pt x="2808509" y="0"/>
                  </a:moveTo>
                  <a:lnTo>
                    <a:pt x="2761520" y="597"/>
                  </a:lnTo>
                  <a:lnTo>
                    <a:pt x="2716473" y="2037"/>
                  </a:lnTo>
                  <a:lnTo>
                    <a:pt x="2672754" y="4292"/>
                  </a:lnTo>
                  <a:lnTo>
                    <a:pt x="2629750" y="7334"/>
                  </a:lnTo>
                  <a:lnTo>
                    <a:pt x="2586846" y="11135"/>
                  </a:lnTo>
                  <a:lnTo>
                    <a:pt x="2543429" y="15668"/>
                  </a:lnTo>
                  <a:lnTo>
                    <a:pt x="2501168" y="19587"/>
                  </a:lnTo>
                  <a:lnTo>
                    <a:pt x="2461314" y="21771"/>
                  </a:lnTo>
                  <a:lnTo>
                    <a:pt x="2422622" y="22526"/>
                  </a:lnTo>
                  <a:lnTo>
                    <a:pt x="2383846" y="22159"/>
                  </a:lnTo>
                  <a:lnTo>
                    <a:pt x="2343742" y="20977"/>
                  </a:lnTo>
                  <a:lnTo>
                    <a:pt x="2254570" y="17397"/>
                  </a:lnTo>
                  <a:lnTo>
                    <a:pt x="2203012" y="15612"/>
                  </a:lnTo>
                  <a:lnTo>
                    <a:pt x="2145147" y="14239"/>
                  </a:lnTo>
                  <a:lnTo>
                    <a:pt x="2079729" y="13587"/>
                  </a:lnTo>
                  <a:lnTo>
                    <a:pt x="2005513" y="13961"/>
                  </a:lnTo>
                  <a:lnTo>
                    <a:pt x="1850058" y="17304"/>
                  </a:lnTo>
                  <a:lnTo>
                    <a:pt x="1780187" y="18310"/>
                  </a:lnTo>
                  <a:lnTo>
                    <a:pt x="1711958" y="18777"/>
                  </a:lnTo>
                  <a:lnTo>
                    <a:pt x="1645691" y="18797"/>
                  </a:lnTo>
                  <a:lnTo>
                    <a:pt x="1581700" y="18462"/>
                  </a:lnTo>
                  <a:lnTo>
                    <a:pt x="1520303" y="17863"/>
                  </a:lnTo>
                  <a:lnTo>
                    <a:pt x="1306999" y="14652"/>
                  </a:lnTo>
                  <a:lnTo>
                    <a:pt x="1224154" y="13839"/>
                  </a:lnTo>
                  <a:lnTo>
                    <a:pt x="1189792" y="13951"/>
                  </a:lnTo>
                  <a:lnTo>
                    <a:pt x="1160561" y="14530"/>
                  </a:lnTo>
                  <a:lnTo>
                    <a:pt x="1136777" y="15668"/>
                  </a:lnTo>
                  <a:lnTo>
                    <a:pt x="1103560" y="16827"/>
                  </a:lnTo>
                  <a:lnTo>
                    <a:pt x="1066682" y="16314"/>
                  </a:lnTo>
                  <a:lnTo>
                    <a:pt x="1025999" y="14660"/>
                  </a:lnTo>
                  <a:lnTo>
                    <a:pt x="932656" y="10048"/>
                  </a:lnTo>
                  <a:lnTo>
                    <a:pt x="879711" y="8152"/>
                  </a:lnTo>
                  <a:lnTo>
                    <a:pt x="822396" y="7235"/>
                  </a:lnTo>
                  <a:lnTo>
                    <a:pt x="760568" y="7829"/>
                  </a:lnTo>
                  <a:lnTo>
                    <a:pt x="694086" y="10463"/>
                  </a:lnTo>
                  <a:lnTo>
                    <a:pt x="622808" y="15668"/>
                  </a:lnTo>
                  <a:lnTo>
                    <a:pt x="564387" y="20242"/>
                  </a:lnTo>
                  <a:lnTo>
                    <a:pt x="511192" y="23041"/>
                  </a:lnTo>
                  <a:lnTo>
                    <a:pt x="462014" y="24348"/>
                  </a:lnTo>
                  <a:lnTo>
                    <a:pt x="415642" y="24445"/>
                  </a:lnTo>
                  <a:lnTo>
                    <a:pt x="370869" y="23617"/>
                  </a:lnTo>
                  <a:lnTo>
                    <a:pt x="326485" y="22145"/>
                  </a:lnTo>
                  <a:lnTo>
                    <a:pt x="234046" y="18406"/>
                  </a:lnTo>
                  <a:lnTo>
                    <a:pt x="183574" y="16704"/>
                  </a:lnTo>
                  <a:lnTo>
                    <a:pt x="128654" y="15492"/>
                  </a:lnTo>
                  <a:lnTo>
                    <a:pt x="68077" y="15052"/>
                  </a:lnTo>
                  <a:lnTo>
                    <a:pt x="635" y="15668"/>
                  </a:lnTo>
                  <a:lnTo>
                    <a:pt x="0" y="23415"/>
                  </a:lnTo>
                  <a:lnTo>
                    <a:pt x="381" y="26717"/>
                  </a:lnTo>
                  <a:lnTo>
                    <a:pt x="635" y="33956"/>
                  </a:lnTo>
                  <a:lnTo>
                    <a:pt x="70714" y="30768"/>
                  </a:lnTo>
                  <a:lnTo>
                    <a:pt x="136905" y="28951"/>
                  </a:lnTo>
                  <a:lnTo>
                    <a:pt x="199491" y="28284"/>
                  </a:lnTo>
                  <a:lnTo>
                    <a:pt x="258755" y="28547"/>
                  </a:lnTo>
                  <a:lnTo>
                    <a:pt x="314980" y="29520"/>
                  </a:lnTo>
                  <a:lnTo>
                    <a:pt x="368451" y="30984"/>
                  </a:lnTo>
                  <a:lnTo>
                    <a:pt x="515162" y="36118"/>
                  </a:lnTo>
                  <a:lnTo>
                    <a:pt x="560443" y="37344"/>
                  </a:lnTo>
                  <a:lnTo>
                    <a:pt x="604386" y="37961"/>
                  </a:lnTo>
                  <a:lnTo>
                    <a:pt x="647273" y="37748"/>
                  </a:lnTo>
                  <a:lnTo>
                    <a:pt x="689387" y="36487"/>
                  </a:lnTo>
                  <a:lnTo>
                    <a:pt x="731012" y="33956"/>
                  </a:lnTo>
                  <a:lnTo>
                    <a:pt x="777252" y="30768"/>
                  </a:lnTo>
                  <a:lnTo>
                    <a:pt x="826306" y="28168"/>
                  </a:lnTo>
                  <a:lnTo>
                    <a:pt x="877669" y="26142"/>
                  </a:lnTo>
                  <a:lnTo>
                    <a:pt x="930837" y="24673"/>
                  </a:lnTo>
                  <a:lnTo>
                    <a:pt x="985304" y="23745"/>
                  </a:lnTo>
                  <a:lnTo>
                    <a:pt x="1040567" y="23344"/>
                  </a:lnTo>
                  <a:lnTo>
                    <a:pt x="1096121" y="23453"/>
                  </a:lnTo>
                  <a:lnTo>
                    <a:pt x="1151461" y="24057"/>
                  </a:lnTo>
                  <a:lnTo>
                    <a:pt x="1206082" y="25141"/>
                  </a:lnTo>
                  <a:lnTo>
                    <a:pt x="1259479" y="26688"/>
                  </a:lnTo>
                  <a:lnTo>
                    <a:pt x="1311149" y="28684"/>
                  </a:lnTo>
                  <a:lnTo>
                    <a:pt x="1360587" y="31111"/>
                  </a:lnTo>
                  <a:lnTo>
                    <a:pt x="1459459" y="37268"/>
                  </a:lnTo>
                  <a:lnTo>
                    <a:pt x="1509645" y="39985"/>
                  </a:lnTo>
                  <a:lnTo>
                    <a:pt x="1558471" y="42083"/>
                  </a:lnTo>
                  <a:lnTo>
                    <a:pt x="1606564" y="43542"/>
                  </a:lnTo>
                  <a:lnTo>
                    <a:pt x="1654551" y="44338"/>
                  </a:lnTo>
                  <a:lnTo>
                    <a:pt x="1703060" y="44450"/>
                  </a:lnTo>
                  <a:lnTo>
                    <a:pt x="1752716" y="43855"/>
                  </a:lnTo>
                  <a:lnTo>
                    <a:pt x="1804147" y="42530"/>
                  </a:lnTo>
                  <a:lnTo>
                    <a:pt x="1857980" y="40453"/>
                  </a:lnTo>
                  <a:lnTo>
                    <a:pt x="1914841" y="37603"/>
                  </a:lnTo>
                  <a:lnTo>
                    <a:pt x="1975358" y="33956"/>
                  </a:lnTo>
                  <a:lnTo>
                    <a:pt x="2018508" y="31883"/>
                  </a:lnTo>
                  <a:lnTo>
                    <a:pt x="2062010" y="31091"/>
                  </a:lnTo>
                  <a:lnTo>
                    <a:pt x="2105956" y="31366"/>
                  </a:lnTo>
                  <a:lnTo>
                    <a:pt x="2150439" y="32492"/>
                  </a:lnTo>
                  <a:lnTo>
                    <a:pt x="2195552" y="34253"/>
                  </a:lnTo>
                  <a:lnTo>
                    <a:pt x="2335593" y="41195"/>
                  </a:lnTo>
                  <a:lnTo>
                    <a:pt x="2384150" y="43344"/>
                  </a:lnTo>
                  <a:lnTo>
                    <a:pt x="2433800" y="45051"/>
                  </a:lnTo>
                  <a:lnTo>
                    <a:pt x="2484636" y="46101"/>
                  </a:lnTo>
                  <a:lnTo>
                    <a:pt x="2536749" y="46279"/>
                  </a:lnTo>
                  <a:lnTo>
                    <a:pt x="2590233" y="45369"/>
                  </a:lnTo>
                  <a:lnTo>
                    <a:pt x="2645181" y="43155"/>
                  </a:lnTo>
                  <a:lnTo>
                    <a:pt x="2701684" y="39423"/>
                  </a:lnTo>
                  <a:lnTo>
                    <a:pt x="2817594" y="28623"/>
                  </a:lnTo>
                  <a:lnTo>
                    <a:pt x="2873018" y="25257"/>
                  </a:lnTo>
                  <a:lnTo>
                    <a:pt x="2926360" y="23588"/>
                  </a:lnTo>
                  <a:lnTo>
                    <a:pt x="2977870" y="23348"/>
                  </a:lnTo>
                  <a:lnTo>
                    <a:pt x="3027798" y="24266"/>
                  </a:lnTo>
                  <a:lnTo>
                    <a:pt x="3076396" y="26076"/>
                  </a:lnTo>
                  <a:lnTo>
                    <a:pt x="3123914" y="28506"/>
                  </a:lnTo>
                  <a:lnTo>
                    <a:pt x="3262492" y="36836"/>
                  </a:lnTo>
                  <a:lnTo>
                    <a:pt x="3308195" y="39062"/>
                  </a:lnTo>
                  <a:lnTo>
                    <a:pt x="3354071" y="40564"/>
                  </a:lnTo>
                  <a:lnTo>
                    <a:pt x="3400371" y="41074"/>
                  </a:lnTo>
                  <a:lnTo>
                    <a:pt x="3447344" y="40322"/>
                  </a:lnTo>
                  <a:lnTo>
                    <a:pt x="3495242" y="38039"/>
                  </a:lnTo>
                  <a:lnTo>
                    <a:pt x="3602576" y="28947"/>
                  </a:lnTo>
                  <a:lnTo>
                    <a:pt x="3655555" y="26154"/>
                  </a:lnTo>
                  <a:lnTo>
                    <a:pt x="3704219" y="25200"/>
                  </a:lnTo>
                  <a:lnTo>
                    <a:pt x="3749538" y="25709"/>
                  </a:lnTo>
                  <a:lnTo>
                    <a:pt x="3792478" y="27304"/>
                  </a:lnTo>
                  <a:lnTo>
                    <a:pt x="3834007" y="29608"/>
                  </a:lnTo>
                  <a:lnTo>
                    <a:pt x="3916703" y="34837"/>
                  </a:lnTo>
                  <a:lnTo>
                    <a:pt x="3959805" y="37009"/>
                  </a:lnTo>
                  <a:lnTo>
                    <a:pt x="4005367" y="38383"/>
                  </a:lnTo>
                  <a:lnTo>
                    <a:pt x="4054357" y="38584"/>
                  </a:lnTo>
                  <a:lnTo>
                    <a:pt x="4107741" y="37234"/>
                  </a:lnTo>
                  <a:lnTo>
                    <a:pt x="4227764" y="30360"/>
                  </a:lnTo>
                  <a:lnTo>
                    <a:pt x="4287997" y="28161"/>
                  </a:lnTo>
                  <a:lnTo>
                    <a:pt x="4347051" y="27141"/>
                  </a:lnTo>
                  <a:lnTo>
                    <a:pt x="4404790" y="27083"/>
                  </a:lnTo>
                  <a:lnTo>
                    <a:pt x="4461077" y="27769"/>
                  </a:lnTo>
                  <a:lnTo>
                    <a:pt x="4515776" y="28981"/>
                  </a:lnTo>
                  <a:lnTo>
                    <a:pt x="4668984" y="33607"/>
                  </a:lnTo>
                  <a:lnTo>
                    <a:pt x="4715970" y="34752"/>
                  </a:lnTo>
                  <a:lnTo>
                    <a:pt x="4760685" y="35337"/>
                  </a:lnTo>
                  <a:lnTo>
                    <a:pt x="4802995" y="35144"/>
                  </a:lnTo>
                  <a:lnTo>
                    <a:pt x="4887986" y="32762"/>
                  </a:lnTo>
                  <a:lnTo>
                    <a:pt x="4933080" y="33060"/>
                  </a:lnTo>
                  <a:lnTo>
                    <a:pt x="4978518" y="34430"/>
                  </a:lnTo>
                  <a:lnTo>
                    <a:pt x="5072304" y="38722"/>
                  </a:lnTo>
                  <a:lnTo>
                    <a:pt x="5121594" y="40809"/>
                  </a:lnTo>
                  <a:lnTo>
                    <a:pt x="5173109" y="42300"/>
                  </a:lnTo>
                  <a:lnTo>
                    <a:pt x="5227320" y="42777"/>
                  </a:lnTo>
                  <a:lnTo>
                    <a:pt x="5284697" y="41824"/>
                  </a:lnTo>
                  <a:lnTo>
                    <a:pt x="5345712" y="39023"/>
                  </a:lnTo>
                  <a:lnTo>
                    <a:pt x="5410835" y="33956"/>
                  </a:lnTo>
                  <a:lnTo>
                    <a:pt x="5410073" y="28241"/>
                  </a:lnTo>
                  <a:lnTo>
                    <a:pt x="5410200" y="21129"/>
                  </a:lnTo>
                  <a:lnTo>
                    <a:pt x="5410835" y="15668"/>
                  </a:lnTo>
                  <a:lnTo>
                    <a:pt x="5366141" y="16879"/>
                  </a:lnTo>
                  <a:lnTo>
                    <a:pt x="5319144" y="17629"/>
                  </a:lnTo>
                  <a:lnTo>
                    <a:pt x="5270168" y="17979"/>
                  </a:lnTo>
                  <a:lnTo>
                    <a:pt x="5219536" y="17988"/>
                  </a:lnTo>
                  <a:lnTo>
                    <a:pt x="5114600" y="17220"/>
                  </a:lnTo>
                  <a:lnTo>
                    <a:pt x="4793727" y="12931"/>
                  </a:lnTo>
                  <a:lnTo>
                    <a:pt x="4693382" y="12427"/>
                  </a:lnTo>
                  <a:lnTo>
                    <a:pt x="4645906" y="12617"/>
                  </a:lnTo>
                  <a:lnTo>
                    <a:pt x="4600660" y="13180"/>
                  </a:lnTo>
                  <a:lnTo>
                    <a:pt x="4557967" y="14178"/>
                  </a:lnTo>
                  <a:lnTo>
                    <a:pt x="4518152" y="15668"/>
                  </a:lnTo>
                  <a:lnTo>
                    <a:pt x="4469684" y="17787"/>
                  </a:lnTo>
                  <a:lnTo>
                    <a:pt x="4428990" y="19319"/>
                  </a:lnTo>
                  <a:lnTo>
                    <a:pt x="4394165" y="20330"/>
                  </a:lnTo>
                  <a:lnTo>
                    <a:pt x="4363307" y="20881"/>
                  </a:lnTo>
                  <a:lnTo>
                    <a:pt x="4334513" y="21037"/>
                  </a:lnTo>
                  <a:lnTo>
                    <a:pt x="4305879" y="20861"/>
                  </a:lnTo>
                  <a:lnTo>
                    <a:pt x="4098512" y="17225"/>
                  </a:lnTo>
                  <a:lnTo>
                    <a:pt x="3950081" y="15668"/>
                  </a:lnTo>
                  <a:lnTo>
                    <a:pt x="3881697" y="15452"/>
                  </a:lnTo>
                  <a:lnTo>
                    <a:pt x="3819105" y="15778"/>
                  </a:lnTo>
                  <a:lnTo>
                    <a:pt x="3761617" y="16535"/>
                  </a:lnTo>
                  <a:lnTo>
                    <a:pt x="3708544" y="17615"/>
                  </a:lnTo>
                  <a:lnTo>
                    <a:pt x="3485330" y="23995"/>
                  </a:lnTo>
                  <a:lnTo>
                    <a:pt x="3444299" y="24698"/>
                  </a:lnTo>
                  <a:lnTo>
                    <a:pt x="3402867" y="24954"/>
                  </a:lnTo>
                  <a:lnTo>
                    <a:pt x="3360346" y="24651"/>
                  </a:lnTo>
                  <a:lnTo>
                    <a:pt x="3316047" y="23682"/>
                  </a:lnTo>
                  <a:lnTo>
                    <a:pt x="3269282" y="21935"/>
                  </a:lnTo>
                  <a:lnTo>
                    <a:pt x="3219363" y="19300"/>
                  </a:lnTo>
                  <a:lnTo>
                    <a:pt x="3094070" y="10626"/>
                  </a:lnTo>
                  <a:lnTo>
                    <a:pt x="3028163" y="6593"/>
                  </a:lnTo>
                  <a:lnTo>
                    <a:pt x="2967267" y="3542"/>
                  </a:lnTo>
                  <a:lnTo>
                    <a:pt x="2910769" y="1444"/>
                  </a:lnTo>
                  <a:lnTo>
                    <a:pt x="2858054" y="273"/>
                  </a:lnTo>
                  <a:lnTo>
                    <a:pt x="2808509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8868" y="1785001"/>
              <a:ext cx="5411470" cy="40640"/>
            </a:xfrm>
            <a:custGeom>
              <a:avLst/>
              <a:gdLst/>
              <a:ahLst/>
              <a:cxnLst/>
              <a:rect l="l" t="t" r="r" b="b"/>
              <a:pathLst>
                <a:path w="5411470" h="40639">
                  <a:moveTo>
                    <a:pt x="508" y="16366"/>
                  </a:moveTo>
                  <a:lnTo>
                    <a:pt x="44885" y="11789"/>
                  </a:lnTo>
                  <a:lnTo>
                    <a:pt x="89371" y="8220"/>
                  </a:lnTo>
                  <a:lnTo>
                    <a:pt x="134414" y="5628"/>
                  </a:lnTo>
                  <a:lnTo>
                    <a:pt x="180461" y="3982"/>
                  </a:lnTo>
                  <a:lnTo>
                    <a:pt x="227961" y="3253"/>
                  </a:lnTo>
                  <a:lnTo>
                    <a:pt x="277363" y="3407"/>
                  </a:lnTo>
                  <a:lnTo>
                    <a:pt x="329114" y="4415"/>
                  </a:lnTo>
                  <a:lnTo>
                    <a:pt x="383662" y="6246"/>
                  </a:lnTo>
                  <a:lnTo>
                    <a:pt x="441457" y="8869"/>
                  </a:lnTo>
                  <a:lnTo>
                    <a:pt x="502947" y="12252"/>
                  </a:lnTo>
                  <a:lnTo>
                    <a:pt x="568579" y="16366"/>
                  </a:lnTo>
                  <a:lnTo>
                    <a:pt x="621140" y="19290"/>
                  </a:lnTo>
                  <a:lnTo>
                    <a:pt x="672405" y="21144"/>
                  </a:lnTo>
                  <a:lnTo>
                    <a:pt x="722682" y="22084"/>
                  </a:lnTo>
                  <a:lnTo>
                    <a:pt x="772281" y="22264"/>
                  </a:lnTo>
                  <a:lnTo>
                    <a:pt x="821511" y="21839"/>
                  </a:lnTo>
                  <a:lnTo>
                    <a:pt x="870680" y="20964"/>
                  </a:lnTo>
                  <a:lnTo>
                    <a:pt x="920099" y="19795"/>
                  </a:lnTo>
                  <a:lnTo>
                    <a:pt x="970075" y="18485"/>
                  </a:lnTo>
                  <a:lnTo>
                    <a:pt x="1020918" y="17190"/>
                  </a:lnTo>
                  <a:lnTo>
                    <a:pt x="1072937" y="16066"/>
                  </a:lnTo>
                  <a:lnTo>
                    <a:pt x="1126441" y="15266"/>
                  </a:lnTo>
                  <a:lnTo>
                    <a:pt x="1181740" y="14946"/>
                  </a:lnTo>
                  <a:lnTo>
                    <a:pt x="1239141" y="15261"/>
                  </a:lnTo>
                  <a:lnTo>
                    <a:pt x="1298956" y="16366"/>
                  </a:lnTo>
                  <a:lnTo>
                    <a:pt x="1365600" y="17821"/>
                  </a:lnTo>
                  <a:lnTo>
                    <a:pt x="1424021" y="18641"/>
                  </a:lnTo>
                  <a:lnTo>
                    <a:pt x="1475876" y="18937"/>
                  </a:lnTo>
                  <a:lnTo>
                    <a:pt x="1522828" y="18821"/>
                  </a:lnTo>
                  <a:lnTo>
                    <a:pt x="1566536" y="18403"/>
                  </a:lnTo>
                  <a:lnTo>
                    <a:pt x="1608661" y="17794"/>
                  </a:lnTo>
                  <a:lnTo>
                    <a:pt x="1650862" y="17107"/>
                  </a:lnTo>
                  <a:lnTo>
                    <a:pt x="1694800" y="16450"/>
                  </a:lnTo>
                  <a:lnTo>
                    <a:pt x="1742136" y="15937"/>
                  </a:lnTo>
                  <a:lnTo>
                    <a:pt x="1794529" y="15678"/>
                  </a:lnTo>
                  <a:lnTo>
                    <a:pt x="1853640" y="15784"/>
                  </a:lnTo>
                  <a:lnTo>
                    <a:pt x="1921129" y="16366"/>
                  </a:lnTo>
                  <a:lnTo>
                    <a:pt x="1996679" y="16706"/>
                  </a:lnTo>
                  <a:lnTo>
                    <a:pt x="2066046" y="16062"/>
                  </a:lnTo>
                  <a:lnTo>
                    <a:pt x="2129698" y="14737"/>
                  </a:lnTo>
                  <a:lnTo>
                    <a:pt x="2188101" y="13039"/>
                  </a:lnTo>
                  <a:lnTo>
                    <a:pt x="2241722" y="11273"/>
                  </a:lnTo>
                  <a:lnTo>
                    <a:pt x="2291029" y="9745"/>
                  </a:lnTo>
                  <a:lnTo>
                    <a:pt x="2336489" y="8759"/>
                  </a:lnTo>
                  <a:lnTo>
                    <a:pt x="2378569" y="8623"/>
                  </a:lnTo>
                  <a:lnTo>
                    <a:pt x="2417736" y="9642"/>
                  </a:lnTo>
                  <a:lnTo>
                    <a:pt x="2454457" y="12121"/>
                  </a:lnTo>
                  <a:lnTo>
                    <a:pt x="2489200" y="16366"/>
                  </a:lnTo>
                  <a:lnTo>
                    <a:pt x="2517730" y="19275"/>
                  </a:lnTo>
                  <a:lnTo>
                    <a:pt x="2552994" y="20525"/>
                  </a:lnTo>
                  <a:lnTo>
                    <a:pt x="2594103" y="20401"/>
                  </a:lnTo>
                  <a:lnTo>
                    <a:pt x="2640167" y="19192"/>
                  </a:lnTo>
                  <a:lnTo>
                    <a:pt x="2690297" y="17184"/>
                  </a:lnTo>
                  <a:lnTo>
                    <a:pt x="2743604" y="14665"/>
                  </a:lnTo>
                  <a:lnTo>
                    <a:pt x="2799198" y="11921"/>
                  </a:lnTo>
                  <a:lnTo>
                    <a:pt x="2856190" y="9241"/>
                  </a:lnTo>
                  <a:lnTo>
                    <a:pt x="2913691" y="6911"/>
                  </a:lnTo>
                  <a:lnTo>
                    <a:pt x="2970812" y="5218"/>
                  </a:lnTo>
                  <a:lnTo>
                    <a:pt x="3026662" y="4450"/>
                  </a:lnTo>
                  <a:lnTo>
                    <a:pt x="3080353" y="4893"/>
                  </a:lnTo>
                  <a:lnTo>
                    <a:pt x="3130995" y="6835"/>
                  </a:lnTo>
                  <a:lnTo>
                    <a:pt x="3177700" y="10564"/>
                  </a:lnTo>
                  <a:lnTo>
                    <a:pt x="3219577" y="16366"/>
                  </a:lnTo>
                  <a:lnTo>
                    <a:pt x="3265565" y="23576"/>
                  </a:lnTo>
                  <a:lnTo>
                    <a:pt x="3313055" y="29265"/>
                  </a:lnTo>
                  <a:lnTo>
                    <a:pt x="3361910" y="33518"/>
                  </a:lnTo>
                  <a:lnTo>
                    <a:pt x="3411997" y="36425"/>
                  </a:lnTo>
                  <a:lnTo>
                    <a:pt x="3463180" y="38071"/>
                  </a:lnTo>
                  <a:lnTo>
                    <a:pt x="3515323" y="38544"/>
                  </a:lnTo>
                  <a:lnTo>
                    <a:pt x="3568291" y="37932"/>
                  </a:lnTo>
                  <a:lnTo>
                    <a:pt x="3621949" y="36323"/>
                  </a:lnTo>
                  <a:lnTo>
                    <a:pt x="3676161" y="33803"/>
                  </a:lnTo>
                  <a:lnTo>
                    <a:pt x="3730793" y="30459"/>
                  </a:lnTo>
                  <a:lnTo>
                    <a:pt x="3785709" y="26381"/>
                  </a:lnTo>
                  <a:lnTo>
                    <a:pt x="3840773" y="21654"/>
                  </a:lnTo>
                  <a:lnTo>
                    <a:pt x="3895852" y="16366"/>
                  </a:lnTo>
                  <a:lnTo>
                    <a:pt x="3951227" y="11325"/>
                  </a:lnTo>
                  <a:lnTo>
                    <a:pt x="4007085" y="7259"/>
                  </a:lnTo>
                  <a:lnTo>
                    <a:pt x="4063142" y="4129"/>
                  </a:lnTo>
                  <a:lnTo>
                    <a:pt x="4119113" y="1901"/>
                  </a:lnTo>
                  <a:lnTo>
                    <a:pt x="4174714" y="536"/>
                  </a:lnTo>
                  <a:lnTo>
                    <a:pt x="4229662" y="0"/>
                  </a:lnTo>
                  <a:lnTo>
                    <a:pt x="4283671" y="254"/>
                  </a:lnTo>
                  <a:lnTo>
                    <a:pt x="4336459" y="1264"/>
                  </a:lnTo>
                  <a:lnTo>
                    <a:pt x="4387741" y="2993"/>
                  </a:lnTo>
                  <a:lnTo>
                    <a:pt x="4437232" y="5404"/>
                  </a:lnTo>
                  <a:lnTo>
                    <a:pt x="4484650" y="8461"/>
                  </a:lnTo>
                  <a:lnTo>
                    <a:pt x="4529709" y="12127"/>
                  </a:lnTo>
                  <a:lnTo>
                    <a:pt x="4572127" y="16366"/>
                  </a:lnTo>
                  <a:lnTo>
                    <a:pt x="4606014" y="19362"/>
                  </a:lnTo>
                  <a:lnTo>
                    <a:pt x="4644601" y="21512"/>
                  </a:lnTo>
                  <a:lnTo>
                    <a:pt x="4687332" y="22909"/>
                  </a:lnTo>
                  <a:lnTo>
                    <a:pt x="4733655" y="23648"/>
                  </a:lnTo>
                  <a:lnTo>
                    <a:pt x="4783015" y="23824"/>
                  </a:lnTo>
                  <a:lnTo>
                    <a:pt x="4834858" y="23531"/>
                  </a:lnTo>
                  <a:lnTo>
                    <a:pt x="4888632" y="22864"/>
                  </a:lnTo>
                  <a:lnTo>
                    <a:pt x="4943782" y="21916"/>
                  </a:lnTo>
                  <a:lnTo>
                    <a:pt x="4999755" y="20782"/>
                  </a:lnTo>
                  <a:lnTo>
                    <a:pt x="5055996" y="19558"/>
                  </a:lnTo>
                  <a:lnTo>
                    <a:pt x="5111953" y="18336"/>
                  </a:lnTo>
                  <a:lnTo>
                    <a:pt x="5167072" y="17213"/>
                  </a:lnTo>
                  <a:lnTo>
                    <a:pt x="5220798" y="16281"/>
                  </a:lnTo>
                  <a:lnTo>
                    <a:pt x="5272579" y="15636"/>
                  </a:lnTo>
                  <a:lnTo>
                    <a:pt x="5321859" y="15372"/>
                  </a:lnTo>
                  <a:lnTo>
                    <a:pt x="5368087" y="15584"/>
                  </a:lnTo>
                  <a:lnTo>
                    <a:pt x="5410708" y="16366"/>
                  </a:lnTo>
                  <a:lnTo>
                    <a:pt x="5411216" y="23351"/>
                  </a:lnTo>
                  <a:lnTo>
                    <a:pt x="5411470" y="29193"/>
                  </a:lnTo>
                  <a:lnTo>
                    <a:pt x="5410708" y="34654"/>
                  </a:lnTo>
                  <a:lnTo>
                    <a:pt x="5342660" y="32335"/>
                  </a:lnTo>
                  <a:lnTo>
                    <a:pt x="5284864" y="31464"/>
                  </a:lnTo>
                  <a:lnTo>
                    <a:pt x="5234997" y="31713"/>
                  </a:lnTo>
                  <a:lnTo>
                    <a:pt x="5190735" y="32754"/>
                  </a:lnTo>
                  <a:lnTo>
                    <a:pt x="5149754" y="34259"/>
                  </a:lnTo>
                  <a:lnTo>
                    <a:pt x="5109730" y="35899"/>
                  </a:lnTo>
                  <a:lnTo>
                    <a:pt x="5068340" y="37347"/>
                  </a:lnTo>
                  <a:lnTo>
                    <a:pt x="5023259" y="38274"/>
                  </a:lnTo>
                  <a:lnTo>
                    <a:pt x="4972164" y="38353"/>
                  </a:lnTo>
                  <a:lnTo>
                    <a:pt x="4912731" y="37256"/>
                  </a:lnTo>
                  <a:lnTo>
                    <a:pt x="4842637" y="34654"/>
                  </a:lnTo>
                  <a:lnTo>
                    <a:pt x="4763564" y="31331"/>
                  </a:lnTo>
                  <a:lnTo>
                    <a:pt x="4693379" y="28936"/>
                  </a:lnTo>
                  <a:lnTo>
                    <a:pt x="4631055" y="27397"/>
                  </a:lnTo>
                  <a:lnTo>
                    <a:pt x="4575565" y="26644"/>
                  </a:lnTo>
                  <a:lnTo>
                    <a:pt x="4525883" y="26605"/>
                  </a:lnTo>
                  <a:lnTo>
                    <a:pt x="4480982" y="27210"/>
                  </a:lnTo>
                  <a:lnTo>
                    <a:pt x="4439837" y="28389"/>
                  </a:lnTo>
                  <a:lnTo>
                    <a:pt x="4401420" y="30069"/>
                  </a:lnTo>
                  <a:lnTo>
                    <a:pt x="4364706" y="32181"/>
                  </a:lnTo>
                  <a:lnTo>
                    <a:pt x="4328668" y="34654"/>
                  </a:lnTo>
                  <a:lnTo>
                    <a:pt x="4298142" y="36334"/>
                  </a:lnTo>
                  <a:lnTo>
                    <a:pt x="4258945" y="37639"/>
                  </a:lnTo>
                  <a:lnTo>
                    <a:pt x="4212411" y="38599"/>
                  </a:lnTo>
                  <a:lnTo>
                    <a:pt x="4159877" y="39241"/>
                  </a:lnTo>
                  <a:lnTo>
                    <a:pt x="4102677" y="39596"/>
                  </a:lnTo>
                  <a:lnTo>
                    <a:pt x="4042148" y="39692"/>
                  </a:lnTo>
                  <a:lnTo>
                    <a:pt x="3979624" y="39559"/>
                  </a:lnTo>
                  <a:lnTo>
                    <a:pt x="3916441" y="39226"/>
                  </a:lnTo>
                  <a:lnTo>
                    <a:pt x="3853935" y="38721"/>
                  </a:lnTo>
                  <a:lnTo>
                    <a:pt x="3793440" y="38075"/>
                  </a:lnTo>
                  <a:lnTo>
                    <a:pt x="3736293" y="37316"/>
                  </a:lnTo>
                  <a:lnTo>
                    <a:pt x="3683829" y="36473"/>
                  </a:lnTo>
                  <a:lnTo>
                    <a:pt x="3637383" y="35576"/>
                  </a:lnTo>
                  <a:lnTo>
                    <a:pt x="3598291" y="34654"/>
                  </a:lnTo>
                  <a:lnTo>
                    <a:pt x="3554362" y="34018"/>
                  </a:lnTo>
                  <a:lnTo>
                    <a:pt x="3511101" y="34293"/>
                  </a:lnTo>
                  <a:lnTo>
                    <a:pt x="3467771" y="35217"/>
                  </a:lnTo>
                  <a:lnTo>
                    <a:pt x="3423635" y="36529"/>
                  </a:lnTo>
                  <a:lnTo>
                    <a:pt x="3377956" y="37968"/>
                  </a:lnTo>
                  <a:lnTo>
                    <a:pt x="3329997" y="39274"/>
                  </a:lnTo>
                  <a:lnTo>
                    <a:pt x="3279022" y="40184"/>
                  </a:lnTo>
                  <a:lnTo>
                    <a:pt x="3224293" y="40438"/>
                  </a:lnTo>
                  <a:lnTo>
                    <a:pt x="3165075" y="39775"/>
                  </a:lnTo>
                  <a:lnTo>
                    <a:pt x="3100629" y="37934"/>
                  </a:lnTo>
                  <a:lnTo>
                    <a:pt x="3030220" y="34654"/>
                  </a:lnTo>
                  <a:lnTo>
                    <a:pt x="2974530" y="32015"/>
                  </a:lnTo>
                  <a:lnTo>
                    <a:pt x="2922634" y="30415"/>
                  </a:lnTo>
                  <a:lnTo>
                    <a:pt x="2873719" y="29696"/>
                  </a:lnTo>
                  <a:lnTo>
                    <a:pt x="2826972" y="29700"/>
                  </a:lnTo>
                  <a:lnTo>
                    <a:pt x="2781580" y="30267"/>
                  </a:lnTo>
                  <a:lnTo>
                    <a:pt x="2736728" y="31241"/>
                  </a:lnTo>
                  <a:lnTo>
                    <a:pt x="2691606" y="32463"/>
                  </a:lnTo>
                  <a:lnTo>
                    <a:pt x="2645398" y="33774"/>
                  </a:lnTo>
                  <a:lnTo>
                    <a:pt x="2597293" y="35016"/>
                  </a:lnTo>
                  <a:lnTo>
                    <a:pt x="2546477" y="36031"/>
                  </a:lnTo>
                  <a:lnTo>
                    <a:pt x="2492137" y="36661"/>
                  </a:lnTo>
                  <a:lnTo>
                    <a:pt x="2433460" y="36746"/>
                  </a:lnTo>
                  <a:lnTo>
                    <a:pt x="2369633" y="36130"/>
                  </a:lnTo>
                  <a:lnTo>
                    <a:pt x="2299843" y="34654"/>
                  </a:lnTo>
                  <a:lnTo>
                    <a:pt x="2234025" y="33193"/>
                  </a:lnTo>
                  <a:lnTo>
                    <a:pt x="2172548" y="32400"/>
                  </a:lnTo>
                  <a:lnTo>
                    <a:pt x="2114856" y="32167"/>
                  </a:lnTo>
                  <a:lnTo>
                    <a:pt x="2060393" y="32389"/>
                  </a:lnTo>
                  <a:lnTo>
                    <a:pt x="2008603" y="32960"/>
                  </a:lnTo>
                  <a:lnTo>
                    <a:pt x="1958930" y="33776"/>
                  </a:lnTo>
                  <a:lnTo>
                    <a:pt x="1910817" y="34730"/>
                  </a:lnTo>
                  <a:lnTo>
                    <a:pt x="1863708" y="35716"/>
                  </a:lnTo>
                  <a:lnTo>
                    <a:pt x="1817048" y="36629"/>
                  </a:lnTo>
                  <a:lnTo>
                    <a:pt x="1770281" y="37363"/>
                  </a:lnTo>
                  <a:lnTo>
                    <a:pt x="1722849" y="37813"/>
                  </a:lnTo>
                  <a:lnTo>
                    <a:pt x="1674198" y="37872"/>
                  </a:lnTo>
                  <a:lnTo>
                    <a:pt x="1623770" y="37436"/>
                  </a:lnTo>
                  <a:lnTo>
                    <a:pt x="1571011" y="36398"/>
                  </a:lnTo>
                  <a:lnTo>
                    <a:pt x="1515364" y="34654"/>
                  </a:lnTo>
                  <a:lnTo>
                    <a:pt x="1446223" y="31962"/>
                  </a:lnTo>
                  <a:lnTo>
                    <a:pt x="1381700" y="29309"/>
                  </a:lnTo>
                  <a:lnTo>
                    <a:pt x="1321351" y="26831"/>
                  </a:lnTo>
                  <a:lnTo>
                    <a:pt x="1264736" y="24663"/>
                  </a:lnTo>
                  <a:lnTo>
                    <a:pt x="1211412" y="22939"/>
                  </a:lnTo>
                  <a:lnTo>
                    <a:pt x="1160938" y="21795"/>
                  </a:lnTo>
                  <a:lnTo>
                    <a:pt x="1112872" y="21365"/>
                  </a:lnTo>
                  <a:lnTo>
                    <a:pt x="1066771" y="21784"/>
                  </a:lnTo>
                  <a:lnTo>
                    <a:pt x="1022195" y="23188"/>
                  </a:lnTo>
                  <a:lnTo>
                    <a:pt x="978700" y="25711"/>
                  </a:lnTo>
                  <a:lnTo>
                    <a:pt x="935846" y="29488"/>
                  </a:lnTo>
                  <a:lnTo>
                    <a:pt x="893191" y="34654"/>
                  </a:lnTo>
                  <a:lnTo>
                    <a:pt x="861472" y="37822"/>
                  </a:lnTo>
                  <a:lnTo>
                    <a:pt x="823743" y="39583"/>
                  </a:lnTo>
                  <a:lnTo>
                    <a:pt x="780737" y="40131"/>
                  </a:lnTo>
                  <a:lnTo>
                    <a:pt x="733186" y="39658"/>
                  </a:lnTo>
                  <a:lnTo>
                    <a:pt x="681823" y="38361"/>
                  </a:lnTo>
                  <a:lnTo>
                    <a:pt x="627380" y="36432"/>
                  </a:lnTo>
                  <a:lnTo>
                    <a:pt x="570589" y="34065"/>
                  </a:lnTo>
                  <a:lnTo>
                    <a:pt x="512184" y="31455"/>
                  </a:lnTo>
                  <a:lnTo>
                    <a:pt x="452897" y="28796"/>
                  </a:lnTo>
                  <a:lnTo>
                    <a:pt x="393461" y="26281"/>
                  </a:lnTo>
                  <a:lnTo>
                    <a:pt x="334608" y="24105"/>
                  </a:lnTo>
                  <a:lnTo>
                    <a:pt x="277071" y="22462"/>
                  </a:lnTo>
                  <a:lnTo>
                    <a:pt x="221583" y="21545"/>
                  </a:lnTo>
                  <a:lnTo>
                    <a:pt x="168875" y="21549"/>
                  </a:lnTo>
                  <a:lnTo>
                    <a:pt x="119681" y="22668"/>
                  </a:lnTo>
                  <a:lnTo>
                    <a:pt x="74734" y="25096"/>
                  </a:lnTo>
                  <a:lnTo>
                    <a:pt x="34765" y="29026"/>
                  </a:lnTo>
                  <a:lnTo>
                    <a:pt x="508" y="34654"/>
                  </a:lnTo>
                  <a:lnTo>
                    <a:pt x="0" y="25637"/>
                  </a:lnTo>
                  <a:lnTo>
                    <a:pt x="635" y="21446"/>
                  </a:lnTo>
                  <a:lnTo>
                    <a:pt x="508" y="16366"/>
                  </a:lnTo>
                  <a:close/>
                </a:path>
              </a:pathLst>
            </a:custGeom>
            <a:ln w="42672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" y="2929127"/>
            <a:ext cx="3739106" cy="2980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9913" y="3005066"/>
            <a:ext cx="3661655" cy="28355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1207" y="2968751"/>
            <a:ext cx="3758184" cy="29016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65428" y="2384551"/>
            <a:ext cx="3630372" cy="21140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45"/>
              </a:spcBef>
            </a:pPr>
            <a:r>
              <a:rPr lang="en-US" sz="4800" spc="-10" dirty="0">
                <a:solidFill>
                  <a:schemeClr val="tx1"/>
                </a:solidFill>
                <a:latin typeface="Courier New"/>
                <a:cs typeface="Courier New"/>
              </a:rPr>
              <a:t>Other Affecting Factors</a:t>
            </a:r>
            <a:endParaRPr sz="4800" dirty="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00344" y="256031"/>
            <a:ext cx="4739640" cy="5130165"/>
            <a:chOff x="5800344" y="256031"/>
            <a:chExt cx="4739640" cy="5130165"/>
          </a:xfrm>
        </p:grpSpPr>
        <p:sp>
          <p:nvSpPr>
            <p:cNvPr id="14" name="object 14"/>
            <p:cNvSpPr/>
            <p:nvPr/>
          </p:nvSpPr>
          <p:spPr>
            <a:xfrm>
              <a:off x="5800344" y="256031"/>
              <a:ext cx="1618615" cy="1621790"/>
            </a:xfrm>
            <a:custGeom>
              <a:avLst/>
              <a:gdLst/>
              <a:ahLst/>
              <a:cxnLst/>
              <a:rect l="l" t="t" r="r" b="b"/>
              <a:pathLst>
                <a:path w="1618615" h="1621789">
                  <a:moveTo>
                    <a:pt x="1618487" y="0"/>
                  </a:moveTo>
                  <a:lnTo>
                    <a:pt x="481075" y="0"/>
                  </a:lnTo>
                  <a:lnTo>
                    <a:pt x="431889" y="2483"/>
                  </a:lnTo>
                  <a:lnTo>
                    <a:pt x="384124" y="9774"/>
                  </a:lnTo>
                  <a:lnTo>
                    <a:pt x="338021" y="21628"/>
                  </a:lnTo>
                  <a:lnTo>
                    <a:pt x="293822" y="37806"/>
                  </a:lnTo>
                  <a:lnTo>
                    <a:pt x="251769" y="58064"/>
                  </a:lnTo>
                  <a:lnTo>
                    <a:pt x="212104" y="82162"/>
                  </a:lnTo>
                  <a:lnTo>
                    <a:pt x="175069" y="109856"/>
                  </a:lnTo>
                  <a:lnTo>
                    <a:pt x="140906" y="140906"/>
                  </a:lnTo>
                  <a:lnTo>
                    <a:pt x="109856" y="175069"/>
                  </a:lnTo>
                  <a:lnTo>
                    <a:pt x="82162" y="212104"/>
                  </a:lnTo>
                  <a:lnTo>
                    <a:pt x="58064" y="251769"/>
                  </a:lnTo>
                  <a:lnTo>
                    <a:pt x="37806" y="293822"/>
                  </a:lnTo>
                  <a:lnTo>
                    <a:pt x="21628" y="338021"/>
                  </a:lnTo>
                  <a:lnTo>
                    <a:pt x="9774" y="384124"/>
                  </a:lnTo>
                  <a:lnTo>
                    <a:pt x="2483" y="431889"/>
                  </a:lnTo>
                  <a:lnTo>
                    <a:pt x="0" y="481076"/>
                  </a:lnTo>
                  <a:lnTo>
                    <a:pt x="0" y="1621536"/>
                  </a:lnTo>
                  <a:lnTo>
                    <a:pt x="1137411" y="1621536"/>
                  </a:lnTo>
                  <a:lnTo>
                    <a:pt x="1186598" y="1619052"/>
                  </a:lnTo>
                  <a:lnTo>
                    <a:pt x="1234363" y="1611761"/>
                  </a:lnTo>
                  <a:lnTo>
                    <a:pt x="1280466" y="1599907"/>
                  </a:lnTo>
                  <a:lnTo>
                    <a:pt x="1324665" y="1583729"/>
                  </a:lnTo>
                  <a:lnTo>
                    <a:pt x="1366718" y="1563471"/>
                  </a:lnTo>
                  <a:lnTo>
                    <a:pt x="1406383" y="1539373"/>
                  </a:lnTo>
                  <a:lnTo>
                    <a:pt x="1443418" y="1511679"/>
                  </a:lnTo>
                  <a:lnTo>
                    <a:pt x="1477581" y="1480629"/>
                  </a:lnTo>
                  <a:lnTo>
                    <a:pt x="1508631" y="1446466"/>
                  </a:lnTo>
                  <a:lnTo>
                    <a:pt x="1536325" y="1409431"/>
                  </a:lnTo>
                  <a:lnTo>
                    <a:pt x="1560423" y="1369766"/>
                  </a:lnTo>
                  <a:lnTo>
                    <a:pt x="1580681" y="1327713"/>
                  </a:lnTo>
                  <a:lnTo>
                    <a:pt x="1596859" y="1283514"/>
                  </a:lnTo>
                  <a:lnTo>
                    <a:pt x="1608713" y="1237411"/>
                  </a:lnTo>
                  <a:lnTo>
                    <a:pt x="1616004" y="1189646"/>
                  </a:lnTo>
                  <a:lnTo>
                    <a:pt x="1618487" y="1140460"/>
                  </a:lnTo>
                  <a:lnTo>
                    <a:pt x="16184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4768" y="600456"/>
              <a:ext cx="929639" cy="9326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921495" y="256031"/>
              <a:ext cx="1618615" cy="1621790"/>
            </a:xfrm>
            <a:custGeom>
              <a:avLst/>
              <a:gdLst/>
              <a:ahLst/>
              <a:cxnLst/>
              <a:rect l="l" t="t" r="r" b="b"/>
              <a:pathLst>
                <a:path w="1618615" h="1621789">
                  <a:moveTo>
                    <a:pt x="1618487" y="0"/>
                  </a:moveTo>
                  <a:lnTo>
                    <a:pt x="481075" y="0"/>
                  </a:lnTo>
                  <a:lnTo>
                    <a:pt x="431889" y="2483"/>
                  </a:lnTo>
                  <a:lnTo>
                    <a:pt x="384124" y="9774"/>
                  </a:lnTo>
                  <a:lnTo>
                    <a:pt x="338021" y="21628"/>
                  </a:lnTo>
                  <a:lnTo>
                    <a:pt x="293822" y="37806"/>
                  </a:lnTo>
                  <a:lnTo>
                    <a:pt x="251769" y="58064"/>
                  </a:lnTo>
                  <a:lnTo>
                    <a:pt x="212104" y="82162"/>
                  </a:lnTo>
                  <a:lnTo>
                    <a:pt x="175069" y="109856"/>
                  </a:lnTo>
                  <a:lnTo>
                    <a:pt x="140906" y="140906"/>
                  </a:lnTo>
                  <a:lnTo>
                    <a:pt x="109856" y="175069"/>
                  </a:lnTo>
                  <a:lnTo>
                    <a:pt x="82162" y="212104"/>
                  </a:lnTo>
                  <a:lnTo>
                    <a:pt x="58064" y="251769"/>
                  </a:lnTo>
                  <a:lnTo>
                    <a:pt x="37806" y="293822"/>
                  </a:lnTo>
                  <a:lnTo>
                    <a:pt x="21628" y="338021"/>
                  </a:lnTo>
                  <a:lnTo>
                    <a:pt x="9774" y="384124"/>
                  </a:lnTo>
                  <a:lnTo>
                    <a:pt x="2483" y="431889"/>
                  </a:lnTo>
                  <a:lnTo>
                    <a:pt x="0" y="481076"/>
                  </a:lnTo>
                  <a:lnTo>
                    <a:pt x="0" y="1621536"/>
                  </a:lnTo>
                  <a:lnTo>
                    <a:pt x="1137411" y="1621536"/>
                  </a:lnTo>
                  <a:lnTo>
                    <a:pt x="1186598" y="1619052"/>
                  </a:lnTo>
                  <a:lnTo>
                    <a:pt x="1234363" y="1611761"/>
                  </a:lnTo>
                  <a:lnTo>
                    <a:pt x="1280466" y="1599907"/>
                  </a:lnTo>
                  <a:lnTo>
                    <a:pt x="1324665" y="1583729"/>
                  </a:lnTo>
                  <a:lnTo>
                    <a:pt x="1366718" y="1563471"/>
                  </a:lnTo>
                  <a:lnTo>
                    <a:pt x="1406383" y="1539373"/>
                  </a:lnTo>
                  <a:lnTo>
                    <a:pt x="1443418" y="1511679"/>
                  </a:lnTo>
                  <a:lnTo>
                    <a:pt x="1477581" y="1480629"/>
                  </a:lnTo>
                  <a:lnTo>
                    <a:pt x="1508631" y="1446466"/>
                  </a:lnTo>
                  <a:lnTo>
                    <a:pt x="1536325" y="1409431"/>
                  </a:lnTo>
                  <a:lnTo>
                    <a:pt x="1560423" y="1369766"/>
                  </a:lnTo>
                  <a:lnTo>
                    <a:pt x="1580681" y="1327713"/>
                  </a:lnTo>
                  <a:lnTo>
                    <a:pt x="1596859" y="1283514"/>
                  </a:lnTo>
                  <a:lnTo>
                    <a:pt x="1608713" y="1237411"/>
                  </a:lnTo>
                  <a:lnTo>
                    <a:pt x="1616004" y="1189646"/>
                  </a:lnTo>
                  <a:lnTo>
                    <a:pt x="1618487" y="1140460"/>
                  </a:lnTo>
                  <a:lnTo>
                    <a:pt x="16184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5920" y="600456"/>
              <a:ext cx="929640" cy="9326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00344" y="3767328"/>
              <a:ext cx="1618615" cy="1618615"/>
            </a:xfrm>
            <a:custGeom>
              <a:avLst/>
              <a:gdLst/>
              <a:ahLst/>
              <a:cxnLst/>
              <a:rect l="l" t="t" r="r" b="b"/>
              <a:pathLst>
                <a:path w="1618615" h="1618614">
                  <a:moveTo>
                    <a:pt x="1618487" y="0"/>
                  </a:moveTo>
                  <a:lnTo>
                    <a:pt x="481075" y="0"/>
                  </a:lnTo>
                  <a:lnTo>
                    <a:pt x="431889" y="2483"/>
                  </a:lnTo>
                  <a:lnTo>
                    <a:pt x="384124" y="9774"/>
                  </a:lnTo>
                  <a:lnTo>
                    <a:pt x="338021" y="21628"/>
                  </a:lnTo>
                  <a:lnTo>
                    <a:pt x="293822" y="37806"/>
                  </a:lnTo>
                  <a:lnTo>
                    <a:pt x="251769" y="58064"/>
                  </a:lnTo>
                  <a:lnTo>
                    <a:pt x="212104" y="82162"/>
                  </a:lnTo>
                  <a:lnTo>
                    <a:pt x="175069" y="109856"/>
                  </a:lnTo>
                  <a:lnTo>
                    <a:pt x="140906" y="140906"/>
                  </a:lnTo>
                  <a:lnTo>
                    <a:pt x="109856" y="175069"/>
                  </a:lnTo>
                  <a:lnTo>
                    <a:pt x="82162" y="212104"/>
                  </a:lnTo>
                  <a:lnTo>
                    <a:pt x="58064" y="251769"/>
                  </a:lnTo>
                  <a:lnTo>
                    <a:pt x="37806" y="293822"/>
                  </a:lnTo>
                  <a:lnTo>
                    <a:pt x="21628" y="338021"/>
                  </a:lnTo>
                  <a:lnTo>
                    <a:pt x="9774" y="384124"/>
                  </a:lnTo>
                  <a:lnTo>
                    <a:pt x="2483" y="431889"/>
                  </a:lnTo>
                  <a:lnTo>
                    <a:pt x="0" y="481076"/>
                  </a:lnTo>
                  <a:lnTo>
                    <a:pt x="0" y="1618488"/>
                  </a:lnTo>
                  <a:lnTo>
                    <a:pt x="1137411" y="1618488"/>
                  </a:lnTo>
                  <a:lnTo>
                    <a:pt x="1186598" y="1616004"/>
                  </a:lnTo>
                  <a:lnTo>
                    <a:pt x="1234363" y="1608713"/>
                  </a:lnTo>
                  <a:lnTo>
                    <a:pt x="1280466" y="1596859"/>
                  </a:lnTo>
                  <a:lnTo>
                    <a:pt x="1324665" y="1580681"/>
                  </a:lnTo>
                  <a:lnTo>
                    <a:pt x="1366718" y="1560423"/>
                  </a:lnTo>
                  <a:lnTo>
                    <a:pt x="1406383" y="1536325"/>
                  </a:lnTo>
                  <a:lnTo>
                    <a:pt x="1443418" y="1508631"/>
                  </a:lnTo>
                  <a:lnTo>
                    <a:pt x="1477581" y="1477581"/>
                  </a:lnTo>
                  <a:lnTo>
                    <a:pt x="1508631" y="1443418"/>
                  </a:lnTo>
                  <a:lnTo>
                    <a:pt x="1536325" y="1406383"/>
                  </a:lnTo>
                  <a:lnTo>
                    <a:pt x="1560423" y="1366718"/>
                  </a:lnTo>
                  <a:lnTo>
                    <a:pt x="1580681" y="1324665"/>
                  </a:lnTo>
                  <a:lnTo>
                    <a:pt x="1596859" y="1280466"/>
                  </a:lnTo>
                  <a:lnTo>
                    <a:pt x="1608713" y="1234363"/>
                  </a:lnTo>
                  <a:lnTo>
                    <a:pt x="1616004" y="1186598"/>
                  </a:lnTo>
                  <a:lnTo>
                    <a:pt x="1618487" y="1137412"/>
                  </a:lnTo>
                  <a:lnTo>
                    <a:pt x="16184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4768" y="4111752"/>
              <a:ext cx="929639" cy="9296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921495" y="3767328"/>
              <a:ext cx="1618615" cy="1618615"/>
            </a:xfrm>
            <a:custGeom>
              <a:avLst/>
              <a:gdLst/>
              <a:ahLst/>
              <a:cxnLst/>
              <a:rect l="l" t="t" r="r" b="b"/>
              <a:pathLst>
                <a:path w="1618615" h="1618614">
                  <a:moveTo>
                    <a:pt x="1618487" y="0"/>
                  </a:moveTo>
                  <a:lnTo>
                    <a:pt x="481075" y="0"/>
                  </a:lnTo>
                  <a:lnTo>
                    <a:pt x="431889" y="2483"/>
                  </a:lnTo>
                  <a:lnTo>
                    <a:pt x="384124" y="9774"/>
                  </a:lnTo>
                  <a:lnTo>
                    <a:pt x="338021" y="21628"/>
                  </a:lnTo>
                  <a:lnTo>
                    <a:pt x="293822" y="37806"/>
                  </a:lnTo>
                  <a:lnTo>
                    <a:pt x="251769" y="58064"/>
                  </a:lnTo>
                  <a:lnTo>
                    <a:pt x="212104" y="82162"/>
                  </a:lnTo>
                  <a:lnTo>
                    <a:pt x="175069" y="109856"/>
                  </a:lnTo>
                  <a:lnTo>
                    <a:pt x="140906" y="140906"/>
                  </a:lnTo>
                  <a:lnTo>
                    <a:pt x="109856" y="175069"/>
                  </a:lnTo>
                  <a:lnTo>
                    <a:pt x="82162" y="212104"/>
                  </a:lnTo>
                  <a:lnTo>
                    <a:pt x="58064" y="251769"/>
                  </a:lnTo>
                  <a:lnTo>
                    <a:pt x="37806" y="293822"/>
                  </a:lnTo>
                  <a:lnTo>
                    <a:pt x="21628" y="338021"/>
                  </a:lnTo>
                  <a:lnTo>
                    <a:pt x="9774" y="384124"/>
                  </a:lnTo>
                  <a:lnTo>
                    <a:pt x="2483" y="431889"/>
                  </a:lnTo>
                  <a:lnTo>
                    <a:pt x="0" y="481076"/>
                  </a:lnTo>
                  <a:lnTo>
                    <a:pt x="0" y="1618488"/>
                  </a:lnTo>
                  <a:lnTo>
                    <a:pt x="1137411" y="1618488"/>
                  </a:lnTo>
                  <a:lnTo>
                    <a:pt x="1186598" y="1616004"/>
                  </a:lnTo>
                  <a:lnTo>
                    <a:pt x="1234363" y="1608713"/>
                  </a:lnTo>
                  <a:lnTo>
                    <a:pt x="1280466" y="1596859"/>
                  </a:lnTo>
                  <a:lnTo>
                    <a:pt x="1324665" y="1580681"/>
                  </a:lnTo>
                  <a:lnTo>
                    <a:pt x="1366718" y="1560423"/>
                  </a:lnTo>
                  <a:lnTo>
                    <a:pt x="1406383" y="1536325"/>
                  </a:lnTo>
                  <a:lnTo>
                    <a:pt x="1443418" y="1508631"/>
                  </a:lnTo>
                  <a:lnTo>
                    <a:pt x="1477581" y="1477581"/>
                  </a:lnTo>
                  <a:lnTo>
                    <a:pt x="1508631" y="1443418"/>
                  </a:lnTo>
                  <a:lnTo>
                    <a:pt x="1536325" y="1406383"/>
                  </a:lnTo>
                  <a:lnTo>
                    <a:pt x="1560423" y="1366718"/>
                  </a:lnTo>
                  <a:lnTo>
                    <a:pt x="1580681" y="1324665"/>
                  </a:lnTo>
                  <a:lnTo>
                    <a:pt x="1596859" y="1280466"/>
                  </a:lnTo>
                  <a:lnTo>
                    <a:pt x="1608713" y="1234363"/>
                  </a:lnTo>
                  <a:lnTo>
                    <a:pt x="1616004" y="1186598"/>
                  </a:lnTo>
                  <a:lnTo>
                    <a:pt x="1618487" y="1137412"/>
                  </a:lnTo>
                  <a:lnTo>
                    <a:pt x="16184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5920" y="4111752"/>
              <a:ext cx="929640" cy="92964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452364" y="2336672"/>
            <a:ext cx="2313940" cy="472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50"/>
              </a:lnSpc>
              <a:spcBef>
                <a:spcPts val="110"/>
              </a:spcBef>
            </a:pPr>
            <a:r>
              <a:rPr sz="1500" dirty="0">
                <a:latin typeface="Courier New"/>
                <a:cs typeface="Courier New"/>
              </a:rPr>
              <a:t>SALES</a:t>
            </a:r>
            <a:r>
              <a:rPr sz="1500" spc="-7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FLUCTUATE</a:t>
            </a:r>
            <a:r>
              <a:rPr sz="1500" spc="-90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WITH</a:t>
            </a:r>
            <a:endParaRPr sz="1500">
              <a:latin typeface="Courier New"/>
              <a:cs typeface="Courier New"/>
            </a:endParaRPr>
          </a:p>
          <a:p>
            <a:pPr marL="4445" algn="ctr">
              <a:lnSpc>
                <a:spcPts val="1750"/>
              </a:lnSpc>
            </a:pPr>
            <a:r>
              <a:rPr sz="1500" dirty="0">
                <a:latin typeface="Courier New"/>
                <a:cs typeface="Courier New"/>
              </a:rPr>
              <a:t>SEASONAL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TRENDS.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458581" y="2336672"/>
            <a:ext cx="2552700" cy="6896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ct val="94800"/>
              </a:lnSpc>
              <a:spcBef>
                <a:spcPts val="204"/>
              </a:spcBef>
            </a:pPr>
            <a:r>
              <a:rPr sz="1500" dirty="0">
                <a:solidFill>
                  <a:srgbClr val="000000"/>
                </a:solidFill>
              </a:rPr>
              <a:t>COMPETITOR</a:t>
            </a:r>
            <a:r>
              <a:rPr sz="1500" spc="-55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PRICING</a:t>
            </a:r>
            <a:r>
              <a:rPr sz="1500" spc="-55" dirty="0">
                <a:solidFill>
                  <a:srgbClr val="000000"/>
                </a:solidFill>
              </a:rPr>
              <a:t> </a:t>
            </a:r>
            <a:r>
              <a:rPr sz="1500" spc="-25" dirty="0">
                <a:solidFill>
                  <a:srgbClr val="000000"/>
                </a:solidFill>
              </a:rPr>
              <a:t>AND </a:t>
            </a:r>
            <a:r>
              <a:rPr sz="1500" dirty="0">
                <a:solidFill>
                  <a:srgbClr val="000000"/>
                </a:solidFill>
              </a:rPr>
              <a:t>PROMOTIONS</a:t>
            </a:r>
            <a:r>
              <a:rPr sz="1500" spc="-1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CAN</a:t>
            </a:r>
            <a:r>
              <a:rPr sz="1500" spc="-45" dirty="0">
                <a:solidFill>
                  <a:srgbClr val="000000"/>
                </a:solidFill>
              </a:rPr>
              <a:t> </a:t>
            </a:r>
            <a:r>
              <a:rPr sz="1500" spc="-10" dirty="0">
                <a:solidFill>
                  <a:srgbClr val="000000"/>
                </a:solidFill>
              </a:rPr>
              <a:t>AFFECT SALES.</a:t>
            </a:r>
            <a:endParaRPr sz="1500"/>
          </a:p>
        </p:txBody>
      </p:sp>
      <p:sp>
        <p:nvSpPr>
          <p:cNvPr id="24" name="object 24"/>
          <p:cNvSpPr txBox="1"/>
          <p:nvPr/>
        </p:nvSpPr>
        <p:spPr>
          <a:xfrm>
            <a:off x="5281676" y="5847689"/>
            <a:ext cx="2659380" cy="9023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3175" algn="ctr">
              <a:lnSpc>
                <a:spcPct val="94300"/>
              </a:lnSpc>
              <a:spcBef>
                <a:spcPts val="215"/>
              </a:spcBef>
            </a:pPr>
            <a:r>
              <a:rPr sz="1500" dirty="0">
                <a:latin typeface="Courier New"/>
                <a:cs typeface="Courier New"/>
              </a:rPr>
              <a:t>THE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SUCCESS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spc="-35" dirty="0">
                <a:latin typeface="Courier New"/>
                <a:cs typeface="Courier New"/>
              </a:rPr>
              <a:t>OF </a:t>
            </a:r>
            <a:r>
              <a:rPr sz="1500" dirty="0">
                <a:latin typeface="Courier New"/>
                <a:cs typeface="Courier New"/>
              </a:rPr>
              <a:t>MARKETING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CAMPAIGNS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spc="-25" dirty="0">
                <a:latin typeface="Courier New"/>
                <a:cs typeface="Courier New"/>
              </a:rPr>
              <a:t>CAN </a:t>
            </a:r>
            <a:r>
              <a:rPr sz="1500" dirty="0">
                <a:latin typeface="Courier New"/>
                <a:cs typeface="Courier New"/>
              </a:rPr>
              <a:t>IMPACT</a:t>
            </a:r>
            <a:r>
              <a:rPr sz="1500" spc="-7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SALES PERFORMANCE.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0668" y="5847689"/>
            <a:ext cx="2657475" cy="688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1700"/>
              </a:lnSpc>
              <a:spcBef>
                <a:spcPts val="250"/>
              </a:spcBef>
            </a:pPr>
            <a:r>
              <a:rPr sz="1500" dirty="0">
                <a:latin typeface="Courier New"/>
                <a:cs typeface="Courier New"/>
              </a:rPr>
              <a:t>A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DIVERSE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PRODUCT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RANGE </a:t>
            </a:r>
            <a:r>
              <a:rPr sz="1500" dirty="0">
                <a:latin typeface="Courier New"/>
                <a:cs typeface="Courier New"/>
              </a:rPr>
              <a:t>CAN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ATTRACT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MORE </a:t>
            </a:r>
            <a:r>
              <a:rPr sz="1500" spc="-10" dirty="0">
                <a:latin typeface="Courier New"/>
                <a:cs typeface="Courier New"/>
              </a:rPr>
              <a:t>CUSTOMERS.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3721" y="703325"/>
            <a:ext cx="624522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>
                <a:solidFill>
                  <a:srgbClr val="000000"/>
                </a:solidFill>
                <a:latin typeface="Arial MT"/>
                <a:cs typeface="Arial MT"/>
              </a:rPr>
              <a:t>Does</a:t>
            </a:r>
            <a:r>
              <a:rPr sz="340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340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000000"/>
                </a:solidFill>
                <a:latin typeface="Arial MT"/>
                <a:cs typeface="Arial MT"/>
              </a:rPr>
              <a:t>in-</a:t>
            </a:r>
            <a:r>
              <a:rPr sz="3400" dirty="0">
                <a:solidFill>
                  <a:srgbClr val="000000"/>
                </a:solidFill>
                <a:latin typeface="Arial MT"/>
                <a:cs typeface="Arial MT"/>
              </a:rPr>
              <a:t>store</a:t>
            </a:r>
            <a:r>
              <a:rPr sz="340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000000"/>
                </a:solidFill>
                <a:latin typeface="Arial MT"/>
                <a:cs typeface="Arial MT"/>
              </a:rPr>
              <a:t>demo</a:t>
            </a:r>
            <a:r>
              <a:rPr sz="340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000000"/>
                </a:solidFill>
                <a:latin typeface="Arial MT"/>
                <a:cs typeface="Arial MT"/>
              </a:rPr>
              <a:t>program</a:t>
            </a:r>
            <a:endParaRPr sz="34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5152" y="1227327"/>
            <a:ext cx="5858510" cy="972819"/>
          </a:xfrm>
          <a:custGeom>
            <a:avLst/>
            <a:gdLst/>
            <a:ahLst/>
            <a:cxnLst/>
            <a:rect l="l" t="t" r="r" b="b"/>
            <a:pathLst>
              <a:path w="5858509" h="972819">
                <a:moveTo>
                  <a:pt x="5858256" y="0"/>
                </a:moveTo>
                <a:lnTo>
                  <a:pt x="0" y="0"/>
                </a:lnTo>
                <a:lnTo>
                  <a:pt x="0" y="448056"/>
                </a:lnTo>
                <a:lnTo>
                  <a:pt x="0" y="484632"/>
                </a:lnTo>
                <a:lnTo>
                  <a:pt x="0" y="972312"/>
                </a:lnTo>
                <a:lnTo>
                  <a:pt x="5306555" y="972312"/>
                </a:lnTo>
                <a:lnTo>
                  <a:pt x="5306555" y="484632"/>
                </a:lnTo>
                <a:lnTo>
                  <a:pt x="5858256" y="484632"/>
                </a:lnTo>
                <a:lnTo>
                  <a:pt x="5858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3721" y="1169365"/>
            <a:ext cx="5765800" cy="9937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685"/>
              </a:spcBef>
            </a:pPr>
            <a:r>
              <a:rPr sz="3400" dirty="0">
                <a:latin typeface="Arial MT"/>
                <a:cs typeface="Arial MT"/>
              </a:rPr>
              <a:t>boost</a:t>
            </a:r>
            <a:r>
              <a:rPr sz="3400" spc="-4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the</a:t>
            </a:r>
            <a:r>
              <a:rPr sz="3400" spc="-3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sales?</a:t>
            </a:r>
            <a:r>
              <a:rPr sz="3400" spc="-4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If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so,</a:t>
            </a:r>
            <a:r>
              <a:rPr sz="3400" spc="-4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for</a:t>
            </a:r>
            <a:r>
              <a:rPr sz="3400" spc="-15" dirty="0">
                <a:latin typeface="Arial MT"/>
                <a:cs typeface="Arial MT"/>
              </a:rPr>
              <a:t> </a:t>
            </a:r>
            <a:r>
              <a:rPr sz="3400" spc="-25" dirty="0">
                <a:latin typeface="Arial MT"/>
                <a:cs typeface="Arial MT"/>
              </a:rPr>
              <a:t>how </a:t>
            </a:r>
            <a:r>
              <a:rPr sz="3400" dirty="0">
                <a:latin typeface="Arial MT"/>
                <a:cs typeface="Arial MT"/>
              </a:rPr>
              <a:t>long</a:t>
            </a:r>
            <a:r>
              <a:rPr sz="3400" spc="-4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does</a:t>
            </a:r>
            <a:r>
              <a:rPr sz="3400" spc="-4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the</a:t>
            </a:r>
            <a:r>
              <a:rPr sz="3400" spc="-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sales</a:t>
            </a:r>
            <a:r>
              <a:rPr sz="3400" spc="-5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lift</a:t>
            </a:r>
            <a:r>
              <a:rPr sz="3400" spc="-15" dirty="0">
                <a:latin typeface="Arial MT"/>
                <a:cs typeface="Arial MT"/>
              </a:rPr>
              <a:t> </a:t>
            </a:r>
            <a:r>
              <a:rPr sz="3400" spc="-10" dirty="0">
                <a:latin typeface="Arial MT"/>
                <a:cs typeface="Arial MT"/>
              </a:rPr>
              <a:t>last?</a:t>
            </a:r>
            <a:endParaRPr sz="3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"/>
            <a:ext cx="4197094" cy="68578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633720" y="2391867"/>
            <a:ext cx="7024879" cy="184730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39395" marR="302895" indent="-226695" algn="just">
              <a:lnSpc>
                <a:spcPts val="216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 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sales,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averaging 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111.13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units.</a:t>
            </a:r>
          </a:p>
          <a:p>
            <a:pPr marL="241300" marR="5080" indent="-228600" algn="just">
              <a:lnSpc>
                <a:spcPct val="900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Lift: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uplift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demo,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amounting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73.52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67.57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920" y="612584"/>
            <a:ext cx="11235055" cy="5922645"/>
            <a:chOff x="633920" y="612584"/>
            <a:chExt cx="11235055" cy="5922645"/>
          </a:xfrm>
        </p:grpSpPr>
        <p:sp>
          <p:nvSpPr>
            <p:cNvPr id="3" name="object 3"/>
            <p:cNvSpPr/>
            <p:nvPr/>
          </p:nvSpPr>
          <p:spPr>
            <a:xfrm>
              <a:off x="8577072" y="3334511"/>
              <a:ext cx="3291840" cy="3200400"/>
            </a:xfrm>
            <a:custGeom>
              <a:avLst/>
              <a:gdLst/>
              <a:ahLst/>
              <a:cxnLst/>
              <a:rect l="l" t="t" r="r" b="b"/>
              <a:pathLst>
                <a:path w="3291840" h="3200400">
                  <a:moveTo>
                    <a:pt x="3291839" y="0"/>
                  </a:moveTo>
                  <a:lnTo>
                    <a:pt x="0" y="3200400"/>
                  </a:lnTo>
                  <a:lnTo>
                    <a:pt x="3291839" y="3200400"/>
                  </a:lnTo>
                  <a:lnTo>
                    <a:pt x="3291839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3128" y="621792"/>
              <a:ext cx="10902950" cy="5608320"/>
            </a:xfrm>
            <a:custGeom>
              <a:avLst/>
              <a:gdLst/>
              <a:ahLst/>
              <a:cxnLst/>
              <a:rect l="l" t="t" r="r" b="b"/>
              <a:pathLst>
                <a:path w="10902950" h="5608320">
                  <a:moveTo>
                    <a:pt x="0" y="5608320"/>
                  </a:moveTo>
                  <a:lnTo>
                    <a:pt x="10902696" y="5608320"/>
                  </a:lnTo>
                  <a:lnTo>
                    <a:pt x="10902696" y="0"/>
                  </a:lnTo>
                  <a:lnTo>
                    <a:pt x="0" y="0"/>
                  </a:lnTo>
                  <a:lnTo>
                    <a:pt x="0" y="5608320"/>
                  </a:lnTo>
                  <a:close/>
                </a:path>
              </a:pathLst>
            </a:custGeom>
            <a:ln w="1828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2537" y="1242136"/>
            <a:ext cx="91471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Arial MT"/>
                <a:cs typeface="Arial MT"/>
              </a:rPr>
              <a:t>Does</a:t>
            </a:r>
            <a:r>
              <a:rPr sz="200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00"/>
                </a:solidFill>
                <a:latin typeface="Arial MT"/>
                <a:cs typeface="Arial MT"/>
              </a:rPr>
              <a:t>placement</a:t>
            </a:r>
            <a:r>
              <a:rPr sz="200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Arial MT"/>
                <a:cs typeface="Arial MT"/>
              </a:rPr>
              <a:t>product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4793" y="1940051"/>
            <a:ext cx="8510270" cy="719455"/>
          </a:xfrm>
          <a:custGeom>
            <a:avLst/>
            <a:gdLst/>
            <a:ahLst/>
            <a:cxnLst/>
            <a:rect l="l" t="t" r="r" b="b"/>
            <a:pathLst>
              <a:path w="8510270" h="719455">
                <a:moveTo>
                  <a:pt x="8510016" y="0"/>
                </a:moveTo>
                <a:lnTo>
                  <a:pt x="0" y="0"/>
                </a:lnTo>
                <a:lnTo>
                  <a:pt x="0" y="719327"/>
                </a:lnTo>
                <a:lnTo>
                  <a:pt x="8510016" y="719327"/>
                </a:lnTo>
                <a:lnTo>
                  <a:pt x="8510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1600" y="1242136"/>
            <a:ext cx="85350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within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affect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sales?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537" y="1940051"/>
            <a:ext cx="3532632" cy="27279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81600" y="1943365"/>
            <a:ext cx="4543463" cy="266034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516890" indent="-228600" algn="just">
              <a:lnSpc>
                <a:spcPct val="9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Endcap</a:t>
            </a:r>
            <a:r>
              <a:rPr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endcaps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sales,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uplift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305.1021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 algn="just">
              <a:lnSpc>
                <a:spcPct val="902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459" y="325628"/>
            <a:ext cx="10135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Arial MT"/>
                <a:cs typeface="Arial MT"/>
              </a:rPr>
              <a:t>What</a:t>
            </a:r>
            <a:r>
              <a:rPr sz="3000" spc="-7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0000"/>
                </a:solidFill>
                <a:latin typeface="Arial MT"/>
                <a:cs typeface="Arial MT"/>
              </a:rPr>
              <a:t>other</a:t>
            </a:r>
            <a:r>
              <a:rPr sz="3000" spc="-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0000"/>
                </a:solidFill>
                <a:latin typeface="Arial MT"/>
                <a:cs typeface="Arial MT"/>
              </a:rPr>
              <a:t>factors</a:t>
            </a:r>
            <a:r>
              <a:rPr sz="300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0000"/>
                </a:solidFill>
                <a:latin typeface="Arial MT"/>
                <a:cs typeface="Arial MT"/>
              </a:rPr>
              <a:t>affect</a:t>
            </a:r>
            <a:r>
              <a:rPr sz="3000" spc="-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0000"/>
                </a:solidFill>
                <a:latin typeface="Arial MT"/>
                <a:cs typeface="Arial MT"/>
              </a:rPr>
              <a:t>sales</a:t>
            </a:r>
            <a:r>
              <a:rPr sz="3000" spc="-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3000" spc="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0000"/>
                </a:solidFill>
                <a:latin typeface="Arial MT"/>
                <a:cs typeface="Arial MT"/>
              </a:rPr>
              <a:t>GoodBelly’s</a:t>
            </a:r>
            <a:r>
              <a:rPr sz="300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000000"/>
                </a:solidFill>
                <a:latin typeface="Arial MT"/>
                <a:cs typeface="Arial MT"/>
              </a:rPr>
              <a:t>products?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3930" y="773810"/>
            <a:ext cx="5965190" cy="871855"/>
          </a:xfrm>
          <a:custGeom>
            <a:avLst/>
            <a:gdLst/>
            <a:ahLst/>
            <a:cxnLst/>
            <a:rect l="l" t="t" r="r" b="b"/>
            <a:pathLst>
              <a:path w="5965190" h="871855">
                <a:moveTo>
                  <a:pt x="5964923" y="411480"/>
                </a:moveTo>
                <a:lnTo>
                  <a:pt x="5401056" y="411480"/>
                </a:lnTo>
                <a:lnTo>
                  <a:pt x="5401056" y="0"/>
                </a:lnTo>
                <a:lnTo>
                  <a:pt x="0" y="0"/>
                </a:lnTo>
                <a:lnTo>
                  <a:pt x="0" y="411480"/>
                </a:lnTo>
                <a:lnTo>
                  <a:pt x="0" y="460248"/>
                </a:lnTo>
                <a:lnTo>
                  <a:pt x="0" y="871728"/>
                </a:lnTo>
                <a:lnTo>
                  <a:pt x="5964923" y="871728"/>
                </a:lnTo>
                <a:lnTo>
                  <a:pt x="5964923" y="41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1459" y="718515"/>
            <a:ext cx="10558780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2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Based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regression</a:t>
            </a:r>
            <a:r>
              <a:rPr sz="3000" spc="-6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output,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ts val="3420"/>
              </a:lnSpc>
            </a:pPr>
            <a:r>
              <a:rPr sz="3000" dirty="0">
                <a:latin typeface="Arial MT"/>
                <a:cs typeface="Arial MT"/>
              </a:rPr>
              <a:t>what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your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recommendations</a:t>
            </a:r>
            <a:r>
              <a:rPr sz="3000" spc="-9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GoodBelly’s</a:t>
            </a:r>
            <a:r>
              <a:rPr sz="3000" spc="-8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management?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40952"/>
            <a:ext cx="11018786" cy="997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1421" y="1768422"/>
            <a:ext cx="11593830" cy="4564711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>
              <a:lnSpc>
                <a:spcPts val="1939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Involvement:</a:t>
            </a:r>
            <a:r>
              <a:rPr sz="1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representatives</a:t>
            </a:r>
            <a:r>
              <a:rPr sz="1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substantial</a:t>
            </a:r>
            <a:r>
              <a:rPr sz="1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sales,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averaging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uplift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77.4369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205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Price: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</a:t>
            </a:r>
            <a:r>
              <a:rPr sz="1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underscoring</a:t>
            </a:r>
            <a:r>
              <a:rPr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sz="1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53085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Demonstrations:</a:t>
            </a:r>
            <a:r>
              <a:rPr sz="18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1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demonstrations,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in-store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stimulate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42875" indent="-229235">
              <a:lnSpc>
                <a:spcPct val="9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18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18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Placement: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endcap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placements</a:t>
            </a:r>
            <a:r>
              <a:rPr sz="1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sales.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reallocating</a:t>
            </a:r>
            <a:r>
              <a:rPr sz="1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underperforming</a:t>
            </a:r>
            <a:r>
              <a:rPr sz="1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"Natural"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"Fitness"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</a:t>
            </a:r>
            <a:r>
              <a:rPr sz="1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205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sz="1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Representatives:</a:t>
            </a:r>
            <a:r>
              <a:rPr sz="1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representatives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sz="1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"/>
            <a:ext cx="12192000" cy="68578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119583"/>
            <a:ext cx="12192000" cy="1513876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78130" marR="5080" algn="ctr">
              <a:lnSpc>
                <a:spcPts val="4750"/>
              </a:lnSpc>
              <a:spcBef>
                <a:spcPts val="695"/>
              </a:spcBef>
            </a:pPr>
            <a:r>
              <a:rPr dirty="0"/>
              <a:t>Suggestions</a:t>
            </a:r>
            <a:r>
              <a:rPr spc="-200" dirty="0"/>
              <a:t> </a:t>
            </a:r>
            <a:r>
              <a:rPr dirty="0"/>
              <a:t>to</a:t>
            </a:r>
            <a:r>
              <a:rPr spc="-195" dirty="0"/>
              <a:t> </a:t>
            </a:r>
            <a:r>
              <a:rPr dirty="0"/>
              <a:t>Improve</a:t>
            </a:r>
            <a:r>
              <a:rPr spc="-175" dirty="0"/>
              <a:t> </a:t>
            </a:r>
            <a:r>
              <a:rPr spc="-25" dirty="0"/>
              <a:t>and </a:t>
            </a:r>
            <a:r>
              <a:rPr dirty="0"/>
              <a:t>Refine</a:t>
            </a:r>
            <a:r>
              <a:rPr spc="-150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296" y="2816351"/>
            <a:ext cx="1975485" cy="2368550"/>
          </a:xfrm>
          <a:prstGeom prst="rect">
            <a:avLst/>
          </a:prstGeom>
          <a:solidFill>
            <a:srgbClr val="9F2B92"/>
          </a:solidFill>
          <a:ln w="18287">
            <a:solidFill>
              <a:srgbClr val="9F2B92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470"/>
              </a:spcBef>
            </a:pPr>
            <a:r>
              <a:rPr sz="4300" spc="-25" dirty="0">
                <a:solidFill>
                  <a:srgbClr val="FFFFFF"/>
                </a:solidFill>
                <a:latin typeface="Courier New"/>
                <a:cs typeface="Courier New"/>
              </a:rPr>
              <a:t>01</a:t>
            </a:r>
            <a:endParaRPr sz="4300" dirty="0">
              <a:latin typeface="Courier New"/>
              <a:cs typeface="Courier New"/>
            </a:endParaRPr>
          </a:p>
          <a:p>
            <a:pPr marL="194945" marR="296545">
              <a:lnSpc>
                <a:spcPct val="85200"/>
              </a:lnSpc>
              <a:spcBef>
                <a:spcPts val="1735"/>
              </a:spcBef>
            </a:pP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Incorporate interaction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terms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capture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complex relationships between variables.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7895" y="2816351"/>
            <a:ext cx="1972310" cy="2368550"/>
          </a:xfrm>
          <a:prstGeom prst="rect">
            <a:avLst/>
          </a:prstGeom>
          <a:solidFill>
            <a:srgbClr val="4A2CA1"/>
          </a:solidFill>
          <a:ln w="18288">
            <a:solidFill>
              <a:srgbClr val="4A2CA1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470"/>
              </a:spcBef>
            </a:pPr>
            <a:r>
              <a:rPr sz="4300" spc="-25" dirty="0">
                <a:solidFill>
                  <a:srgbClr val="FFFFFF"/>
                </a:solidFill>
                <a:latin typeface="Courier New"/>
                <a:cs typeface="Courier New"/>
              </a:rPr>
              <a:t>02</a:t>
            </a:r>
            <a:endParaRPr sz="4300">
              <a:latin typeface="Courier New"/>
              <a:cs typeface="Courier New"/>
            </a:endParaRPr>
          </a:p>
          <a:p>
            <a:pPr marL="194310" marR="290195">
              <a:lnSpc>
                <a:spcPct val="85000"/>
              </a:lnSpc>
              <a:spcBef>
                <a:spcPts val="1739"/>
              </a:spcBef>
            </a:pP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Continuously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model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ourier New"/>
                <a:cs typeface="Courier New"/>
              </a:rPr>
              <a:t>new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sz="1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 enhance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its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accuracy.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447" y="2816351"/>
            <a:ext cx="1975485" cy="2368550"/>
          </a:xfrm>
          <a:prstGeom prst="rect">
            <a:avLst/>
          </a:prstGeom>
          <a:solidFill>
            <a:srgbClr val="2C70A3"/>
          </a:solidFill>
          <a:ln w="18288">
            <a:solidFill>
              <a:srgbClr val="2C70A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70"/>
              </a:spcBef>
            </a:pPr>
            <a:r>
              <a:rPr sz="4300" spc="-25" dirty="0">
                <a:solidFill>
                  <a:srgbClr val="FFFFFF"/>
                </a:solidFill>
                <a:latin typeface="Courier New"/>
                <a:cs typeface="Courier New"/>
              </a:rPr>
              <a:t>03</a:t>
            </a:r>
            <a:endParaRPr sz="4300">
              <a:latin typeface="Courier New"/>
              <a:cs typeface="Courier New"/>
            </a:endParaRPr>
          </a:p>
          <a:p>
            <a:pPr marL="196850" marR="295275">
              <a:lnSpc>
                <a:spcPct val="85200"/>
              </a:lnSpc>
              <a:spcBef>
                <a:spcPts val="1735"/>
              </a:spcBef>
            </a:pP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Conduct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feature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engineering</a:t>
            </a:r>
            <a:r>
              <a:rPr sz="13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develop</a:t>
            </a:r>
            <a:r>
              <a:rPr sz="13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ourier New"/>
                <a:cs typeface="Courier New"/>
              </a:rPr>
              <a:t>new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variables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Courier New"/>
                <a:cs typeface="Courier New"/>
              </a:rPr>
              <a:t>that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may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better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explain</a:t>
            </a:r>
            <a:r>
              <a:rPr sz="13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sales variations.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2047" y="2816351"/>
            <a:ext cx="1972310" cy="2368550"/>
          </a:xfrm>
          <a:prstGeom prst="rect">
            <a:avLst/>
          </a:prstGeom>
          <a:solidFill>
            <a:srgbClr val="2CA473"/>
          </a:solidFill>
          <a:ln w="18288">
            <a:solidFill>
              <a:srgbClr val="2CA47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470"/>
              </a:spcBef>
            </a:pPr>
            <a:r>
              <a:rPr sz="4300" spc="-25" dirty="0">
                <a:solidFill>
                  <a:srgbClr val="FFFFFF"/>
                </a:solidFill>
                <a:latin typeface="Courier New"/>
                <a:cs typeface="Courier New"/>
              </a:rPr>
              <a:t>04</a:t>
            </a:r>
            <a:endParaRPr sz="4300">
              <a:latin typeface="Courier New"/>
              <a:cs typeface="Courier New"/>
            </a:endParaRPr>
          </a:p>
          <a:p>
            <a:pPr marL="195580" marR="481965">
              <a:lnSpc>
                <a:spcPct val="85300"/>
              </a:lnSpc>
              <a:spcBef>
                <a:spcPts val="1735"/>
              </a:spcBef>
            </a:pP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Apply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cross- validation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techniques</a:t>
            </a:r>
            <a:r>
              <a:rPr sz="13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validate</a:t>
            </a:r>
            <a:r>
              <a:rPr sz="1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model's robustness.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2600" y="2816351"/>
            <a:ext cx="1975485" cy="2368550"/>
          </a:xfrm>
          <a:prstGeom prst="rect">
            <a:avLst/>
          </a:prstGeom>
          <a:solidFill>
            <a:srgbClr val="4EA72D"/>
          </a:solidFill>
          <a:ln w="18288">
            <a:solidFill>
              <a:srgbClr val="4EA72D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470"/>
              </a:spcBef>
            </a:pPr>
            <a:r>
              <a:rPr sz="4300" spc="-25" dirty="0">
                <a:solidFill>
                  <a:srgbClr val="FFFFFF"/>
                </a:solidFill>
                <a:latin typeface="Courier New"/>
                <a:cs typeface="Courier New"/>
              </a:rPr>
              <a:t>05</a:t>
            </a:r>
            <a:endParaRPr sz="4300" dirty="0">
              <a:latin typeface="Courier New"/>
              <a:cs typeface="Courier New"/>
            </a:endParaRPr>
          </a:p>
          <a:p>
            <a:pPr marL="198120" marR="287655">
              <a:lnSpc>
                <a:spcPct val="85100"/>
              </a:lnSpc>
              <a:spcBef>
                <a:spcPts val="1739"/>
              </a:spcBef>
            </a:pP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Consider advanced modeling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techniques</a:t>
            </a:r>
            <a:r>
              <a:rPr sz="13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Courier New"/>
                <a:cs typeface="Courier New"/>
              </a:rPr>
              <a:t>like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Random</a:t>
            </a:r>
            <a:r>
              <a:rPr sz="1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Forests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Gradient Boosting Machines.</a:t>
            </a:r>
            <a:endParaRPr sz="1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512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Courier New</vt:lpstr>
      <vt:lpstr>Times New Roman</vt:lpstr>
      <vt:lpstr>Office Theme</vt:lpstr>
      <vt:lpstr>GoodBelly Sales Analysis</vt:lpstr>
      <vt:lpstr>Recommendations Based on Analysis</vt:lpstr>
      <vt:lpstr>Residual Plot for Standardized Model</vt:lpstr>
      <vt:lpstr>Residual Plot for Model with Interaction Terms</vt:lpstr>
      <vt:lpstr>COMPETITOR PRICING AND PROMOTIONS CAN AFFECT SALES.</vt:lpstr>
      <vt:lpstr>Does the in-store demo program</vt:lpstr>
      <vt:lpstr>Does the placement of the product</vt:lpstr>
      <vt:lpstr>What other factors affect the sales of GoodBelly’s products?</vt:lpstr>
      <vt:lpstr>Suggestions to Improve and Refine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Bandi Ravikumar, Rohit Kumar</cp:lastModifiedBy>
  <cp:revision>6</cp:revision>
  <dcterms:created xsi:type="dcterms:W3CDTF">2024-06-17T00:44:07Z</dcterms:created>
  <dcterms:modified xsi:type="dcterms:W3CDTF">2024-06-17T00:58:32Z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2024-06-17T00:00:00Z</vt:filetime>
  </property>
  <property fmtid="{D5CDD505-2E9C-101B-9397-08002B2CF9AE}" pid="5" name="Producer">
    <vt:lpwstr>www.ilovepdf.com</vt:lpwstr>
  </property>
</Properties>
</file>