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63aea5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63aea5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date_registered, registration_platform, marketing_source, lifetime_branchees_spent, lifetime_logindays remain same irrespective session</a:t>
            </a:r>
            <a:endParaRPr/>
          </a:p>
          <a:p>
            <a:pPr indent="-298450" lvl="0" marL="457200" rtl="0" algn="l">
              <a:spcBef>
                <a:spcPts val="0"/>
              </a:spcBef>
              <a:spcAft>
                <a:spcPts val="0"/>
              </a:spcAft>
              <a:buSzPts val="1100"/>
              <a:buAutoNum type="arabicPeriod"/>
            </a:pPr>
            <a:r>
              <a:rPr lang="en"/>
              <a:t>''' Properties dependant upon the session of a user are listed''' elementsToAnalyze = ['session_duration','max_points', 'transactions', 'eventcount_total', 'quest_closed', 'eventcount_message', 'eventcount_fight', 'eventcount_trade', 'eventcount_build', 'eventcount_recruit', 'eventcount_ally', 'eventcount_research']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63aea57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63aea57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To analyse the user behaviour for first 30 sessions, the original data is grouped by registration_platform and session_number. This gives grouped information for each session_number per platform. An average of the attributes to be analyzed per session number, per platform is then calculated</a:t>
            </a:r>
            <a:endParaRPr/>
          </a:p>
          <a:p>
            <a:pPr indent="0" lvl="0" marL="0" rtl="0" algn="l">
              <a:spcBef>
                <a:spcPts val="120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lang="en"/>
              <a:t>In general, the mean session duration for browser is higher than either of the apps</a:t>
            </a:r>
            <a:endParaRPr/>
          </a:p>
          <a:p>
            <a:pPr indent="-298450" lvl="0" marL="457200" rtl="0" algn="l">
              <a:lnSpc>
                <a:spcPct val="115000"/>
              </a:lnSpc>
              <a:spcBef>
                <a:spcPts val="0"/>
              </a:spcBef>
              <a:spcAft>
                <a:spcPts val="0"/>
              </a:spcAft>
              <a:buClr>
                <a:schemeClr val="dk1"/>
              </a:buClr>
              <a:buSzPts val="1100"/>
              <a:buChar char="●"/>
            </a:pPr>
            <a:r>
              <a:rPr lang="en"/>
              <a:t>Maximum points, total event count, and individual event counts are generally more in browser than in apps. This could be since the session duration is longer, the player engagement is longer which leads to more event counts</a:t>
            </a:r>
            <a:endParaRPr/>
          </a:p>
          <a:p>
            <a:pPr indent="-298450" lvl="0" marL="457200" rtl="0" algn="l">
              <a:lnSpc>
                <a:spcPct val="115000"/>
              </a:lnSpc>
              <a:spcBef>
                <a:spcPts val="0"/>
              </a:spcBef>
              <a:spcAft>
                <a:spcPts val="0"/>
              </a:spcAft>
              <a:buClr>
                <a:schemeClr val="dk1"/>
              </a:buClr>
              <a:buSzPts val="1100"/>
              <a:buChar char="●"/>
            </a:pPr>
            <a:r>
              <a:rPr lang="en"/>
              <a:t>The mean session duration reduces gradually with increasing session number whereas the maximum points achieved increases. This could signify player's increasing familiarity or even advances in game leading to more points</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63aea57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63aea57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iOS users tend to conduct more transactions per session</a:t>
            </a:r>
            <a:endParaRPr/>
          </a:p>
          <a:p>
            <a:pPr indent="-298450" lvl="0" marL="457200" rtl="0" algn="l">
              <a:lnSpc>
                <a:spcPct val="115000"/>
              </a:lnSpc>
              <a:spcBef>
                <a:spcPts val="0"/>
              </a:spcBef>
              <a:spcAft>
                <a:spcPts val="0"/>
              </a:spcAft>
              <a:buClr>
                <a:schemeClr val="dk1"/>
              </a:buClr>
              <a:buSzPts val="1100"/>
              <a:buChar char="●"/>
            </a:pPr>
            <a:r>
              <a:rPr lang="en"/>
              <a:t>Total event counts are also higher for browser based users</a:t>
            </a:r>
            <a:endParaRPr/>
          </a:p>
          <a:p>
            <a:pPr indent="-298450" lvl="0" marL="457200" rtl="0" algn="l">
              <a:lnSpc>
                <a:spcPct val="115000"/>
              </a:lnSpc>
              <a:spcBef>
                <a:spcPts val="0"/>
              </a:spcBef>
              <a:spcAft>
                <a:spcPts val="0"/>
              </a:spcAft>
              <a:buClr>
                <a:schemeClr val="dk1"/>
              </a:buClr>
              <a:buSzPts val="1100"/>
              <a:buChar char="●"/>
            </a:pPr>
            <a:r>
              <a:rPr lang="en"/>
              <a:t>In earlier sessions, the amount of messages browser based players wrote is considerably high, but it reduced over time. Is it possible that because of having a keyboard and a larger typing setup, the browser based players found it easier to write texts. But reduced sending texts since it does not create much influence in the game?</a:t>
            </a:r>
            <a:endParaRPr/>
          </a:p>
          <a:p>
            <a:pPr indent="-298450" lvl="0" marL="457200" rtl="0" algn="l">
              <a:lnSpc>
                <a:spcPct val="115000"/>
              </a:lnSpc>
              <a:spcBef>
                <a:spcPts val="0"/>
              </a:spcBef>
              <a:spcAft>
                <a:spcPts val="0"/>
              </a:spcAft>
              <a:buClr>
                <a:schemeClr val="dk1"/>
              </a:buClr>
              <a:buSzPts val="1100"/>
              <a:buChar char="●"/>
            </a:pPr>
            <a:r>
              <a:rPr lang="en"/>
              <a:t>Amount of fights put up increases with increase number of sessions, maybe because it is required as one advances in the game</a:t>
            </a:r>
            <a:endParaRPr/>
          </a:p>
          <a:p>
            <a:pPr indent="-298450" lvl="0" marL="457200" rtl="0" algn="l">
              <a:lnSpc>
                <a:spcPct val="115000"/>
              </a:lnSpc>
              <a:spcBef>
                <a:spcPts val="0"/>
              </a:spcBef>
              <a:spcAft>
                <a:spcPts val="0"/>
              </a:spcAft>
              <a:buClr>
                <a:schemeClr val="dk1"/>
              </a:buClr>
              <a:buSzPts val="1100"/>
              <a:buChar char="●"/>
            </a:pPr>
            <a:r>
              <a:rPr lang="en"/>
              <a:t>All platform players traded resources in the beginning, but app based number of trades reduced over time whereas browser based didn't so much. Unlike messages, number of trades doesn't drop (for browser) which could mean that doing trades is important and influential. Is there need to improve at the trading interface in apps?</a:t>
            </a:r>
            <a:endParaRPr/>
          </a:p>
          <a:p>
            <a:pPr indent="-298450" lvl="0" marL="457200" rtl="0" algn="l">
              <a:lnSpc>
                <a:spcPct val="115000"/>
              </a:lnSpc>
              <a:spcBef>
                <a:spcPts val="0"/>
              </a:spcBef>
              <a:spcAft>
                <a:spcPts val="0"/>
              </a:spcAft>
              <a:buClr>
                <a:schemeClr val="dk1"/>
              </a:buClr>
              <a:buSzPts val="1100"/>
              <a:buChar char="●"/>
            </a:pPr>
            <a:r>
              <a:rPr lang="en"/>
              <a:t>Recruit and Build orders went down over time for all platforms. Similar trend as session duration</a:t>
            </a:r>
            <a:endParaRPr/>
          </a:p>
          <a:p>
            <a:pPr indent="-298450" lvl="0" marL="457200" rtl="0" algn="l">
              <a:lnSpc>
                <a:spcPct val="115000"/>
              </a:lnSpc>
              <a:spcBef>
                <a:spcPts val="0"/>
              </a:spcBef>
              <a:spcAft>
                <a:spcPts val="0"/>
              </a:spcAft>
              <a:buClr>
                <a:schemeClr val="dk1"/>
              </a:buClr>
              <a:buSzPts val="1100"/>
              <a:buChar char="●"/>
            </a:pPr>
            <a:r>
              <a:rPr lang="en"/>
              <a:t>Ally interaction numbers are a bit noisy, cannot infer much about the user behaviour, but the trend seems to go rather down</a:t>
            </a:r>
            <a:endParaRPr/>
          </a:p>
          <a:p>
            <a:pPr indent="-298450" lvl="0" marL="457200" rtl="0" algn="l">
              <a:lnSpc>
                <a:spcPct val="115000"/>
              </a:lnSpc>
              <a:spcBef>
                <a:spcPts val="0"/>
              </a:spcBef>
              <a:spcAft>
                <a:spcPts val="0"/>
              </a:spcAft>
              <a:buClr>
                <a:schemeClr val="dk1"/>
              </a:buClr>
              <a:buSzPts val="1100"/>
              <a:buChar char="●"/>
            </a:pPr>
            <a:r>
              <a:rPr lang="en"/>
              <a:t>Research was really low in the beginning but then it increased and stayed to level. Still, the numbers are more for browser based users which might be also due to more session duration leading to more event counts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63aea57d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63aea57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session specific data of a particular player, a mean of each attribute for the a maximum of 30 sessions is calculated.</a:t>
            </a:r>
            <a:endParaRPr/>
          </a:p>
          <a:p>
            <a:pPr indent="0" lvl="0" marL="0" rtl="0" algn="l">
              <a:spcBef>
                <a:spcPts val="1200"/>
              </a:spcBef>
              <a:spcAft>
                <a:spcPts val="0"/>
              </a:spcAft>
              <a:buNone/>
            </a:pPr>
            <a:r>
              <a:rPr lang="en"/>
              <a:t>For performing churn analysis, categorical data like registration platform and marketing sources are one-hot encoded.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63aea57d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63aea57d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performing churn analysis, a decision tree model is chosen for classification. A grid search cross validation is performed in order to find out the best maximum tree depth (6)</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The confusion matrix plotted above gives more information about the predictions preformed by the model.</a:t>
            </a:r>
            <a:endParaRPr/>
          </a:p>
          <a:p>
            <a:pPr indent="-298450" lvl="0" marL="457200" rtl="0" algn="l">
              <a:lnSpc>
                <a:spcPct val="115000"/>
              </a:lnSpc>
              <a:spcBef>
                <a:spcPts val="1200"/>
              </a:spcBef>
              <a:spcAft>
                <a:spcPts val="0"/>
              </a:spcAft>
              <a:buClr>
                <a:schemeClr val="dk1"/>
              </a:buClr>
              <a:buSzPts val="1100"/>
              <a:buChar char="●"/>
            </a:pPr>
            <a:r>
              <a:rPr lang="en"/>
              <a:t>True Positives = 0.8</a:t>
            </a:r>
            <a:endParaRPr/>
          </a:p>
          <a:p>
            <a:pPr indent="-298450" lvl="0" marL="457200" rtl="0" algn="l">
              <a:lnSpc>
                <a:spcPct val="115000"/>
              </a:lnSpc>
              <a:spcBef>
                <a:spcPts val="0"/>
              </a:spcBef>
              <a:spcAft>
                <a:spcPts val="0"/>
              </a:spcAft>
              <a:buClr>
                <a:schemeClr val="dk1"/>
              </a:buClr>
              <a:buSzPts val="1100"/>
              <a:buChar char="●"/>
            </a:pPr>
            <a:r>
              <a:rPr lang="en"/>
              <a:t>False Positives = 0.0036</a:t>
            </a:r>
            <a:endParaRPr/>
          </a:p>
          <a:p>
            <a:pPr indent="-298450" lvl="0" marL="457200" rtl="0" algn="l">
              <a:lnSpc>
                <a:spcPct val="115000"/>
              </a:lnSpc>
              <a:spcBef>
                <a:spcPts val="0"/>
              </a:spcBef>
              <a:spcAft>
                <a:spcPts val="0"/>
              </a:spcAft>
              <a:buClr>
                <a:schemeClr val="dk1"/>
              </a:buClr>
              <a:buSzPts val="1100"/>
              <a:buChar char="●"/>
            </a:pPr>
            <a:r>
              <a:rPr lang="en"/>
              <a:t>True Negatives = 0.9964</a:t>
            </a:r>
            <a:endParaRPr/>
          </a:p>
          <a:p>
            <a:pPr indent="-298450" lvl="0" marL="457200" rtl="0" algn="l">
              <a:lnSpc>
                <a:spcPct val="115000"/>
              </a:lnSpc>
              <a:spcBef>
                <a:spcPts val="0"/>
              </a:spcBef>
              <a:spcAft>
                <a:spcPts val="0"/>
              </a:spcAft>
              <a:buClr>
                <a:schemeClr val="dk1"/>
              </a:buClr>
              <a:buSzPts val="1100"/>
              <a:buChar char="●"/>
            </a:pPr>
            <a:r>
              <a:rPr lang="en"/>
              <a:t>False Negatives = 0.2</a:t>
            </a:r>
            <a:endParaRPr/>
          </a:p>
          <a:p>
            <a:pPr indent="0" lvl="0" marL="0" rtl="0" algn="l">
              <a:lnSpc>
                <a:spcPct val="115000"/>
              </a:lnSpc>
              <a:spcBef>
                <a:spcPts val="1200"/>
              </a:spcBef>
              <a:spcAft>
                <a:spcPts val="0"/>
              </a:spcAft>
              <a:buClr>
                <a:schemeClr val="dk1"/>
              </a:buClr>
              <a:buSzPts val="1100"/>
              <a:buFont typeface="Arial"/>
              <a:buNone/>
            </a:pPr>
            <a:r>
              <a:rPr lang="en"/>
              <a:t>This states that with the given trained model, if a player is predicted to be True, then there is an 80% chance of a correct prediction. On the other hand, if a player is predicted to be False, it is 99.64% a right prediction</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63aea57d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63aea57d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InnoGames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 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61" name="Google Shape;61;p14"/>
          <p:cNvPicPr preferRelativeResize="0"/>
          <p:nvPr/>
        </p:nvPicPr>
        <p:blipFill>
          <a:blip r:embed="rId3">
            <a:alphaModFix/>
          </a:blip>
          <a:stretch>
            <a:fillRect/>
          </a:stretch>
        </p:blipFill>
        <p:spPr>
          <a:xfrm>
            <a:off x="520225" y="1818275"/>
            <a:ext cx="8103550" cy="1969200"/>
          </a:xfrm>
          <a:prstGeom prst="rect">
            <a:avLst/>
          </a:prstGeom>
          <a:noFill/>
          <a:ln>
            <a:noFill/>
          </a:ln>
        </p:spPr>
      </p:pic>
      <p:sp>
        <p:nvSpPr>
          <p:cNvPr id="62" name="Google Shape;62;p14"/>
          <p:cNvSpPr txBox="1"/>
          <p:nvPr/>
        </p:nvSpPr>
        <p:spPr>
          <a:xfrm>
            <a:off x="520225" y="1200700"/>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66720 unique players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grouping and plotting</a:t>
            </a:r>
            <a:endParaRPr/>
          </a:p>
        </p:txBody>
      </p:sp>
      <p:pic>
        <p:nvPicPr>
          <p:cNvPr id="68" name="Google Shape;68;p15"/>
          <p:cNvPicPr preferRelativeResize="0"/>
          <p:nvPr/>
        </p:nvPicPr>
        <p:blipFill>
          <a:blip r:embed="rId3">
            <a:alphaModFix/>
          </a:blip>
          <a:stretch>
            <a:fillRect/>
          </a:stretch>
        </p:blipFill>
        <p:spPr>
          <a:xfrm>
            <a:off x="2455450" y="1017725"/>
            <a:ext cx="3820975" cy="3820975"/>
          </a:xfrm>
          <a:prstGeom prst="rect">
            <a:avLst/>
          </a:prstGeom>
          <a:noFill/>
          <a:ln>
            <a:noFill/>
          </a:ln>
        </p:spPr>
      </p:pic>
      <p:sp>
        <p:nvSpPr>
          <p:cNvPr id="69" name="Google Shape;69;p15"/>
          <p:cNvSpPr txBox="1"/>
          <p:nvPr/>
        </p:nvSpPr>
        <p:spPr>
          <a:xfrm>
            <a:off x="6638700" y="4745475"/>
            <a:ext cx="25053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 axis: session number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grouping and plotting</a:t>
            </a:r>
            <a:endParaRPr/>
          </a:p>
        </p:txBody>
      </p:sp>
      <p:pic>
        <p:nvPicPr>
          <p:cNvPr id="75" name="Google Shape;75;p16"/>
          <p:cNvPicPr preferRelativeResize="0"/>
          <p:nvPr/>
        </p:nvPicPr>
        <p:blipFill>
          <a:blip r:embed="rId3">
            <a:alphaModFix/>
          </a:blip>
          <a:stretch>
            <a:fillRect/>
          </a:stretch>
        </p:blipFill>
        <p:spPr>
          <a:xfrm>
            <a:off x="492375" y="1017725"/>
            <a:ext cx="3820975" cy="3820975"/>
          </a:xfrm>
          <a:prstGeom prst="rect">
            <a:avLst/>
          </a:prstGeom>
          <a:noFill/>
          <a:ln>
            <a:noFill/>
          </a:ln>
        </p:spPr>
      </p:pic>
      <p:pic>
        <p:nvPicPr>
          <p:cNvPr id="76" name="Google Shape;76;p16"/>
          <p:cNvPicPr preferRelativeResize="0"/>
          <p:nvPr/>
        </p:nvPicPr>
        <p:blipFill>
          <a:blip r:embed="rId4">
            <a:alphaModFix/>
          </a:blip>
          <a:stretch>
            <a:fillRect/>
          </a:stretch>
        </p:blipFill>
        <p:spPr>
          <a:xfrm>
            <a:off x="4696050" y="1017725"/>
            <a:ext cx="3820975" cy="3820975"/>
          </a:xfrm>
          <a:prstGeom prst="rect">
            <a:avLst/>
          </a:prstGeom>
          <a:noFill/>
          <a:ln>
            <a:noFill/>
          </a:ln>
        </p:spPr>
      </p:pic>
      <p:sp>
        <p:nvSpPr>
          <p:cNvPr id="77" name="Google Shape;77;p16"/>
          <p:cNvSpPr txBox="1"/>
          <p:nvPr/>
        </p:nvSpPr>
        <p:spPr>
          <a:xfrm>
            <a:off x="6638700" y="4745475"/>
            <a:ext cx="25053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 axis: session number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 analysis</a:t>
            </a:r>
            <a:endParaRPr/>
          </a:p>
        </p:txBody>
      </p:sp>
      <p:pic>
        <p:nvPicPr>
          <p:cNvPr id="83" name="Google Shape;83;p17"/>
          <p:cNvPicPr preferRelativeResize="0"/>
          <p:nvPr/>
        </p:nvPicPr>
        <p:blipFill>
          <a:blip r:embed="rId3">
            <a:alphaModFix/>
          </a:blip>
          <a:stretch>
            <a:fillRect/>
          </a:stretch>
        </p:blipFill>
        <p:spPr>
          <a:xfrm>
            <a:off x="152400" y="3123150"/>
            <a:ext cx="8679899" cy="1892543"/>
          </a:xfrm>
          <a:prstGeom prst="rect">
            <a:avLst/>
          </a:prstGeom>
          <a:noFill/>
          <a:ln>
            <a:noFill/>
          </a:ln>
        </p:spPr>
      </p:pic>
      <p:pic>
        <p:nvPicPr>
          <p:cNvPr id="84" name="Google Shape;84;p17"/>
          <p:cNvPicPr preferRelativeResize="0"/>
          <p:nvPr/>
        </p:nvPicPr>
        <p:blipFill>
          <a:blip r:embed="rId4">
            <a:alphaModFix/>
          </a:blip>
          <a:stretch>
            <a:fillRect/>
          </a:stretch>
        </p:blipFill>
        <p:spPr>
          <a:xfrm>
            <a:off x="232050" y="1231125"/>
            <a:ext cx="8520600" cy="17664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a:p>
            <a:pPr indent="0" lvl="0" marL="0" rtl="0" algn="l">
              <a:spcBef>
                <a:spcPts val="1600"/>
              </a:spcBef>
              <a:spcAft>
                <a:spcPts val="0"/>
              </a:spcAft>
              <a:buNone/>
            </a:pPr>
            <a:r>
              <a:rPr lang="en"/>
              <a:t>Grid Search Cross Validation</a:t>
            </a:r>
            <a:endParaRPr/>
          </a:p>
          <a:p>
            <a:pPr indent="0" lvl="0" marL="0" rtl="0" algn="l">
              <a:spcBef>
                <a:spcPts val="1600"/>
              </a:spcBef>
              <a:spcAft>
                <a:spcPts val="0"/>
              </a:spcAft>
              <a:buNone/>
            </a:pPr>
            <a:r>
              <a:rPr lang="en"/>
              <a:t>training accuracy: 0.982 and testing accuracy: 0.981</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3336025" y="2858125"/>
            <a:ext cx="2471950" cy="197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27015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