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533520" y="764280"/>
            <a:ext cx="6704640" cy="3771360"/>
          </a:xfrm>
          <a:prstGeom prst="rect">
            <a:avLst/>
          </a:prstGeom>
        </p:spPr>
        <p:txBody>
          <a:bodyPr lIns="0" rIns="0" tIns="0" bIns="0" anchor="ct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7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0"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8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83" name="PlaceHolder 6"/>
          <p:cNvSpPr>
            <a:spLocks noGrp="1"/>
          </p:cNvSpPr>
          <p:nvPr>
            <p:ph type="sldNum"/>
          </p:nvPr>
        </p:nvSpPr>
        <p:spPr>
          <a:xfrm>
            <a:off x="4399200" y="9555480"/>
            <a:ext cx="3372840" cy="502560"/>
          </a:xfrm>
          <a:prstGeom prst="rect">
            <a:avLst/>
          </a:prstGeom>
        </p:spPr>
        <p:txBody>
          <a:bodyPr lIns="0" rIns="0" tIns="0" bIns="0" anchor="b"/>
          <a:p>
            <a:pPr algn="r"/>
            <a:fld id="{1449DC29-A7FA-43D7-9E49-0E2DDA91CD14}"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sldImg"/>
          </p:nvPr>
        </p:nvSpPr>
        <p:spPr>
          <a:xfrm>
            <a:off x="381240" y="685800"/>
            <a:ext cx="6095520" cy="3428640"/>
          </a:xfrm>
          <a:prstGeom prst="rect">
            <a:avLst/>
          </a:prstGeom>
        </p:spPr>
      </p:sp>
      <p:sp>
        <p:nvSpPr>
          <p:cNvPr id="104" name="PlaceHolder 2"/>
          <p:cNvSpPr>
            <a:spLocks noGrp="1"/>
          </p:cNvSpPr>
          <p:nvPr>
            <p:ph type="body"/>
          </p:nvPr>
        </p:nvSpPr>
        <p:spPr>
          <a:xfrm>
            <a:off x="685800" y="4343400"/>
            <a:ext cx="5486040" cy="4114440"/>
          </a:xfrm>
          <a:prstGeom prst="rect">
            <a:avLst/>
          </a:prstGeom>
        </p:spPr>
        <p:txBody>
          <a:bodyPr tIns="91440" bIns="91440"/>
          <a:p>
            <a:pPr marL="457200" indent="-298080">
              <a:lnSpc>
                <a:spcPct val="100000"/>
              </a:lnSpc>
              <a:buClr>
                <a:srgbClr val="000000"/>
              </a:buClr>
              <a:buFont typeface="StarSymbol"/>
              <a:buAutoNum type="arabicPeriod"/>
            </a:pPr>
            <a:r>
              <a:rPr b="0" lang="en-US" sz="1100" spc="-1" strike="noStrike">
                <a:latin typeface="Arial"/>
              </a:rPr>
              <a:t>date_registered, registration_platform, marketing_source, lifetime_branchees_spent, lifetime_logindays remain same irrespective session</a:t>
            </a:r>
            <a:endParaRPr b="0" lang="en-US" sz="1100" spc="-1" strike="noStrike">
              <a:latin typeface="Arial"/>
            </a:endParaRPr>
          </a:p>
          <a:p>
            <a:pPr marL="457200" indent="-298080">
              <a:lnSpc>
                <a:spcPct val="100000"/>
              </a:lnSpc>
              <a:buClr>
                <a:srgbClr val="000000"/>
              </a:buClr>
              <a:buFont typeface="StarSymbol"/>
              <a:buAutoNum type="arabicPeriod"/>
            </a:pPr>
            <a:r>
              <a:rPr b="0" lang="en-US" sz="1100" spc="-1" strike="noStrike">
                <a:latin typeface="Arial"/>
              </a:rPr>
              <a:t>''' Properties dependant upon the session of a user are listed''' elementsToAnalyze = ['session_duration','max_points', 'transactions', 'eventcount_total', 'quest_closed', 'eventcount_message', 'eventcount_fight', 'eventcount_trade', 'eventcount_build', 'eventcount_recruit', 'eventcount_ally', 'eventcount_research']</a:t>
            </a:r>
            <a:endParaRPr b="0" lang="en-US" sz="11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sldImg"/>
          </p:nvPr>
        </p:nvSpPr>
        <p:spPr>
          <a:xfrm>
            <a:off x="381240" y="685800"/>
            <a:ext cx="6095520" cy="3428640"/>
          </a:xfrm>
          <a:prstGeom prst="rect">
            <a:avLst/>
          </a:prstGeom>
        </p:spPr>
      </p:sp>
      <p:sp>
        <p:nvSpPr>
          <p:cNvPr id="106" name="PlaceHolder 2"/>
          <p:cNvSpPr>
            <a:spLocks noGrp="1"/>
          </p:cNvSpPr>
          <p:nvPr>
            <p:ph type="body"/>
          </p:nvPr>
        </p:nvSpPr>
        <p:spPr>
          <a:xfrm>
            <a:off x="685800" y="4343400"/>
            <a:ext cx="5486040" cy="4114440"/>
          </a:xfrm>
          <a:prstGeom prst="rect">
            <a:avLst/>
          </a:prstGeom>
        </p:spPr>
        <p:txBody>
          <a:bodyPr tIns="91440" bIns="91440"/>
          <a:p>
            <a:pPr>
              <a:lnSpc>
                <a:spcPct val="115000"/>
              </a:lnSpc>
              <a:spcBef>
                <a:spcPts val="1199"/>
              </a:spcBef>
            </a:pPr>
            <a:r>
              <a:rPr b="0" lang="en-US" sz="1100" spc="-1" strike="noStrike">
                <a:latin typeface="Arial"/>
              </a:rPr>
              <a:t>To analyse the user behaviour for first 30 sessions, the original data is grouped by registration_platform and session_number. This gives grouped information for each session_number per platform. An average of the attributes to be analyzed per session number, per platform is then calculated</a:t>
            </a:r>
            <a:endParaRPr b="0" lang="en-US" sz="1100" spc="-1" strike="noStrike">
              <a:latin typeface="Arial"/>
            </a:endParaRPr>
          </a:p>
          <a:p>
            <a:pPr>
              <a:lnSpc>
                <a:spcPct val="100000"/>
              </a:lnSpc>
              <a:spcBef>
                <a:spcPts val="1199"/>
              </a:spcBef>
            </a:pPr>
            <a:endParaRPr b="0" lang="en-US" sz="1100" spc="-1" strike="noStrike">
              <a:latin typeface="Arial"/>
            </a:endParaRPr>
          </a:p>
          <a:p>
            <a:pPr marL="457200" indent="-298080">
              <a:lnSpc>
                <a:spcPct val="115000"/>
              </a:lnSpc>
              <a:spcBef>
                <a:spcPts val="1199"/>
              </a:spcBef>
              <a:buClr>
                <a:srgbClr val="000000"/>
              </a:buClr>
              <a:buFont typeface="Wingdings" charset="2"/>
              <a:buChar char=""/>
            </a:pPr>
            <a:r>
              <a:rPr b="0" lang="en-US" sz="1100" spc="-1" strike="noStrike">
                <a:latin typeface="Arial"/>
              </a:rPr>
              <a:t>In general, the mean session duration for browser is higher than either of the apps</a:t>
            </a:r>
            <a:endParaRPr b="0" lang="en-US" sz="1100" spc="-1" strike="noStrike">
              <a:latin typeface="Arial"/>
            </a:endParaRPr>
          </a:p>
          <a:p>
            <a:pPr marL="457200" indent="-298080">
              <a:lnSpc>
                <a:spcPct val="115000"/>
              </a:lnSpc>
              <a:buClr>
                <a:srgbClr val="000000"/>
              </a:buClr>
              <a:buFont typeface="Wingdings" charset="2"/>
              <a:buChar char=""/>
            </a:pPr>
            <a:r>
              <a:rPr b="0" lang="en-US" sz="1100" spc="-1" strike="noStrike">
                <a:latin typeface="Arial"/>
              </a:rPr>
              <a:t>Maximum points, total event count, and individual event counts are generally more in browser than in apps. This could be since the session duration is longer, the player engagement is longer which leads to more event counts</a:t>
            </a:r>
            <a:endParaRPr b="0" lang="en-US" sz="1100" spc="-1" strike="noStrike">
              <a:latin typeface="Arial"/>
            </a:endParaRPr>
          </a:p>
          <a:p>
            <a:pPr marL="457200" indent="-298080">
              <a:lnSpc>
                <a:spcPct val="115000"/>
              </a:lnSpc>
              <a:buClr>
                <a:srgbClr val="000000"/>
              </a:buClr>
              <a:buFont typeface="Wingdings" charset="2"/>
              <a:buChar char=""/>
            </a:pPr>
            <a:r>
              <a:rPr b="0" lang="en-US" sz="1100" spc="-1" strike="noStrike">
                <a:latin typeface="Arial"/>
              </a:rPr>
              <a:t>The mean session duration reduces gradually with increasing session number whereas the maximum points achieved increases. This could signify player's increasing familiarity or even advances in game leading to more points</a:t>
            </a:r>
            <a:endParaRPr b="0" lang="en-US" sz="1100" spc="-1" strike="noStrike">
              <a:latin typeface="Arial"/>
            </a:endParaRPr>
          </a:p>
          <a:p>
            <a:pPr marL="457200" indent="-298080">
              <a:lnSpc>
                <a:spcPct val="115000"/>
              </a:lnSpc>
              <a:buClr>
                <a:srgbClr val="000000"/>
              </a:buClr>
              <a:buFont typeface="Wingdings" charset="2"/>
              <a:buChar char=""/>
            </a:pPr>
            <a:r>
              <a:rPr b="0" lang="en-US" sz="1100" spc="-1" strike="noStrike">
                <a:latin typeface="Arial"/>
              </a:rPr>
              <a:t>    </a:t>
            </a:r>
            <a:r>
              <a:rPr b="0" lang="en-US" sz="1100" spc="-1" strike="noStrike">
                <a:latin typeface="Arial"/>
              </a:rPr>
              <a:t>iOS users tend to conduct more transactions per session. Tells about their spending habits &amp; capability</a:t>
            </a:r>
            <a:endParaRPr b="0" lang="en-US" sz="1100" spc="-1" strike="noStrike">
              <a:latin typeface="Arial"/>
            </a:endParaRPr>
          </a:p>
          <a:p>
            <a:pPr marL="457200" indent="-298080">
              <a:lnSpc>
                <a:spcPct val="115000"/>
              </a:lnSpc>
              <a:buClr>
                <a:srgbClr val="000000"/>
              </a:buClr>
              <a:buFont typeface="Wingdings" charset="2"/>
              <a:buChar char=""/>
            </a:pPr>
            <a:r>
              <a:rPr b="0" lang="en-US" sz="1100" spc="-1" strike="noStrike">
                <a:latin typeface="Arial"/>
              </a:rPr>
              <a:t>    </a:t>
            </a:r>
            <a:r>
              <a:rPr b="0" lang="en-US" sz="1100" spc="-1" strike="noStrike">
                <a:latin typeface="Arial"/>
              </a:rPr>
              <a:t>Total event counts are also higher for browser based users. Could be because their session duration is longer, which leads to more activity being done per session</a:t>
            </a:r>
            <a:endParaRPr b="0" lang="en-US" sz="1100" spc="-1" strike="noStrike">
              <a:latin typeface="Arial"/>
            </a:endParaRPr>
          </a:p>
          <a:p>
            <a:pPr>
              <a:lnSpc>
                <a:spcPct val="115000"/>
              </a:lnSpc>
            </a:pPr>
            <a:endParaRPr b="0" lang="en-US" sz="1100" spc="-1" strike="noStrike">
              <a:latin typeface="Arial"/>
            </a:endParaRPr>
          </a:p>
          <a:p>
            <a:pPr>
              <a:lnSpc>
                <a:spcPct val="100000"/>
              </a:lnSpc>
              <a:spcBef>
                <a:spcPts val="1199"/>
              </a:spcBef>
            </a:pPr>
            <a:endParaRPr b="0" lang="en-US"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sldImg"/>
          </p:nvPr>
        </p:nvSpPr>
        <p:spPr>
          <a:xfrm>
            <a:off x="381240" y="685800"/>
            <a:ext cx="6095520" cy="3428640"/>
          </a:xfrm>
          <a:prstGeom prst="rect">
            <a:avLst/>
          </a:prstGeom>
        </p:spPr>
      </p:sp>
      <p:sp>
        <p:nvSpPr>
          <p:cNvPr id="108" name="PlaceHolder 2"/>
          <p:cNvSpPr>
            <a:spLocks noGrp="1"/>
          </p:cNvSpPr>
          <p:nvPr>
            <p:ph type="body"/>
          </p:nvPr>
        </p:nvSpPr>
        <p:spPr>
          <a:xfrm>
            <a:off x="685800" y="4343400"/>
            <a:ext cx="5486040" cy="4114440"/>
          </a:xfrm>
          <a:prstGeom prst="rect">
            <a:avLst/>
          </a:prstGeom>
        </p:spPr>
        <p:txBody>
          <a:bodyPr tIns="91440" bIns="91440"/>
          <a:p>
            <a:pPr marL="457200" indent="-298080">
              <a:lnSpc>
                <a:spcPct val="115000"/>
              </a:lnSpc>
              <a:spcBef>
                <a:spcPts val="1199"/>
              </a:spcBef>
              <a:buClr>
                <a:srgbClr val="000000"/>
              </a:buClr>
              <a:buFont typeface="Wingdings" charset="2"/>
              <a:buChar char=""/>
            </a:pPr>
            <a:endParaRPr b="0" lang="en-US" sz="2000" spc="-1" strike="noStrike">
              <a:latin typeface="Arial"/>
            </a:endParaRPr>
          </a:p>
          <a:p>
            <a:pPr marL="457200" indent="-298080">
              <a:lnSpc>
                <a:spcPct val="115000"/>
              </a:lnSpc>
              <a:buClr>
                <a:srgbClr val="000000"/>
              </a:buClr>
              <a:buFont typeface="Wingdings" charset="2"/>
              <a:buChar char=""/>
            </a:pPr>
            <a:r>
              <a:rPr b="0" lang="en-US" sz="1100" spc="-1" strike="noStrike">
                <a:latin typeface="Arial"/>
              </a:rPr>
              <a:t>In earlier sessions, the amount of messages browser based players wrote is considerably high, but it reduced over time. Is it possible that because of having a keyboard and a larger typing setup, the browser based players found it easier to write texts. But reduced sending texts since it does not create much influence in the game?</a:t>
            </a:r>
            <a:endParaRPr b="0" lang="en-US" sz="1100" spc="-1" strike="noStrike">
              <a:latin typeface="Arial"/>
            </a:endParaRPr>
          </a:p>
          <a:p>
            <a:pPr marL="457200" indent="-298080">
              <a:lnSpc>
                <a:spcPct val="115000"/>
              </a:lnSpc>
              <a:buClr>
                <a:srgbClr val="000000"/>
              </a:buClr>
              <a:buFont typeface="Wingdings" charset="2"/>
              <a:buChar char=""/>
            </a:pPr>
            <a:r>
              <a:rPr b="0" lang="en-US" sz="1100" spc="-1" strike="noStrike">
                <a:latin typeface="Arial"/>
              </a:rPr>
              <a:t>Amount of fights put up increases with increase number of sessions, maybe because it is required as one advances in the game</a:t>
            </a:r>
            <a:endParaRPr b="0" lang="en-US" sz="1100" spc="-1" strike="noStrike">
              <a:latin typeface="Arial"/>
            </a:endParaRPr>
          </a:p>
          <a:p>
            <a:pPr marL="457200" indent="-298080">
              <a:lnSpc>
                <a:spcPct val="115000"/>
              </a:lnSpc>
              <a:buClr>
                <a:srgbClr val="000000"/>
              </a:buClr>
              <a:buFont typeface="Wingdings" charset="2"/>
              <a:buChar char=""/>
            </a:pPr>
            <a:r>
              <a:rPr b="0" lang="en-US" sz="1100" spc="-1" strike="noStrike">
                <a:latin typeface="Arial"/>
              </a:rPr>
              <a:t>All platform players traded resources in the beginning, but app based number of trades reduced over time whereas browser based didn't so much. Unlike messages, number of trades doesn't drop (for browser) which could mean that doing trades is important and influential. Is there need to improve at the trading interface in apps?</a:t>
            </a:r>
            <a:endParaRPr b="0" lang="en-US" sz="1100" spc="-1" strike="noStrike">
              <a:latin typeface="Arial"/>
            </a:endParaRPr>
          </a:p>
          <a:p>
            <a:pPr marL="457200" indent="-298080">
              <a:lnSpc>
                <a:spcPct val="115000"/>
              </a:lnSpc>
              <a:buClr>
                <a:srgbClr val="000000"/>
              </a:buClr>
              <a:buFont typeface="Wingdings" charset="2"/>
              <a:buChar char=""/>
            </a:pPr>
            <a:r>
              <a:rPr b="0" lang="en-US" sz="1100" spc="-1" strike="noStrike">
                <a:latin typeface="Arial"/>
              </a:rPr>
              <a:t>Recruit and Build orders went down over time for all platforms. Similar trend as session duration</a:t>
            </a:r>
            <a:endParaRPr b="0" lang="en-US" sz="1100" spc="-1" strike="noStrike">
              <a:latin typeface="Arial"/>
            </a:endParaRPr>
          </a:p>
          <a:p>
            <a:pPr marL="457200" indent="-298080">
              <a:lnSpc>
                <a:spcPct val="115000"/>
              </a:lnSpc>
              <a:buClr>
                <a:srgbClr val="000000"/>
              </a:buClr>
              <a:buFont typeface="Wingdings" charset="2"/>
              <a:buChar char=""/>
            </a:pPr>
            <a:r>
              <a:rPr b="0" lang="en-US" sz="1100" spc="-1" strike="noStrike">
                <a:latin typeface="Arial"/>
              </a:rPr>
              <a:t>Ally interaction numbers are a bit noisy, cannot infer much about the user behaviour, but the trend seems to go rather down</a:t>
            </a:r>
            <a:endParaRPr b="0" lang="en-US" sz="1100" spc="-1" strike="noStrike">
              <a:latin typeface="Arial"/>
            </a:endParaRPr>
          </a:p>
          <a:p>
            <a:pPr marL="457200" indent="-298080">
              <a:lnSpc>
                <a:spcPct val="115000"/>
              </a:lnSpc>
              <a:buClr>
                <a:srgbClr val="000000"/>
              </a:buClr>
              <a:buFont typeface="Wingdings" charset="2"/>
              <a:buChar char=""/>
            </a:pPr>
            <a:r>
              <a:rPr b="0" lang="en-US" sz="1100" spc="-1" strike="noStrike">
                <a:latin typeface="Arial"/>
              </a:rPr>
              <a:t>Research was really low in the beginning but then it increased and stayed to level. Still, the numbers are more for browser based users which might be also due to more session duration leading to more event counts</a:t>
            </a:r>
            <a:endParaRPr b="0" lang="en-US" sz="1100" spc="-1" strike="noStrike">
              <a:latin typeface="Arial"/>
            </a:endParaRPr>
          </a:p>
          <a:p>
            <a:pPr>
              <a:lnSpc>
                <a:spcPct val="115000"/>
              </a:lnSpc>
            </a:pPr>
            <a:r>
              <a:rPr b="0" lang="en-US" sz="1100" spc="-1" strike="noStrike">
                <a:latin typeface="Arial"/>
              </a:rPr>
              <a:t>Summary</a:t>
            </a:r>
            <a:endParaRPr b="0" lang="en-US" sz="1100" spc="-1" strike="noStrike">
              <a:latin typeface="Arial"/>
            </a:endParaRPr>
          </a:p>
          <a:p>
            <a:pPr>
              <a:lnSpc>
                <a:spcPct val="115000"/>
              </a:lnSpc>
            </a:pPr>
            <a:endParaRPr b="0" lang="en-US" sz="1100" spc="-1" strike="noStrike">
              <a:latin typeface="Arial"/>
            </a:endParaRPr>
          </a:p>
          <a:p>
            <a:pPr marL="457200" indent="-298080">
              <a:lnSpc>
                <a:spcPct val="115000"/>
              </a:lnSpc>
              <a:buClr>
                <a:srgbClr val="000000"/>
              </a:buClr>
              <a:buFont typeface="Wingdings" charset="2"/>
              <a:buChar char=""/>
            </a:pPr>
            <a:r>
              <a:rPr b="0" lang="en-US" sz="1100" spc="-1" strike="noStrike">
                <a:latin typeface="Arial"/>
              </a:rPr>
              <a:t>    </a:t>
            </a:r>
            <a:r>
              <a:rPr b="0" lang="en-US" sz="1100" spc="-1" strike="noStrike">
                <a:latin typeface="Arial"/>
              </a:rPr>
              <a:t>In general, the browser based player interaction (session duration) per session is longer as compared to app based, which eventually leads to more event counts, maximum points etc</a:t>
            </a:r>
            <a:endParaRPr b="0" lang="en-US" sz="1100" spc="-1" strike="noStrike">
              <a:latin typeface="Arial"/>
            </a:endParaRPr>
          </a:p>
          <a:p>
            <a:pPr marL="457200" indent="-298080">
              <a:lnSpc>
                <a:spcPct val="115000"/>
              </a:lnSpc>
              <a:buClr>
                <a:srgbClr val="000000"/>
              </a:buClr>
              <a:buFont typeface="Wingdings" charset="2"/>
              <a:buChar char=""/>
            </a:pPr>
            <a:endParaRPr b="0" lang="en-US" sz="1100" spc="-1" strike="noStrike">
              <a:latin typeface="Arial"/>
            </a:endParaRPr>
          </a:p>
          <a:p>
            <a:pPr marL="457200" indent="-298080">
              <a:lnSpc>
                <a:spcPct val="115000"/>
              </a:lnSpc>
              <a:buClr>
                <a:srgbClr val="000000"/>
              </a:buClr>
              <a:buFont typeface="Wingdings" charset="2"/>
              <a:buChar char=""/>
            </a:pPr>
            <a:r>
              <a:rPr b="0" lang="en-US" sz="1100" spc="-1" strike="noStrike">
                <a:latin typeface="Arial"/>
              </a:rPr>
              <a:t>    </a:t>
            </a:r>
            <a:r>
              <a:rPr b="0" lang="en-US" sz="1100" spc="-1" strike="noStrike">
                <a:latin typeface="Arial"/>
              </a:rPr>
              <a:t>iOS users spend more. Their spending habits could be exploited to generate more revenue</a:t>
            </a:r>
            <a:endParaRPr b="0" lang="en-US" sz="1100" spc="-1" strike="noStrike">
              <a:latin typeface="Arial"/>
            </a:endParaRPr>
          </a:p>
          <a:p>
            <a:pPr marL="457200" indent="-298080">
              <a:lnSpc>
                <a:spcPct val="115000"/>
              </a:lnSpc>
              <a:buClr>
                <a:srgbClr val="000000"/>
              </a:buClr>
              <a:buFont typeface="Wingdings" charset="2"/>
              <a:buChar char=""/>
            </a:pPr>
            <a:endParaRPr b="0" lang="en-US" sz="1100" spc="-1" strike="noStrike">
              <a:latin typeface="Arial"/>
            </a:endParaRPr>
          </a:p>
          <a:p>
            <a:pPr marL="457200" indent="-298080">
              <a:lnSpc>
                <a:spcPct val="115000"/>
              </a:lnSpc>
              <a:buClr>
                <a:srgbClr val="000000"/>
              </a:buClr>
              <a:buFont typeface="Wingdings" charset="2"/>
              <a:buChar char=""/>
            </a:pPr>
            <a:r>
              <a:rPr b="0" lang="en-US" sz="1100" spc="-1" strike="noStrike">
                <a:latin typeface="Arial"/>
              </a:rPr>
              <a:t>    </a:t>
            </a:r>
            <a:r>
              <a:rPr b="0" lang="en-US" sz="1100" spc="-1" strike="noStrike">
                <a:latin typeface="Arial"/>
              </a:rPr>
              <a:t>It seems that players tend to not use the messaging feature. Probably messaging isn't much influential in the game</a:t>
            </a:r>
            <a:endParaRPr b="0" lang="en-US" sz="1100" spc="-1" strike="noStrike">
              <a:latin typeface="Arial"/>
            </a:endParaRPr>
          </a:p>
          <a:p>
            <a:pPr marL="457200" indent="-298080">
              <a:lnSpc>
                <a:spcPct val="115000"/>
              </a:lnSpc>
              <a:buClr>
                <a:srgbClr val="000000"/>
              </a:buClr>
              <a:buFont typeface="Wingdings" charset="2"/>
              <a:buChar char=""/>
            </a:pPr>
            <a:endParaRPr b="0" lang="en-US" sz="1100" spc="-1" strike="noStrike">
              <a:latin typeface="Arial"/>
            </a:endParaRPr>
          </a:p>
          <a:p>
            <a:pPr marL="457200" indent="-298080">
              <a:lnSpc>
                <a:spcPct val="115000"/>
              </a:lnSpc>
              <a:buClr>
                <a:srgbClr val="000000"/>
              </a:buClr>
              <a:buFont typeface="Wingdings" charset="2"/>
              <a:buChar char=""/>
            </a:pPr>
            <a:r>
              <a:rPr b="0" lang="en-US" sz="1100" spc="-1" strike="noStrike">
                <a:latin typeface="Arial"/>
              </a:rPr>
              <a:t>    </a:t>
            </a:r>
            <a:r>
              <a:rPr b="0" lang="en-US" sz="1100" spc="-1" strike="noStrike">
                <a:latin typeface="Arial"/>
              </a:rPr>
              <a:t>Trading is as important aspect in the game as is seen from browser based players. Thus, the trading UI/ functionality in app based game needs to be improved since their trading event count is seen to reduce over time</a:t>
            </a:r>
            <a:endParaRPr b="0" lang="en-US" sz="1100" spc="-1" strike="noStrike">
              <a:latin typeface="Arial"/>
            </a:endParaRPr>
          </a:p>
          <a:p>
            <a:pPr>
              <a:lnSpc>
                <a:spcPct val="115000"/>
              </a:lnSpc>
            </a:pPr>
            <a:endParaRPr b="0" lang="en-US" sz="1100" spc="-1" strike="noStrike">
              <a:latin typeface="Arial"/>
            </a:endParaRPr>
          </a:p>
          <a:p>
            <a:pPr>
              <a:lnSpc>
                <a:spcPct val="100000"/>
              </a:lnSpc>
              <a:spcBef>
                <a:spcPts val="1199"/>
              </a:spcBef>
            </a:pP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sldImg"/>
          </p:nvPr>
        </p:nvSpPr>
        <p:spPr>
          <a:xfrm>
            <a:off x="381240" y="685800"/>
            <a:ext cx="6095520" cy="3428640"/>
          </a:xfrm>
          <a:prstGeom prst="rect">
            <a:avLst/>
          </a:prstGeom>
        </p:spPr>
      </p:sp>
      <p:sp>
        <p:nvSpPr>
          <p:cNvPr id="110" name="PlaceHolder 2"/>
          <p:cNvSpPr>
            <a:spLocks noGrp="1"/>
          </p:cNvSpPr>
          <p:nvPr>
            <p:ph type="body"/>
          </p:nvPr>
        </p:nvSpPr>
        <p:spPr>
          <a:xfrm>
            <a:off x="685800" y="4343400"/>
            <a:ext cx="5486040" cy="4114440"/>
          </a:xfrm>
          <a:prstGeom prst="rect">
            <a:avLst/>
          </a:prstGeom>
        </p:spPr>
        <p:txBody>
          <a:bodyPr tIns="91440" bIns="91440"/>
          <a:p>
            <a:pPr>
              <a:lnSpc>
                <a:spcPct val="115000"/>
              </a:lnSpc>
              <a:spcBef>
                <a:spcPts val="1199"/>
              </a:spcBef>
            </a:pPr>
            <a:r>
              <a:rPr b="0" lang="en-US" sz="1100" spc="-1" strike="noStrike">
                <a:solidFill>
                  <a:srgbClr val="000000"/>
                </a:solidFill>
                <a:latin typeface="Arial"/>
              </a:rPr>
              <a:t>For session specific data of a particular player, a mean of each attribute for the a maximum of 30 sessions is calculated.</a:t>
            </a:r>
            <a:endParaRPr b="0" lang="en-US" sz="1100" spc="-1" strike="noStrike">
              <a:latin typeface="Arial"/>
            </a:endParaRPr>
          </a:p>
          <a:p>
            <a:pPr>
              <a:lnSpc>
                <a:spcPct val="100000"/>
              </a:lnSpc>
              <a:spcBef>
                <a:spcPts val="1199"/>
              </a:spcBef>
            </a:pPr>
            <a:r>
              <a:rPr b="0" lang="en-US" sz="1100" spc="-1" strike="noStrike">
                <a:solidFill>
                  <a:srgbClr val="000000"/>
                </a:solidFill>
                <a:latin typeface="Arial"/>
              </a:rPr>
              <a:t>For performing churn analysis, categorical data like registration platform and marketing sources are one-hot encoded.</a:t>
            </a:r>
            <a:endParaRPr b="0" lang="en-US" sz="1100" spc="-1" strike="noStrike">
              <a:latin typeface="Arial"/>
            </a:endParaRPr>
          </a:p>
          <a:p>
            <a:pPr>
              <a:lnSpc>
                <a:spcPct val="100000"/>
              </a:lnSpc>
            </a:pPr>
            <a:endParaRPr b="0" lang="en-US" sz="11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sldImg"/>
          </p:nvPr>
        </p:nvSpPr>
        <p:spPr>
          <a:xfrm>
            <a:off x="381240" y="685800"/>
            <a:ext cx="6095520" cy="3428640"/>
          </a:xfrm>
          <a:prstGeom prst="rect">
            <a:avLst/>
          </a:prstGeom>
        </p:spPr>
      </p:sp>
      <p:sp>
        <p:nvSpPr>
          <p:cNvPr id="112"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US" sz="1100" spc="-1" strike="noStrike">
                <a:latin typeface="Arial"/>
              </a:rPr>
              <a:t>For performing churn analysis, a decision tree model is chosen for classification. A grid search cross validation is performed in order to find out the best maximum tree depth (6)</a:t>
            </a:r>
            <a:endParaRPr b="0" lang="en-US" sz="1100" spc="-1" strike="noStrike">
              <a:latin typeface="Arial"/>
            </a:endParaRPr>
          </a:p>
          <a:p>
            <a:pPr>
              <a:lnSpc>
                <a:spcPct val="100000"/>
              </a:lnSpc>
            </a:pPr>
            <a:endParaRPr b="0" lang="en-US" sz="1100" spc="-1" strike="noStrike">
              <a:latin typeface="Arial"/>
            </a:endParaRPr>
          </a:p>
          <a:p>
            <a:pPr>
              <a:lnSpc>
                <a:spcPct val="115000"/>
              </a:lnSpc>
              <a:spcBef>
                <a:spcPts val="1199"/>
              </a:spcBef>
            </a:pPr>
            <a:r>
              <a:rPr b="0" lang="en-US" sz="1100" spc="-1" strike="noStrike">
                <a:latin typeface="Arial"/>
              </a:rPr>
              <a:t>The confusion matrix plotted above gives more information about the predictions preformed by the model.</a:t>
            </a:r>
            <a:endParaRPr b="0" lang="en-US" sz="1100" spc="-1" strike="noStrike">
              <a:latin typeface="Arial"/>
            </a:endParaRPr>
          </a:p>
          <a:p>
            <a:pPr marL="457200" indent="-298080">
              <a:lnSpc>
                <a:spcPct val="115000"/>
              </a:lnSpc>
              <a:spcBef>
                <a:spcPts val="1199"/>
              </a:spcBef>
              <a:buClr>
                <a:srgbClr val="000000"/>
              </a:buClr>
              <a:buFont typeface="Arial"/>
              <a:buChar char="●"/>
            </a:pPr>
            <a:r>
              <a:rPr b="0" lang="en-US" sz="1100" spc="-1" strike="noStrike">
                <a:latin typeface="Arial"/>
              </a:rPr>
              <a:t>True Positives = 0.8</a:t>
            </a:r>
            <a:endParaRPr b="0" lang="en-US" sz="1100" spc="-1" strike="noStrike">
              <a:latin typeface="Arial"/>
            </a:endParaRPr>
          </a:p>
          <a:p>
            <a:pPr marL="457200" indent="-298080">
              <a:lnSpc>
                <a:spcPct val="115000"/>
              </a:lnSpc>
              <a:buClr>
                <a:srgbClr val="000000"/>
              </a:buClr>
              <a:buFont typeface="Arial"/>
              <a:buChar char="●"/>
            </a:pPr>
            <a:r>
              <a:rPr b="0" lang="en-US" sz="1100" spc="-1" strike="noStrike">
                <a:latin typeface="Arial"/>
              </a:rPr>
              <a:t>False Positives = 0.0036</a:t>
            </a:r>
            <a:endParaRPr b="0" lang="en-US" sz="1100" spc="-1" strike="noStrike">
              <a:latin typeface="Arial"/>
            </a:endParaRPr>
          </a:p>
          <a:p>
            <a:pPr marL="457200" indent="-298080">
              <a:lnSpc>
                <a:spcPct val="115000"/>
              </a:lnSpc>
              <a:buClr>
                <a:srgbClr val="000000"/>
              </a:buClr>
              <a:buFont typeface="Arial"/>
              <a:buChar char="●"/>
            </a:pPr>
            <a:r>
              <a:rPr b="0" lang="en-US" sz="1100" spc="-1" strike="noStrike">
                <a:latin typeface="Arial"/>
              </a:rPr>
              <a:t>True Negatives = 0.9964</a:t>
            </a:r>
            <a:endParaRPr b="0" lang="en-US" sz="1100" spc="-1" strike="noStrike">
              <a:latin typeface="Arial"/>
            </a:endParaRPr>
          </a:p>
          <a:p>
            <a:pPr marL="457200" indent="-298080">
              <a:lnSpc>
                <a:spcPct val="115000"/>
              </a:lnSpc>
              <a:buClr>
                <a:srgbClr val="000000"/>
              </a:buClr>
              <a:buFont typeface="Arial"/>
              <a:buChar char="●"/>
            </a:pPr>
            <a:r>
              <a:rPr b="0" lang="en-US" sz="1100" spc="-1" strike="noStrike">
                <a:latin typeface="Arial"/>
              </a:rPr>
              <a:t>False Negatives = 0.2</a:t>
            </a:r>
            <a:endParaRPr b="0" lang="en-US" sz="1100" spc="-1" strike="noStrike">
              <a:latin typeface="Arial"/>
            </a:endParaRPr>
          </a:p>
          <a:p>
            <a:pPr>
              <a:lnSpc>
                <a:spcPct val="115000"/>
              </a:lnSpc>
              <a:spcBef>
                <a:spcPts val="1199"/>
              </a:spcBef>
            </a:pPr>
            <a:r>
              <a:rPr b="0" lang="en-US" sz="1100" spc="-1" strike="noStrike">
                <a:latin typeface="Arial"/>
              </a:rPr>
              <a:t>This states that with the given trained model, if a player is predicted to be True, then there is an 80% chance of a correct prediction. On the other hand, if a player is predicted to be False, it is 99.64% a right prediction</a:t>
            </a:r>
            <a:endParaRPr b="0" lang="en-US" sz="1100" spc="-1" strike="noStrike">
              <a:latin typeface="Arial"/>
            </a:endParaRPr>
          </a:p>
          <a:p>
            <a:pPr>
              <a:lnSpc>
                <a:spcPct val="100000"/>
              </a:lnSpc>
              <a:spcBef>
                <a:spcPts val="1199"/>
              </a:spcBef>
            </a:pP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r>
              <a:rPr b="0" lang="en-US" sz="5200" spc="-1" strike="noStrike">
                <a:solidFill>
                  <a:srgbClr val="000000"/>
                </a:solidFill>
                <a:latin typeface="Arial"/>
              </a:rPr>
              <a:t>Click to edit the title text </a:t>
            </a:r>
            <a:r>
              <a:rPr b="0" lang="en-US" sz="5200" spc="-1" strike="noStrike">
                <a:solidFill>
                  <a:srgbClr val="000000"/>
                </a:solidFill>
                <a:latin typeface="Arial"/>
              </a:rPr>
              <a:t>format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38B49670-0D9F-495F-804B-573B5B997C56}" type="slidenum">
              <a:rPr b="0" lang="en-US"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FD1B2155-F4E3-4E88-855A-E42A3920856C}" type="slidenum">
              <a:rPr b="0" lang="en-US"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5.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5.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11760" y="7444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latin typeface="Arial"/>
                <a:ea typeface="Arial"/>
              </a:rPr>
              <a:t>InnoGames</a:t>
            </a:r>
            <a:endParaRPr b="0" lang="en-US" sz="5200" spc="-1" strike="noStrike">
              <a:solidFill>
                <a:srgbClr val="000000"/>
              </a:solidFill>
              <a:latin typeface="Arial"/>
            </a:endParaRPr>
          </a:p>
        </p:txBody>
      </p:sp>
      <p:sp>
        <p:nvSpPr>
          <p:cNvPr id="85" name="TextShape 2"/>
          <p:cNvSpPr txBox="1"/>
          <p:nvPr/>
        </p:nvSpPr>
        <p:spPr>
          <a:xfrm>
            <a:off x="311760" y="2834280"/>
            <a:ext cx="8520120" cy="792360"/>
          </a:xfrm>
          <a:prstGeom prst="rect">
            <a:avLst/>
          </a:prstGeom>
          <a:noFill/>
          <a:ln>
            <a:noFill/>
          </a:ln>
        </p:spPr>
        <p:txBody>
          <a:bodyPr tIns="91440" bIns="91440"/>
          <a:p>
            <a:pPr algn="ctr">
              <a:lnSpc>
                <a:spcPct val="100000"/>
              </a:lnSpc>
            </a:pPr>
            <a:r>
              <a:rPr b="0" lang="en-US" sz="2800" spc="-1" strike="noStrike">
                <a:solidFill>
                  <a:srgbClr val="595959"/>
                </a:solidFill>
                <a:latin typeface="Arial"/>
                <a:ea typeface="Arial"/>
              </a:rPr>
              <a:t>Data Analysis task</a:t>
            </a:r>
            <a:endParaRPr b="0" lang="en-US"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Dataset</a:t>
            </a:r>
            <a:endParaRPr b="0" lang="en-US" sz="2800" spc="-1" strike="noStrike">
              <a:solidFill>
                <a:srgbClr val="000000"/>
              </a:solidFill>
              <a:latin typeface="Arial"/>
            </a:endParaRPr>
          </a:p>
        </p:txBody>
      </p:sp>
      <p:pic>
        <p:nvPicPr>
          <p:cNvPr id="87" name="Google Shape;61;p14" descr=""/>
          <p:cNvPicPr/>
          <p:nvPr/>
        </p:nvPicPr>
        <p:blipFill>
          <a:blip r:embed="rId1"/>
          <a:stretch/>
        </p:blipFill>
        <p:spPr>
          <a:xfrm>
            <a:off x="520200" y="1818360"/>
            <a:ext cx="8103240" cy="1968840"/>
          </a:xfrm>
          <a:prstGeom prst="rect">
            <a:avLst/>
          </a:prstGeom>
          <a:ln>
            <a:noFill/>
          </a:ln>
        </p:spPr>
      </p:pic>
      <p:sp>
        <p:nvSpPr>
          <p:cNvPr id="88" name="CustomShape 2"/>
          <p:cNvSpPr/>
          <p:nvPr/>
        </p:nvSpPr>
        <p:spPr>
          <a:xfrm>
            <a:off x="520200" y="1200600"/>
            <a:ext cx="5854680" cy="68292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66720 unique players</a:t>
            </a:r>
            <a:endParaRPr b="0" lang="en-US" sz="1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Data grouping and plotting</a:t>
            </a:r>
            <a:endParaRPr b="0" lang="en-US" sz="2800" spc="-1" strike="noStrike">
              <a:solidFill>
                <a:srgbClr val="000000"/>
              </a:solidFill>
              <a:latin typeface="Arial"/>
            </a:endParaRPr>
          </a:p>
        </p:txBody>
      </p:sp>
      <p:pic>
        <p:nvPicPr>
          <p:cNvPr id="90" name="Google Shape;68;p15" descr=""/>
          <p:cNvPicPr/>
          <p:nvPr/>
        </p:nvPicPr>
        <p:blipFill>
          <a:blip r:embed="rId1"/>
          <a:stretch/>
        </p:blipFill>
        <p:spPr>
          <a:xfrm>
            <a:off x="2455560" y="1017720"/>
            <a:ext cx="3820680" cy="3820680"/>
          </a:xfrm>
          <a:prstGeom prst="rect">
            <a:avLst/>
          </a:prstGeom>
          <a:ln>
            <a:noFill/>
          </a:ln>
        </p:spPr>
      </p:pic>
      <p:sp>
        <p:nvSpPr>
          <p:cNvPr id="91" name="CustomShape 2"/>
          <p:cNvSpPr/>
          <p:nvPr/>
        </p:nvSpPr>
        <p:spPr>
          <a:xfrm>
            <a:off x="6638760" y="4745520"/>
            <a:ext cx="2504880" cy="18792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x axis: session number</a:t>
            </a:r>
            <a:endParaRPr b="0" lang="en-US" sz="1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Data grouping and plotting</a:t>
            </a:r>
            <a:endParaRPr b="0" lang="en-US" sz="2800" spc="-1" strike="noStrike">
              <a:solidFill>
                <a:srgbClr val="000000"/>
              </a:solidFill>
              <a:latin typeface="Arial"/>
            </a:endParaRPr>
          </a:p>
        </p:txBody>
      </p:sp>
      <p:pic>
        <p:nvPicPr>
          <p:cNvPr id="93" name="Google Shape;75;p16" descr=""/>
          <p:cNvPicPr/>
          <p:nvPr/>
        </p:nvPicPr>
        <p:blipFill>
          <a:blip r:embed="rId1"/>
          <a:stretch/>
        </p:blipFill>
        <p:spPr>
          <a:xfrm>
            <a:off x="492480" y="1017720"/>
            <a:ext cx="3820680" cy="3820680"/>
          </a:xfrm>
          <a:prstGeom prst="rect">
            <a:avLst/>
          </a:prstGeom>
          <a:ln>
            <a:noFill/>
          </a:ln>
        </p:spPr>
      </p:pic>
      <p:pic>
        <p:nvPicPr>
          <p:cNvPr id="94" name="Google Shape;76;p16" descr=""/>
          <p:cNvPicPr/>
          <p:nvPr/>
        </p:nvPicPr>
        <p:blipFill>
          <a:blip r:embed="rId2"/>
          <a:stretch/>
        </p:blipFill>
        <p:spPr>
          <a:xfrm>
            <a:off x="4696200" y="1017720"/>
            <a:ext cx="3820680" cy="3820680"/>
          </a:xfrm>
          <a:prstGeom prst="rect">
            <a:avLst/>
          </a:prstGeom>
          <a:ln>
            <a:noFill/>
          </a:ln>
        </p:spPr>
      </p:pic>
      <p:sp>
        <p:nvSpPr>
          <p:cNvPr id="95" name="CustomShape 2"/>
          <p:cNvSpPr/>
          <p:nvPr/>
        </p:nvSpPr>
        <p:spPr>
          <a:xfrm>
            <a:off x="6638760" y="4745520"/>
            <a:ext cx="2504880" cy="18792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x axis: session number</a:t>
            </a:r>
            <a:endParaRPr b="0" lang="en-US" sz="1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Churn analysis</a:t>
            </a:r>
            <a:endParaRPr b="0" lang="en-US" sz="2800" spc="-1" strike="noStrike">
              <a:solidFill>
                <a:srgbClr val="000000"/>
              </a:solidFill>
              <a:latin typeface="Arial"/>
            </a:endParaRPr>
          </a:p>
        </p:txBody>
      </p:sp>
      <p:pic>
        <p:nvPicPr>
          <p:cNvPr id="97" name="Google Shape;83;p17" descr=""/>
          <p:cNvPicPr/>
          <p:nvPr/>
        </p:nvPicPr>
        <p:blipFill>
          <a:blip r:embed="rId1"/>
          <a:stretch/>
        </p:blipFill>
        <p:spPr>
          <a:xfrm>
            <a:off x="152280" y="3123000"/>
            <a:ext cx="8679600" cy="1892160"/>
          </a:xfrm>
          <a:prstGeom prst="rect">
            <a:avLst/>
          </a:prstGeom>
          <a:ln>
            <a:noFill/>
          </a:ln>
        </p:spPr>
      </p:pic>
      <p:pic>
        <p:nvPicPr>
          <p:cNvPr id="98" name="Google Shape;84;p17" descr=""/>
          <p:cNvPicPr/>
          <p:nvPr/>
        </p:nvPicPr>
        <p:blipFill>
          <a:blip r:embed="rId2"/>
          <a:stretch/>
        </p:blipFill>
        <p:spPr>
          <a:xfrm>
            <a:off x="232200" y="1231200"/>
            <a:ext cx="8520120" cy="176616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Prediction</a:t>
            </a:r>
            <a:endParaRPr b="0" lang="en-US" sz="2800" spc="-1" strike="noStrike">
              <a:solidFill>
                <a:srgbClr val="000000"/>
              </a:solidFill>
              <a:latin typeface="Arial"/>
            </a:endParaRPr>
          </a:p>
        </p:txBody>
      </p:sp>
      <p:sp>
        <p:nvSpPr>
          <p:cNvPr id="100"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1800" spc="-1" strike="noStrike">
                <a:solidFill>
                  <a:srgbClr val="595959"/>
                </a:solidFill>
                <a:latin typeface="Arial"/>
                <a:ea typeface="Arial"/>
              </a:rPr>
              <a:t>Decision Tree</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595959"/>
                </a:solidFill>
                <a:latin typeface="Arial"/>
                <a:ea typeface="Arial"/>
              </a:rPr>
              <a:t>Grid Search Cross Validation</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595959"/>
                </a:solidFill>
                <a:latin typeface="Arial"/>
                <a:ea typeface="Arial"/>
              </a:rPr>
              <a:t>training accuracy: 0.982 and testing accuracy: 0.981</a:t>
            </a:r>
            <a:endParaRPr b="0" lang="en-US" sz="1800" spc="-1" strike="noStrike">
              <a:solidFill>
                <a:srgbClr val="000000"/>
              </a:solidFill>
              <a:latin typeface="Arial"/>
            </a:endParaRPr>
          </a:p>
          <a:p>
            <a:pPr>
              <a:lnSpc>
                <a:spcPct val="115000"/>
              </a:lnSpc>
              <a:spcBef>
                <a:spcPts val="1599"/>
              </a:spcBef>
            </a:pPr>
            <a:endParaRPr b="0" lang="en-US" sz="1800" spc="-1" strike="noStrike">
              <a:solidFill>
                <a:srgbClr val="000000"/>
              </a:solidFill>
              <a:latin typeface="Arial"/>
            </a:endParaRPr>
          </a:p>
          <a:p>
            <a:pPr>
              <a:lnSpc>
                <a:spcPct val="115000"/>
              </a:lnSpc>
              <a:spcBef>
                <a:spcPts val="1599"/>
              </a:spcBef>
              <a:spcAft>
                <a:spcPts val="1599"/>
              </a:spcAft>
            </a:pPr>
            <a:endParaRPr b="0" lang="en-US" sz="1800" spc="-1" strike="noStrike">
              <a:solidFill>
                <a:srgbClr val="000000"/>
              </a:solidFill>
              <a:latin typeface="Arial"/>
            </a:endParaRPr>
          </a:p>
        </p:txBody>
      </p:sp>
      <p:pic>
        <p:nvPicPr>
          <p:cNvPr id="101" name="Google Shape;91;p18" descr=""/>
          <p:cNvPicPr/>
          <p:nvPr/>
        </p:nvPicPr>
        <p:blipFill>
          <a:blip r:embed="rId1"/>
          <a:stretch/>
        </p:blipFill>
        <p:spPr>
          <a:xfrm>
            <a:off x="3336120" y="2858040"/>
            <a:ext cx="2471760" cy="19742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270240" y="228528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Thank You</a:t>
            </a:r>
            <a:endParaRPr b="0" lang="en-US" sz="2800" spc="-1" strike="noStrike">
              <a:solidFill>
                <a:srgbClr val="000000"/>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2020-10-30T08:48:41Z</dcterms:modified>
  <cp:revision>1</cp:revision>
  <dc:subject/>
  <dc:title/>
</cp:coreProperties>
</file>