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68" r:id="rId12"/>
    <p:sldId id="2146847062"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 Intelligent classification of rural infrastructure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Name-Rohit Lambole</a:t>
            </a:r>
          </a:p>
          <a:p>
            <a:pPr marL="457200" indent="-457200">
              <a:buAutoNum type="arabicPeriod"/>
            </a:pPr>
            <a:r>
              <a:rPr lang="en-US" sz="2000" b="1" dirty="0">
                <a:solidFill>
                  <a:schemeClr val="accent1">
                    <a:lumMod val="75000"/>
                  </a:schemeClr>
                </a:solidFill>
                <a:latin typeface="Arial"/>
                <a:cs typeface="Arial"/>
              </a:rPr>
              <a:t>College Name-MIT Academy Of Engineering</a:t>
            </a:r>
          </a:p>
          <a:p>
            <a:pPr marL="457200" indent="-457200">
              <a:buAutoNum type="arabicPeriod"/>
            </a:pPr>
            <a:r>
              <a:rPr lang="en-US" sz="2000" b="1" dirty="0">
                <a:solidFill>
                  <a:schemeClr val="accent1">
                    <a:lumMod val="75000"/>
                  </a:schemeClr>
                </a:solidFill>
                <a:latin typeface="Arial"/>
                <a:cs typeface="Arial"/>
              </a:rPr>
              <a:t>Department-Computer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3">
            <a:extLst>
              <a:ext uri="{FF2B5EF4-FFF2-40B4-BE49-F238E27FC236}">
                <a16:creationId xmlns:a16="http://schemas.microsoft.com/office/drawing/2014/main" id="{22593EA7-D11B-F8B8-E74E-1916CEB1C36E}"/>
              </a:ext>
            </a:extLst>
          </p:cNvPr>
          <p:cNvSpPr>
            <a:spLocks noChangeArrowheads="1"/>
          </p:cNvSpPr>
          <p:nvPr/>
        </p:nvSpPr>
        <p:spPr bwMode="auto">
          <a:xfrm rot="10800000" flipV="1">
            <a:off x="809625" y="1866424"/>
            <a:ext cx="988695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Future Scope</a:t>
            </a:r>
          </a:p>
          <a:p>
            <a:pPr marL="285750" indent="-285750">
              <a:buFont typeface="Arial" panose="020B0604020202020204" pitchFamily="34" charset="0"/>
              <a:buChar char="•"/>
            </a:pPr>
            <a:r>
              <a:rPr lang="en-US" dirty="0"/>
              <a:t>Extend model to transmission grid faults</a:t>
            </a:r>
          </a:p>
          <a:p>
            <a:pPr marL="285750" indent="-285750">
              <a:buFont typeface="Arial" panose="020B0604020202020204" pitchFamily="34" charset="0"/>
              <a:buChar char="•"/>
            </a:pPr>
            <a:r>
              <a:rPr lang="en-US" dirty="0"/>
              <a:t>Integrate real-time IoT sensor data</a:t>
            </a:r>
          </a:p>
          <a:p>
            <a:pPr marL="285750" indent="-285750">
              <a:buFont typeface="Arial" panose="020B0604020202020204" pitchFamily="34" charset="0"/>
              <a:buChar char="•"/>
            </a:pPr>
            <a:r>
              <a:rPr lang="en-US" dirty="0"/>
              <a:t>Use LSTM for better time-based predictions</a:t>
            </a:r>
          </a:p>
          <a:p>
            <a:pPr marL="285750" indent="-285750">
              <a:buFont typeface="Arial" panose="020B0604020202020204" pitchFamily="34" charset="0"/>
              <a:buChar char="•"/>
            </a:pPr>
            <a:r>
              <a:rPr lang="en-US" dirty="0"/>
              <a:t>Add predictive maintenance capabilities</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552D12DB-1A4A-D9E1-8B9B-DBE0C9F31F9A}"/>
              </a:ext>
            </a:extLst>
          </p:cNvPr>
          <p:cNvSpPr>
            <a:spLocks noChangeArrowheads="1"/>
          </p:cNvSpPr>
          <p:nvPr/>
        </p:nvSpPr>
        <p:spPr bwMode="auto">
          <a:xfrm>
            <a:off x="695632" y="2462524"/>
            <a:ext cx="769281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IN" b="1" dirty="0"/>
              <a:t>IBM Cloud Documentation</a:t>
            </a:r>
            <a:br>
              <a:rPr lang="en-IN" dirty="0"/>
            </a:br>
            <a:r>
              <a:rPr lang="en-IN" dirty="0"/>
              <a:t>IBM Corporation. </a:t>
            </a:r>
            <a:r>
              <a:rPr lang="en-IN" i="1" dirty="0"/>
              <a:t>IBM Cloud Lite Services and Watson Studio Documentation</a:t>
            </a:r>
            <a:r>
              <a:rPr lang="en-IN" dirty="0"/>
              <a:t>.</a:t>
            </a:r>
            <a:br>
              <a:rPr lang="en-IN" dirty="0"/>
            </a:br>
            <a:r>
              <a:rPr lang="en-IN" dirty="0"/>
              <a:t>https://cloud.ibm.com/docs</a:t>
            </a:r>
          </a:p>
          <a:p>
            <a:r>
              <a:rPr lang="en-IN" b="1" dirty="0"/>
              <a:t>Scikit-learn: Machine Learning in Python</a:t>
            </a:r>
            <a:br>
              <a:rPr lang="en-IN" dirty="0"/>
            </a:br>
            <a:r>
              <a:rPr lang="en-IN" dirty="0"/>
              <a:t>Pedregosa, F. et al., </a:t>
            </a:r>
            <a:r>
              <a:rPr lang="en-IN" i="1" dirty="0"/>
              <a:t>Scikit-learn: Machine Learning Library</a:t>
            </a:r>
            <a:r>
              <a:rPr lang="en-IN" dirty="0"/>
              <a:t>.</a:t>
            </a:r>
            <a:br>
              <a:rPr lang="en-IN" dirty="0"/>
            </a:br>
            <a:r>
              <a:rPr lang="en-IN" b="1" dirty="0"/>
              <a:t>TensorFlow: End-to-End Machine Learning Platform</a:t>
            </a:r>
            <a:br>
              <a:rPr lang="en-IN" dirty="0"/>
            </a:br>
            <a:r>
              <a:rPr lang="en-IN" dirty="0"/>
              <a:t>TensorFlow Developers. </a:t>
            </a:r>
            <a:r>
              <a:rPr lang="en-IN" i="1" dirty="0"/>
              <a:t>Open Source ML Framework</a:t>
            </a:r>
            <a:r>
              <a:rPr lang="en-IN" dirty="0"/>
              <a:t>.</a:t>
            </a:r>
            <a:br>
              <a:rPr lang="en-IN" dirty="0"/>
            </a:br>
            <a:r>
              <a:rPr lang="en-IN" b="1" dirty="0"/>
              <a:t>Government of India – PMGSY Scheme Overview</a:t>
            </a:r>
            <a:br>
              <a:rPr lang="en-IN" dirty="0"/>
            </a:br>
            <a:r>
              <a:rPr lang="en-IN" dirty="0"/>
              <a:t>Ministry of Rural Development, Government of India.</a:t>
            </a:r>
            <a:br>
              <a:rPr lang="en-IN" dirty="0"/>
            </a:br>
            <a:endParaRPr lang="en-IN"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955410B0-9602-613E-F7BF-92C5C3C95AA1}"/>
              </a:ext>
            </a:extLst>
          </p:cNvPr>
          <p:cNvPicPr>
            <a:picLocks noGrp="1" noChangeAspect="1"/>
          </p:cNvPicPr>
          <p:nvPr>
            <p:ph idx="1"/>
          </p:nvPr>
        </p:nvPicPr>
        <p:blipFill>
          <a:blip r:embed="rId2"/>
          <a:stretch>
            <a:fillRect/>
          </a:stretch>
        </p:blipFill>
        <p:spPr>
          <a:xfrm>
            <a:off x="1799303" y="1301750"/>
            <a:ext cx="8849032" cy="4673600"/>
          </a:xfr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29D62898-6DEA-8194-E945-8DEE09FE92F7}"/>
              </a:ext>
            </a:extLst>
          </p:cNvPr>
          <p:cNvPicPr>
            <a:picLocks noGrp="1" noChangeAspect="1"/>
          </p:cNvPicPr>
          <p:nvPr>
            <p:ph idx="1"/>
          </p:nvPr>
        </p:nvPicPr>
        <p:blipFill>
          <a:blip r:embed="rId2"/>
          <a:stretch>
            <a:fillRect/>
          </a:stretch>
        </p:blipFill>
        <p:spPr>
          <a:xfrm>
            <a:off x="1651819" y="1301750"/>
            <a:ext cx="8927691" cy="4673600"/>
          </a:xfr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F8F190B0-20CE-3738-2750-76C2886E3A74}"/>
              </a:ext>
            </a:extLst>
          </p:cNvPr>
          <p:cNvPicPr>
            <a:picLocks noGrp="1" noChangeAspect="1"/>
          </p:cNvPicPr>
          <p:nvPr>
            <p:ph idx="1"/>
          </p:nvPr>
        </p:nvPicPr>
        <p:blipFill>
          <a:blip r:embed="rId2"/>
          <a:stretch>
            <a:fillRect/>
          </a:stretch>
        </p:blipFill>
        <p:spPr>
          <a:xfrm>
            <a:off x="1828800" y="1301750"/>
            <a:ext cx="8672052" cy="4673600"/>
          </a:xfr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a:bodyPr>
          <a:lstStyle/>
          <a:p>
            <a:r>
              <a:rPr lang="en-US" sz="3200" b="1" dirty="0"/>
              <a:t>Rural infrastructure projects</a:t>
            </a:r>
            <a:r>
              <a:rPr lang="en-US" sz="3200" dirty="0"/>
              <a:t> encompass diverse initiatives such as roads, water supply, sanitation, irrigation, and electrification. These projects often vary widely in scope, impact, and urgency. Traditional classification methods are manual, inconsistent, and lack real-time adaptability. This leads to delays, misallocation of resources, and inefficiencies in planning and implementation. Intelligent classification using data-driven techniques is crucial for prioritizing projects, optimizing funding, and ensuring sustainable rural development.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7" name="TextBox 16">
            <a:extLst>
              <a:ext uri="{FF2B5EF4-FFF2-40B4-BE49-F238E27FC236}">
                <a16:creationId xmlns:a16="http://schemas.microsoft.com/office/drawing/2014/main" id="{F8F38DFC-D1F3-7BA3-405F-6E978AA48913}"/>
              </a:ext>
            </a:extLst>
          </p:cNvPr>
          <p:cNvSpPr txBox="1"/>
          <p:nvPr/>
        </p:nvSpPr>
        <p:spPr>
          <a:xfrm>
            <a:off x="923925" y="1784902"/>
            <a:ext cx="10451998" cy="4524315"/>
          </a:xfrm>
          <a:prstGeom prst="rect">
            <a:avLst/>
          </a:prstGeom>
          <a:noFill/>
        </p:spPr>
        <p:txBody>
          <a:bodyPr wrap="square">
            <a:spAutoFit/>
          </a:bodyPr>
          <a:lstStyle/>
          <a:p>
            <a:r>
              <a:rPr lang="en-US" dirty="0"/>
              <a:t>The proposed system leverages machine learning techniques deployed on </a:t>
            </a:r>
            <a:r>
              <a:rPr lang="en-US" b="1" dirty="0"/>
              <a:t>IBM Cloud Lite services</a:t>
            </a:r>
            <a:r>
              <a:rPr lang="en-US" dirty="0"/>
              <a:t> to automatically classify rural road and bridge construction projects under the appropriate </a:t>
            </a:r>
            <a:r>
              <a:rPr lang="en-US" b="1" dirty="0"/>
              <a:t>PMGSY scheme</a:t>
            </a:r>
            <a:r>
              <a:rPr lang="en-US" dirty="0"/>
              <a:t> (e.g., PMGSY-I, PMGSY-II, RCPLWEA).</a:t>
            </a:r>
          </a:p>
          <a:p>
            <a:r>
              <a:rPr lang="en-US" dirty="0"/>
              <a:t>The system analyzes key </a:t>
            </a:r>
            <a:r>
              <a:rPr lang="en-US" b="1" dirty="0"/>
              <a:t>physical and financial characteristics</a:t>
            </a:r>
            <a:r>
              <a:rPr lang="en-US" dirty="0"/>
              <a:t> of each project using a supervised learning approach to improve accuracy, consistency, and scalability over manual classification.</a:t>
            </a:r>
          </a:p>
          <a:p>
            <a:r>
              <a:rPr lang="en-US" b="1" dirty="0"/>
              <a:t>Key Components:</a:t>
            </a:r>
          </a:p>
          <a:p>
            <a:r>
              <a:rPr lang="en-US" b="1" dirty="0"/>
              <a:t>Data Collection</a:t>
            </a:r>
            <a:br>
              <a:rPr lang="en-US" dirty="0"/>
            </a:br>
            <a:r>
              <a:rPr lang="en-US" dirty="0"/>
              <a:t>Uses the AI Kosh dataset containing structured information on PMGSY projects.</a:t>
            </a:r>
          </a:p>
          <a:p>
            <a:r>
              <a:rPr lang="en-US" b="1" dirty="0"/>
              <a:t>Feature Extraction</a:t>
            </a:r>
            <a:br>
              <a:rPr lang="en-US" dirty="0"/>
            </a:br>
            <a:r>
              <a:rPr lang="en-US" dirty="0"/>
              <a:t>Identifies relevant features (e.g., project length, cost, location, work type) from the dataset.</a:t>
            </a:r>
          </a:p>
          <a:p>
            <a:r>
              <a:rPr lang="en-US" b="1" dirty="0"/>
              <a:t>Model Training</a:t>
            </a:r>
            <a:br>
              <a:rPr lang="en-US" dirty="0"/>
            </a:br>
            <a:r>
              <a:rPr lang="en-US" dirty="0"/>
              <a:t>Applies machine learning algorithms (e.g., Random Forest, SVM) to learn patterns from labeled data.</a:t>
            </a:r>
          </a:p>
          <a:p>
            <a:r>
              <a:rPr lang="en-US" b="1" dirty="0"/>
              <a:t>Automatic Classification</a:t>
            </a:r>
            <a:br>
              <a:rPr lang="en-US" dirty="0"/>
            </a:br>
            <a:r>
              <a:rPr lang="en-US" dirty="0"/>
              <a:t>Predicts the correct PMGSY scheme for new or existing project entries based on learned patterns.</a:t>
            </a:r>
          </a:p>
          <a:p>
            <a:r>
              <a:rPr lang="en-US" b="1" dirty="0"/>
              <a:t>Cloud Deployment</a:t>
            </a:r>
            <a:br>
              <a:rPr lang="en-US" dirty="0"/>
            </a:br>
            <a:r>
              <a:rPr lang="en-US" dirty="0"/>
              <a:t>Deploys the trained model using </a:t>
            </a:r>
            <a:r>
              <a:rPr lang="en-US" b="1" dirty="0"/>
              <a:t>IBM Watson Studio</a:t>
            </a:r>
            <a:r>
              <a:rPr lang="en-US" dirty="0"/>
              <a:t>, accessible via REST API for real-time classification.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9" name="TextBox 28">
            <a:extLst>
              <a:ext uri="{FF2B5EF4-FFF2-40B4-BE49-F238E27FC236}">
                <a16:creationId xmlns:a16="http://schemas.microsoft.com/office/drawing/2014/main" id="{EB217DB3-447D-C260-921C-C24A8A2FE6AD}"/>
              </a:ext>
            </a:extLst>
          </p:cNvPr>
          <p:cNvSpPr txBox="1"/>
          <p:nvPr/>
        </p:nvSpPr>
        <p:spPr>
          <a:xfrm>
            <a:off x="581192" y="1192868"/>
            <a:ext cx="10274710" cy="5632311"/>
          </a:xfrm>
          <a:prstGeom prst="rect">
            <a:avLst/>
          </a:prstGeom>
          <a:noFill/>
        </p:spPr>
        <p:txBody>
          <a:bodyPr wrap="square" rtlCol="0">
            <a:spAutoFit/>
          </a:bodyPr>
          <a:lstStyle/>
          <a:p>
            <a:r>
              <a:rPr lang="en-US" b="1" dirty="0"/>
              <a:t>System Approach</a:t>
            </a:r>
          </a:p>
          <a:p>
            <a:r>
              <a:rPr lang="en-US" dirty="0"/>
              <a:t>The proposed system is designed to automatically classify rural infrastructure projects under various </a:t>
            </a:r>
            <a:r>
              <a:rPr lang="en-US" b="1" dirty="0"/>
              <a:t>PMGSY schemes</a:t>
            </a:r>
            <a:r>
              <a:rPr lang="en-US" dirty="0"/>
              <a:t> using machine learning, with deployment on </a:t>
            </a:r>
            <a:r>
              <a:rPr lang="en-US" b="1" dirty="0"/>
              <a:t>IBM Cloud Lite services</a:t>
            </a:r>
            <a:r>
              <a:rPr lang="en-US" dirty="0"/>
              <a:t>. The approach involves data preparation, model training, and real-time classification through cloud-based services.</a:t>
            </a:r>
          </a:p>
          <a:p>
            <a:endParaRPr lang="en-US" dirty="0"/>
          </a:p>
          <a:p>
            <a:r>
              <a:rPr lang="en-US" b="1" dirty="0"/>
              <a:t>1. System Requirements</a:t>
            </a:r>
          </a:p>
          <a:p>
            <a:r>
              <a:rPr lang="en-US" dirty="0"/>
              <a:t>To ensure smooth development, training, and deployment, the following IBM Cloud services are used:</a:t>
            </a:r>
          </a:p>
          <a:p>
            <a:r>
              <a:rPr lang="en-US" b="1" dirty="0"/>
              <a:t>a. IBM Cloud</a:t>
            </a:r>
          </a:p>
          <a:p>
            <a:r>
              <a:rPr lang="en-US" dirty="0"/>
              <a:t>Provides a scalable and secure platform to host the machine learning model</a:t>
            </a:r>
          </a:p>
          <a:p>
            <a:r>
              <a:rPr lang="en-US" dirty="0"/>
              <a:t>Ensures high availability and API-based access to classification services</a:t>
            </a:r>
          </a:p>
          <a:p>
            <a:r>
              <a:rPr lang="en-US" b="1" dirty="0"/>
              <a:t>b. IBM Watson Studio</a:t>
            </a:r>
          </a:p>
          <a:p>
            <a:r>
              <a:rPr lang="en-US" dirty="0"/>
              <a:t>Used to build, train, evaluate, and deploy the classification model</a:t>
            </a:r>
          </a:p>
          <a:p>
            <a:r>
              <a:rPr lang="en-US" dirty="0"/>
              <a:t>Offers </a:t>
            </a:r>
            <a:r>
              <a:rPr lang="en-US" dirty="0" err="1"/>
              <a:t>Jupyter</a:t>
            </a:r>
            <a:r>
              <a:rPr lang="en-US" dirty="0"/>
              <a:t> Notebooks, </a:t>
            </a:r>
            <a:r>
              <a:rPr lang="en-US" dirty="0" err="1"/>
              <a:t>AutoAI</a:t>
            </a:r>
            <a:r>
              <a:rPr lang="en-US" dirty="0"/>
              <a:t>, and visual tools for collaborative development</a:t>
            </a:r>
          </a:p>
          <a:p>
            <a:r>
              <a:rPr lang="en-US" dirty="0"/>
              <a:t>Supports version control and smooth deployment pipelines</a:t>
            </a:r>
          </a:p>
          <a:p>
            <a:r>
              <a:rPr lang="en-IN" b="1" dirty="0"/>
              <a:t>c. IBM Cloud Object Storage</a:t>
            </a:r>
          </a:p>
          <a:p>
            <a:r>
              <a:rPr lang="en-IN" dirty="0"/>
              <a:t>Stores the PMGSY dataset securely in CSV/JSON formats</a:t>
            </a:r>
          </a:p>
          <a:p>
            <a:r>
              <a:rPr lang="en-IN" dirty="0"/>
              <a:t>Enables direct access and integration with Watson Studio for training and validation</a:t>
            </a:r>
          </a:p>
          <a:p>
            <a:r>
              <a:rPr lang="en-IN" dirty="0"/>
              <a:t>Ensures scalability for handling large government datasets</a:t>
            </a:r>
          </a:p>
          <a:p>
            <a:endParaRPr lang="en-US" dirty="0"/>
          </a:p>
          <a:p>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365002" cy="5147935"/>
          </a:xfrm>
        </p:spPr>
        <p:txBody>
          <a:bodyPr>
            <a:normAutofit fontScale="77500" lnSpcReduction="20000"/>
          </a:bodyPr>
          <a:lstStyle/>
          <a:p>
            <a:r>
              <a:rPr lang="en-IN" b="1" dirty="0"/>
              <a:t>Algorithm and Deployment</a:t>
            </a:r>
          </a:p>
          <a:p>
            <a:r>
              <a:rPr lang="en-IN" b="1" dirty="0"/>
              <a:t>🔹 Algorithm:</a:t>
            </a:r>
          </a:p>
          <a:p>
            <a:r>
              <a:rPr lang="en-IN" b="1" dirty="0"/>
              <a:t>Model</a:t>
            </a:r>
            <a:r>
              <a:rPr lang="en-IN" dirty="0"/>
              <a:t>: Random Forest Classifier (or SVM based on accuracy)</a:t>
            </a:r>
          </a:p>
          <a:p>
            <a:r>
              <a:rPr lang="en-IN" b="1" dirty="0"/>
              <a:t>Reason</a:t>
            </a:r>
            <a:r>
              <a:rPr lang="en-IN" dirty="0"/>
              <a:t>: Handles complex fault patterns and gives good performance on classification tasks.</a:t>
            </a:r>
          </a:p>
          <a:p>
            <a:r>
              <a:rPr lang="en-IN" b="1" dirty="0"/>
              <a:t>🔹 Data Input:</a:t>
            </a:r>
          </a:p>
          <a:p>
            <a:r>
              <a:rPr lang="en-IN" dirty="0"/>
              <a:t>Voltage, current, and phasor measurements</a:t>
            </a:r>
          </a:p>
          <a:p>
            <a:r>
              <a:rPr lang="en-IN" dirty="0"/>
              <a:t>Taken from the provided </a:t>
            </a:r>
            <a:r>
              <a:rPr lang="en-IN" dirty="0" err="1"/>
              <a:t>labeled</a:t>
            </a:r>
            <a:r>
              <a:rPr lang="en-IN" dirty="0"/>
              <a:t> dataset</a:t>
            </a:r>
          </a:p>
          <a:p>
            <a:r>
              <a:rPr lang="en-IN" b="1" dirty="0"/>
              <a:t>🔹 Training:</a:t>
            </a:r>
          </a:p>
          <a:p>
            <a:r>
              <a:rPr lang="en-IN" dirty="0"/>
              <a:t>Supervised learning using </a:t>
            </a:r>
            <a:r>
              <a:rPr lang="en-IN" dirty="0" err="1"/>
              <a:t>labeled</a:t>
            </a:r>
            <a:r>
              <a:rPr lang="en-IN" dirty="0"/>
              <a:t> data</a:t>
            </a:r>
          </a:p>
          <a:p>
            <a:r>
              <a:rPr lang="en-IN" dirty="0"/>
              <a:t>Fault types:</a:t>
            </a:r>
          </a:p>
          <a:p>
            <a:pPr lvl="1"/>
            <a:r>
              <a:rPr lang="en-IN" dirty="0"/>
              <a:t>Normal</a:t>
            </a:r>
          </a:p>
          <a:p>
            <a:pPr lvl="1"/>
            <a:r>
              <a:rPr lang="en-IN" dirty="0"/>
              <a:t>Line-to-Ground</a:t>
            </a:r>
          </a:p>
          <a:p>
            <a:pPr lvl="1"/>
            <a:r>
              <a:rPr lang="en-IN" dirty="0"/>
              <a:t>Line-to-Line</a:t>
            </a:r>
          </a:p>
          <a:p>
            <a:pPr lvl="1"/>
            <a:r>
              <a:rPr lang="en-IN" dirty="0"/>
              <a:t>Three-Phase</a:t>
            </a:r>
          </a:p>
          <a:p>
            <a:r>
              <a:rPr lang="en-IN" b="1" dirty="0"/>
              <a:t>🔹 Deployment:</a:t>
            </a:r>
          </a:p>
          <a:p>
            <a:r>
              <a:rPr lang="en-IN" dirty="0"/>
              <a:t>Model trained and deployed using </a:t>
            </a:r>
            <a:r>
              <a:rPr lang="en-IN" b="1" dirty="0"/>
              <a:t>IBM Watson Studio</a:t>
            </a:r>
            <a:endParaRPr lang="en-IN" dirty="0"/>
          </a:p>
          <a:p>
            <a:r>
              <a:rPr lang="en-IN" dirty="0"/>
              <a:t>Accessible via </a:t>
            </a:r>
            <a:r>
              <a:rPr lang="en-IN" b="1" dirty="0"/>
              <a:t>API endpoint</a:t>
            </a:r>
            <a:r>
              <a:rPr lang="en-IN" dirty="0"/>
              <a:t> for real-time predictions</a:t>
            </a:r>
          </a:p>
          <a:p>
            <a:r>
              <a:rPr lang="en-IN" dirty="0"/>
              <a:t>Integrated with </a:t>
            </a:r>
            <a:r>
              <a:rPr lang="en-IN" b="1" dirty="0"/>
              <a:t>IBM Cloud Object Storage</a:t>
            </a:r>
            <a:r>
              <a:rPr lang="en-IN" dirty="0"/>
              <a:t> for dataset access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3CA57205-8AFC-9C37-96C7-6048F5A626CC}"/>
              </a:ext>
            </a:extLst>
          </p:cNvPr>
          <p:cNvPicPr>
            <a:picLocks noGrp="1" noChangeAspect="1"/>
          </p:cNvPicPr>
          <p:nvPr>
            <p:ph idx="1"/>
          </p:nvPr>
        </p:nvPicPr>
        <p:blipFill>
          <a:blip r:embed="rId2"/>
          <a:stretch>
            <a:fillRect/>
          </a:stretch>
        </p:blipFill>
        <p:spPr>
          <a:xfrm>
            <a:off x="988080" y="1301750"/>
            <a:ext cx="10215839"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proposed machine learning model successfully automates the classification of PMGSY road and bridge projects based on physical and financial attributes. By deploying the solution on IBM Cloud Lite services, the system ensures scalability, real-time accessibility, and improved decision-making. This AI-driven approach reduces manual effort, enhances data accuracy, and supports better planning and monitoring of rural infrastructure under various PMGSY schemes.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A720B-71E6-9E6F-7109-44827D110FA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993127B-2A68-7DF2-849D-4C6AF25B82DA}"/>
              </a:ext>
            </a:extLst>
          </p:cNvPr>
          <p:cNvSpPr>
            <a:spLocks noGrp="1"/>
          </p:cNvSpPr>
          <p:nvPr>
            <p:ph type="title"/>
          </p:nvPr>
        </p:nvSpPr>
        <p:spPr/>
        <p:txBody>
          <a:bodyPr>
            <a:normAutofit/>
          </a:bodyPr>
          <a:lstStyle/>
          <a:p>
            <a:r>
              <a:rPr lang="en-US" dirty="0" err="1">
                <a:solidFill>
                  <a:schemeClr val="accent1"/>
                </a:solidFill>
              </a:rPr>
              <a:t>Github</a:t>
            </a:r>
            <a:r>
              <a:rPr lang="en-US" dirty="0">
                <a:solidFill>
                  <a:schemeClr val="accent1"/>
                </a:solidFill>
              </a:rPr>
              <a:t> Link:</a:t>
            </a:r>
          </a:p>
        </p:txBody>
      </p:sp>
      <p:sp>
        <p:nvSpPr>
          <p:cNvPr id="2" name="Content Placeholder 1">
            <a:extLst>
              <a:ext uri="{FF2B5EF4-FFF2-40B4-BE49-F238E27FC236}">
                <a16:creationId xmlns:a16="http://schemas.microsoft.com/office/drawing/2014/main" id="{0AD1FF35-C131-EFF4-984B-55B171D979C4}"/>
              </a:ext>
            </a:extLst>
          </p:cNvPr>
          <p:cNvSpPr>
            <a:spLocks noGrp="1"/>
          </p:cNvSpPr>
          <p:nvPr>
            <p:ph idx="1"/>
          </p:nvPr>
        </p:nvSpPr>
        <p:spPr>
          <a:xfrm>
            <a:off x="705017" y="1558720"/>
            <a:ext cx="11029615" cy="4673324"/>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https://github.com/pateatharva77/Power_System_Fault_Detection_AL</a:t>
            </a:r>
          </a:p>
        </p:txBody>
      </p:sp>
    </p:spTree>
    <p:extLst>
      <p:ext uri="{BB962C8B-B14F-4D97-AF65-F5344CB8AC3E}">
        <p14:creationId xmlns:p14="http://schemas.microsoft.com/office/powerpoint/2010/main" val="398326266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265</TotalTime>
  <Words>778</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Times New Roman</vt:lpstr>
      <vt:lpstr>Wingdings 2</vt:lpstr>
      <vt:lpstr>DividendVTI</vt:lpstr>
      <vt:lpstr> Intelligent classification of rural infrastructure</vt:lpstr>
      <vt:lpstr>OUTLINE</vt:lpstr>
      <vt:lpstr>Problem Statement</vt:lpstr>
      <vt:lpstr>Proposed Solution</vt:lpstr>
      <vt:lpstr>System  Approach</vt:lpstr>
      <vt:lpstr>Algorithm &amp; Deployment</vt:lpstr>
      <vt:lpstr>Result</vt:lpstr>
      <vt:lpstr>Conclusion</vt:lpstr>
      <vt:lpstr>Github Link:</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Rohit Lambole</cp:lastModifiedBy>
  <cp:revision>28</cp:revision>
  <dcterms:created xsi:type="dcterms:W3CDTF">2021-05-26T16:50:10Z</dcterms:created>
  <dcterms:modified xsi:type="dcterms:W3CDTF">2025-08-04T17:38:55Z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