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0"/>
  </p:notesMasterIdLst>
  <p:handoutMasterIdLst>
    <p:handoutMasterId r:id="rId41"/>
  </p:handoutMasterIdLst>
  <p:sldIdLst>
    <p:sldId id="256" r:id="rId2"/>
    <p:sldId id="294"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9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6A86BA-79A5-4C6F-A939-16F52C2157F1}" type="datetimeFigureOut">
              <a:rPr lang="en-US" smtClean="0"/>
              <a:pPr/>
              <a:t>8/6/2018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3E8EFF-E675-4FBF-A0BA-7826481EABD2}"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B06EC4-BFF3-4D9B-A9D9-D5FE706B58F6}" type="datetimeFigureOut">
              <a:rPr lang="en-US" smtClean="0"/>
              <a:t>8/6/2018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F2F2DE-34D7-4631-A229-9C5AF9FC83D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F2E46E48-636C-4A7A-A24F-2258C81BEF52}" type="slidenum">
              <a:rPr lang="en-US" smtClean="0"/>
              <a:pPr/>
              <a:t>5</a:t>
            </a:fld>
            <a:endParaRPr lang="en-US" smtClean="0"/>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7E98748-E371-4742-8FA1-0C4973A8BD55}" type="slidenum">
              <a:rPr lang="en-US" smtClean="0"/>
              <a:pPr/>
              <a:t>15</a:t>
            </a:fld>
            <a:endParaRPr lang="en-US" smtClean="0"/>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76AEF00-57E8-410A-96B7-B8E338DC9025}" type="slidenum">
              <a:rPr lang="en-US" smtClean="0"/>
              <a:pPr/>
              <a:t>16</a:t>
            </a:fld>
            <a:endParaRPr lang="en-US" smtClean="0"/>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0155E72-C1DD-434C-B381-AF58DFF0B17A}" type="slidenum">
              <a:rPr lang="en-US" smtClean="0"/>
              <a:pPr/>
              <a:t>17</a:t>
            </a:fld>
            <a:endParaRPr lang="en-US" smtClean="0"/>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F756C8D9-3722-456E-84D3-959D2E00031E}" type="slidenum">
              <a:rPr lang="en-US" smtClean="0"/>
              <a:pPr/>
              <a:t>18</a:t>
            </a:fld>
            <a:endParaRPr lang="en-US" smtClean="0"/>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FD06A29-379D-4548-A4BE-8BAD02B34727}" type="slidenum">
              <a:rPr lang="en-US" smtClean="0"/>
              <a:pPr/>
              <a:t>19</a:t>
            </a:fld>
            <a:endParaRPr lang="en-US" smtClean="0"/>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E5AA7269-FCAC-4A31-9587-D4EA809542E5}" type="slidenum">
              <a:rPr lang="en-US" smtClean="0"/>
              <a:pPr/>
              <a:t>20</a:t>
            </a:fld>
            <a:endParaRPr lang="en-US" smtClean="0"/>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99C2A64-751A-4732-A2F1-7411820879F9}" type="slidenum">
              <a:rPr lang="en-US" smtClean="0"/>
              <a:pPr/>
              <a:t>21</a:t>
            </a:fld>
            <a:endParaRPr lang="en-US" smtClean="0"/>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F90201B-12AD-442E-A7B5-270D9983B4B9}" type="slidenum">
              <a:rPr lang="en-US" smtClean="0"/>
              <a:pPr/>
              <a:t>22</a:t>
            </a:fld>
            <a:endParaRPr lang="en-US" smtClean="0"/>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B3816DB-2CB1-4436-AA13-66CBA4FB6C71}" type="slidenum">
              <a:rPr lang="en-US" smtClean="0"/>
              <a:pPr/>
              <a:t>23</a:t>
            </a:fld>
            <a:endParaRPr lang="en-US" smtClean="0"/>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775F0876-8980-4995-8F64-82FD6D09B4DE}" type="slidenum">
              <a:rPr lang="en-US" smtClean="0"/>
              <a:pPr/>
              <a:t>24</a:t>
            </a:fld>
            <a:endParaRPr lang="en-US" smtClean="0"/>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7B85E72-783A-4E6E-94E8-3EDB21087B8B}" type="slidenum">
              <a:rPr lang="en-US" smtClean="0"/>
              <a:pPr/>
              <a:t>6</a:t>
            </a:fld>
            <a:endParaRPr lang="en-US" smtClean="0"/>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4C3FFB4-E209-48CC-A5FE-E26DBFC114D3}" type="slidenum">
              <a:rPr lang="en-US" smtClean="0"/>
              <a:pPr/>
              <a:t>25</a:t>
            </a:fld>
            <a:endParaRPr lang="en-US" smtClean="0"/>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662B17B-1A33-4D33-AF36-F6C18D9803A8}" type="slidenum">
              <a:rPr lang="en-US" smtClean="0"/>
              <a:pPr/>
              <a:t>26</a:t>
            </a:fld>
            <a:endParaRPr lang="en-US" smtClean="0"/>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03ACE40-2395-477F-BF59-EA38C618C56E}" type="slidenum">
              <a:rPr lang="en-US" smtClean="0"/>
              <a:pPr/>
              <a:t>27</a:t>
            </a:fld>
            <a:endParaRPr lang="en-US" smtClean="0"/>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17C41785-2D62-4F01-A42D-4907E53E3D0A}" type="slidenum">
              <a:rPr lang="en-US" smtClean="0"/>
              <a:pPr/>
              <a:t>28</a:t>
            </a:fld>
            <a:endParaRPr lang="en-US" smtClean="0"/>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DF27647-A8BA-401E-A64C-C6AE2F3949E8}" type="slidenum">
              <a:rPr lang="en-US" smtClean="0"/>
              <a:pPr/>
              <a:t>29</a:t>
            </a:fld>
            <a:endParaRPr lang="en-US" smtClean="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2246587-44FB-4A14-9F7E-B842E4FB0AA9}" type="slidenum">
              <a:rPr lang="en-US" smtClean="0"/>
              <a:pPr/>
              <a:t>30</a:t>
            </a:fld>
            <a:endParaRPr lang="en-US" smtClean="0"/>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C243FA8-1244-42BC-A276-1BBFB77FC0A8}" type="slidenum">
              <a:rPr lang="en-US" smtClean="0"/>
              <a:pPr/>
              <a:t>31</a:t>
            </a:fld>
            <a:endParaRPr lang="en-US" smtClean="0"/>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84D664DB-D9DC-4B2E-8AE9-94694FBDC1DB}" type="slidenum">
              <a:rPr lang="en-US" smtClean="0"/>
              <a:pPr/>
              <a:t>32</a:t>
            </a:fld>
            <a:endParaRPr lang="en-US" smtClean="0"/>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8A1811D-87B6-4952-8FE2-C1933ED127BA}" type="slidenum">
              <a:rPr lang="en-US" smtClean="0"/>
              <a:pPr/>
              <a:t>33</a:t>
            </a:fld>
            <a:endParaRPr lang="en-US" smtClean="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9E55C9CE-CF18-4CE7-87D7-6FA66BBF01D8}" type="slidenum">
              <a:rPr lang="en-US" smtClean="0"/>
              <a:pPr/>
              <a:t>34</a:t>
            </a:fld>
            <a:endParaRPr lang="en-US" smtClean="0"/>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31AC339-6542-4F3D-ADE7-0202101B7270}" type="slidenum">
              <a:rPr lang="en-US" smtClean="0"/>
              <a:pPr/>
              <a:t>7</a:t>
            </a:fld>
            <a:endParaRPr lang="en-US" smtClean="0"/>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45F4D682-C33A-46F5-A925-28D6794B5E7F}" type="slidenum">
              <a:rPr lang="en-US" smtClean="0"/>
              <a:pPr/>
              <a:t>35</a:t>
            </a:fld>
            <a:endParaRPr lang="en-US" smtClean="0"/>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C9BFE0C-9C0C-44C8-AA4B-2FEE8EBD3E59}" type="slidenum">
              <a:rPr lang="en-US" smtClean="0"/>
              <a:pPr/>
              <a:t>36</a:t>
            </a:fld>
            <a:endParaRPr lang="en-US" smtClean="0"/>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9A4FC360-D28D-4D53-8604-A964E6CD5AE1}" type="slidenum">
              <a:rPr lang="en-US" smtClean="0"/>
              <a:pPr/>
              <a:t>37</a:t>
            </a:fld>
            <a:endParaRPr lang="en-US" smtClean="0"/>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53EE047-160A-4491-8F38-1CA0634FF03B}" type="slidenum">
              <a:rPr lang="en-US" smtClean="0"/>
              <a:pPr/>
              <a:t>38</a:t>
            </a:fld>
            <a:endParaRPr lang="en-US" smtClean="0"/>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ECF2195-ADA0-49F7-B0EA-C732F128FE60}" type="slidenum">
              <a:rPr lang="en-US" smtClean="0"/>
              <a:pPr/>
              <a:t>8</a:t>
            </a:fld>
            <a:endParaRPr lang="en-US" smtClean="0"/>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86B3250C-409A-494B-8A91-5846D51808C2}" type="slidenum">
              <a:rPr lang="en-US" smtClean="0"/>
              <a:pPr/>
              <a:t>9</a:t>
            </a:fld>
            <a:endParaRPr lang="en-US" smtClean="0"/>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CBF410A-A6D1-4CA2-844F-E7E683B09707}" type="slidenum">
              <a:rPr lang="en-US" smtClean="0"/>
              <a:pPr/>
              <a:t>10</a:t>
            </a:fld>
            <a:endParaRPr lang="en-US" smtClean="0"/>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54F8ECF-F665-447E-A5F7-EEA1EE90EEA9}" type="slidenum">
              <a:rPr lang="en-US" smtClean="0"/>
              <a:pPr/>
              <a:t>12</a:t>
            </a:fld>
            <a:endParaRPr lang="en-US" smtClean="0"/>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4506CF1-284B-4DF3-A44B-A606D139F3DA}" type="slidenum">
              <a:rPr lang="en-US" smtClean="0"/>
              <a:pPr/>
              <a:t>13</a:t>
            </a:fld>
            <a:endParaRPr lang="en-US" smtClean="0"/>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8E1F6BF-4B49-43A2-B509-EB3779596D43}" type="slidenum">
              <a:rPr lang="en-US" smtClean="0"/>
              <a:pPr/>
              <a:t>14</a:t>
            </a:fld>
            <a:endParaRPr lang="en-US" smtClean="0"/>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772400" cy="1470025"/>
          </a:xfrm>
        </p:spPr>
        <p:txBody>
          <a:bodyPr/>
          <a:lstStyle>
            <a:lvl1pPr>
              <a:defRPr>
                <a:solidFill>
                  <a:schemeClr val="accent1">
                    <a:lumMod val="50000"/>
                  </a:schemeClr>
                </a:solidFill>
                <a:latin typeface="Century"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838200" y="2590800"/>
            <a:ext cx="6400800" cy="1752600"/>
          </a:xfrm>
        </p:spPr>
        <p:txBody>
          <a:bodyPr/>
          <a:lstStyle>
            <a:lvl1pPr marL="0" indent="0" algn="l">
              <a:buNone/>
              <a:defRPr>
                <a:solidFill>
                  <a:schemeClr val="accent1">
                    <a:lumMod val="50000"/>
                  </a:schemeClr>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762000" y="1524000"/>
            <a:ext cx="7848600" cy="1588"/>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762000" y="1524000"/>
            <a:ext cx="7848600" cy="1588"/>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Sujit M. Deokar,  Asst Professor, VIT, Pune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43"/>
          <p:cNvPicPr>
            <a:picLocks noChangeAspect="1" noChangeArrowheads="1"/>
          </p:cNvPicPr>
          <p:nvPr/>
        </p:nvPicPr>
        <p:blipFill>
          <a:blip r:embed="rId13"/>
          <a:srcRect/>
          <a:stretch>
            <a:fillRect/>
          </a:stretch>
        </p:blipFill>
        <p:spPr bwMode="auto">
          <a:xfrm>
            <a:off x="0" y="0"/>
            <a:ext cx="533400" cy="682625"/>
          </a:xfrm>
          <a:prstGeom prst="rect">
            <a:avLst/>
          </a:prstGeom>
          <a:noFill/>
          <a:ln w="9525">
            <a:noFill/>
            <a:miter lim="800000"/>
            <a:headEnd/>
            <a:tailEnd/>
          </a:ln>
        </p:spPr>
      </p:pic>
      <p:sp>
        <p:nvSpPr>
          <p:cNvPr id="8" name="Text Box 12"/>
          <p:cNvSpPr txBox="1">
            <a:spLocks noChangeArrowheads="1"/>
          </p:cNvSpPr>
          <p:nvPr/>
        </p:nvSpPr>
        <p:spPr bwMode="auto">
          <a:xfrm>
            <a:off x="0" y="685800"/>
            <a:ext cx="685800" cy="519113"/>
          </a:xfrm>
          <a:prstGeom prst="rect">
            <a:avLst/>
          </a:prstGeom>
          <a:solidFill>
            <a:srgbClr val="000080"/>
          </a:solidFill>
          <a:ln w="9525">
            <a:noFill/>
            <a:miter lim="800000"/>
            <a:headEnd/>
            <a:tailEnd/>
          </a:ln>
        </p:spPr>
        <p:txBody>
          <a:bodyPr>
            <a:spAutoFit/>
          </a:bodyPr>
          <a:lstStyle/>
          <a:p>
            <a:pPr>
              <a:spcBef>
                <a:spcPct val="50000"/>
              </a:spcBef>
            </a:pPr>
            <a:r>
              <a:rPr lang="en-US" sz="2800" b="1" dirty="0">
                <a:solidFill>
                  <a:schemeClr val="bg1"/>
                </a:solidFill>
                <a:latin typeface="Century Gothic" pitchFamily="34" charset="0"/>
              </a:rPr>
              <a:t>VI</a:t>
            </a:r>
          </a:p>
        </p:txBody>
      </p:sp>
      <p:sp>
        <p:nvSpPr>
          <p:cNvPr id="9" name="Text Box 14"/>
          <p:cNvSpPr txBox="1">
            <a:spLocks noChangeArrowheads="1"/>
          </p:cNvSpPr>
          <p:nvPr/>
        </p:nvSpPr>
        <p:spPr bwMode="auto">
          <a:xfrm rot="-5401349">
            <a:off x="-2180431" y="3864769"/>
            <a:ext cx="5030787" cy="396875"/>
          </a:xfrm>
          <a:prstGeom prst="rect">
            <a:avLst/>
          </a:prstGeom>
          <a:solidFill>
            <a:srgbClr val="000080"/>
          </a:solidFill>
          <a:ln w="9525">
            <a:noFill/>
            <a:miter lim="800000"/>
            <a:headEnd/>
            <a:tailEnd/>
          </a:ln>
        </p:spPr>
        <p:txBody>
          <a:bodyPr>
            <a:spAutoFit/>
          </a:bodyPr>
          <a:lstStyle/>
          <a:p>
            <a:pPr>
              <a:spcBef>
                <a:spcPct val="50000"/>
              </a:spcBef>
            </a:pPr>
            <a:r>
              <a:rPr lang="en-US" sz="2000" b="1">
                <a:solidFill>
                  <a:schemeClr val="bg1"/>
                </a:solidFill>
                <a:latin typeface="Century Gothic" pitchFamily="34" charset="0"/>
              </a:rPr>
              <a:t>Vishwakarma  Institute  of  Technology</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2">
              <a:lumMod val="50000"/>
            </a:schemeClr>
          </a:solidFill>
          <a:latin typeface="Century"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95000"/>
              <a:lumOff val="5000"/>
            </a:schemeClr>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lumMod val="95000"/>
              <a:lumOff val="5000"/>
            </a:schemeClr>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lumMod val="95000"/>
              <a:lumOff val="5000"/>
            </a:schemeClr>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lumMod val="95000"/>
              <a:lumOff val="5000"/>
            </a:schemeClr>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lumMod val="95000"/>
              <a:lumOff val="5000"/>
            </a:schemeClr>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code.google.com/p/mediacomp-je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4-If.ppt"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0"/>
            <a:ext cx="7772400" cy="1470025"/>
          </a:xfrm>
        </p:spPr>
        <p:txBody>
          <a:bodyPr/>
          <a:lstStyle/>
          <a:p>
            <a:r>
              <a:rPr lang="en-US" dirty="0" smtClean="0">
                <a:solidFill>
                  <a:schemeClr val="tx2">
                    <a:lumMod val="50000"/>
                  </a:schemeClr>
                </a:solidFill>
                <a:latin typeface="Century" pitchFamily="18" charset="0"/>
              </a:rPr>
              <a:t>Python Programming</a:t>
            </a:r>
            <a:endParaRPr lang="en-US" dirty="0">
              <a:solidFill>
                <a:schemeClr val="tx2">
                  <a:lumMod val="50000"/>
                </a:schemeClr>
              </a:solidFill>
            </a:endParaRPr>
          </a:p>
        </p:txBody>
      </p:sp>
      <p:sp>
        <p:nvSpPr>
          <p:cNvPr id="3" name="Subtitle 2"/>
          <p:cNvSpPr>
            <a:spLocks noGrp="1"/>
          </p:cNvSpPr>
          <p:nvPr>
            <p:ph type="subTitle" idx="1"/>
          </p:nvPr>
        </p:nvSpPr>
        <p:spPr>
          <a:xfrm>
            <a:off x="990600" y="2743200"/>
            <a:ext cx="7406640" cy="1752600"/>
          </a:xfrm>
        </p:spPr>
        <p:txBody>
          <a:bodyPr>
            <a:normAutofit fontScale="92500" lnSpcReduction="20000"/>
          </a:bodyPr>
          <a:lstStyle/>
          <a:p>
            <a:pPr algn="l"/>
            <a:r>
              <a:rPr lang="en-US" dirty="0" smtClean="0"/>
              <a:t>Prof. </a:t>
            </a:r>
            <a:r>
              <a:rPr lang="en-US" dirty="0" err="1" smtClean="0"/>
              <a:t>Sujit</a:t>
            </a:r>
            <a:r>
              <a:rPr lang="en-US" dirty="0" smtClean="0"/>
              <a:t> M. </a:t>
            </a:r>
            <a:r>
              <a:rPr lang="en-US" dirty="0" err="1" smtClean="0"/>
              <a:t>Deokar</a:t>
            </a:r>
            <a:r>
              <a:rPr lang="en-US" dirty="0" smtClean="0"/>
              <a:t>,</a:t>
            </a:r>
          </a:p>
          <a:p>
            <a:pPr algn="l"/>
            <a:r>
              <a:rPr lang="en-US" dirty="0" smtClean="0"/>
              <a:t>Department of </a:t>
            </a:r>
            <a:r>
              <a:rPr lang="en-US" dirty="0" smtClean="0"/>
              <a:t>Engineering &amp; Sciences Humanities </a:t>
            </a:r>
            <a:endParaRPr lang="en-US" dirty="0" smtClean="0"/>
          </a:p>
          <a:p>
            <a:pPr algn="l"/>
            <a:r>
              <a:rPr lang="en-US" dirty="0" smtClean="0"/>
              <a:t>Vishwakarma Institute of Technology, Pune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hangingPunct="1">
              <a:defRPr/>
            </a:pPr>
            <a:r>
              <a:rPr lang="en-US" smtClean="0"/>
              <a:t>The Program Development Process (Control Flow)</a:t>
            </a:r>
          </a:p>
        </p:txBody>
      </p:sp>
      <p:sp>
        <p:nvSpPr>
          <p:cNvPr id="9219" name="Rectangle 3"/>
          <p:cNvSpPr>
            <a:spLocks noChangeArrowheads="1"/>
          </p:cNvSpPr>
          <p:nvPr/>
        </p:nvSpPr>
        <p:spPr bwMode="auto">
          <a:xfrm>
            <a:off x="2057400" y="2514600"/>
            <a:ext cx="1524000" cy="533400"/>
          </a:xfrm>
          <a:prstGeom prst="rect">
            <a:avLst/>
          </a:prstGeom>
          <a:solidFill>
            <a:srgbClr val="FF9966"/>
          </a:solidFill>
          <a:ln w="9525">
            <a:solidFill>
              <a:schemeClr val="tx1"/>
            </a:solidFill>
            <a:miter lim="800000"/>
            <a:headEnd/>
            <a:tailEnd/>
          </a:ln>
        </p:spPr>
        <p:txBody>
          <a:bodyPr wrap="none" anchor="ctr"/>
          <a:lstStyle/>
          <a:p>
            <a:pPr algn="ctr"/>
            <a:r>
              <a:rPr lang="en-US" sz="2400">
                <a:latin typeface="Times New Roman" pitchFamily="18" charset="0"/>
              </a:rPr>
              <a:t>Edit</a:t>
            </a:r>
          </a:p>
        </p:txBody>
      </p:sp>
      <p:sp>
        <p:nvSpPr>
          <p:cNvPr id="9220" name="Rectangle 4"/>
          <p:cNvSpPr>
            <a:spLocks noChangeArrowheads="1"/>
          </p:cNvSpPr>
          <p:nvPr/>
        </p:nvSpPr>
        <p:spPr bwMode="auto">
          <a:xfrm>
            <a:off x="3352800" y="3733800"/>
            <a:ext cx="1524000" cy="533400"/>
          </a:xfrm>
          <a:prstGeom prst="rect">
            <a:avLst/>
          </a:prstGeom>
          <a:solidFill>
            <a:srgbClr val="FF9966"/>
          </a:solidFill>
          <a:ln w="9525">
            <a:solidFill>
              <a:schemeClr val="tx1"/>
            </a:solidFill>
            <a:miter lim="800000"/>
            <a:headEnd/>
            <a:tailEnd/>
          </a:ln>
        </p:spPr>
        <p:txBody>
          <a:bodyPr wrap="none" anchor="ctr"/>
          <a:lstStyle/>
          <a:p>
            <a:pPr algn="ctr"/>
            <a:r>
              <a:rPr lang="en-US" sz="2400">
                <a:latin typeface="Times New Roman" pitchFamily="18" charset="0"/>
              </a:rPr>
              <a:t>Compile</a:t>
            </a:r>
          </a:p>
        </p:txBody>
      </p:sp>
      <p:sp>
        <p:nvSpPr>
          <p:cNvPr id="9221" name="Rectangle 5"/>
          <p:cNvSpPr>
            <a:spLocks noChangeArrowheads="1"/>
          </p:cNvSpPr>
          <p:nvPr/>
        </p:nvSpPr>
        <p:spPr bwMode="auto">
          <a:xfrm>
            <a:off x="3048000" y="5334000"/>
            <a:ext cx="2133600" cy="533400"/>
          </a:xfrm>
          <a:prstGeom prst="rect">
            <a:avLst/>
          </a:prstGeom>
          <a:solidFill>
            <a:srgbClr val="FF9966"/>
          </a:solidFill>
          <a:ln w="9525">
            <a:solidFill>
              <a:schemeClr val="tx1"/>
            </a:solidFill>
            <a:miter lim="800000"/>
            <a:headEnd/>
            <a:tailEnd/>
          </a:ln>
        </p:spPr>
        <p:txBody>
          <a:bodyPr wrap="none" anchor="ctr"/>
          <a:lstStyle/>
          <a:p>
            <a:pPr algn="ctr"/>
            <a:r>
              <a:rPr lang="en-US" sz="2400">
                <a:latin typeface="Times New Roman" pitchFamily="18" charset="0"/>
              </a:rPr>
              <a:t>Run</a:t>
            </a:r>
          </a:p>
        </p:txBody>
      </p:sp>
      <p:sp>
        <p:nvSpPr>
          <p:cNvPr id="9222" name="Line 6"/>
          <p:cNvSpPr>
            <a:spLocks noChangeShapeType="1"/>
          </p:cNvSpPr>
          <p:nvPr/>
        </p:nvSpPr>
        <p:spPr bwMode="auto">
          <a:xfrm>
            <a:off x="4114800" y="2819400"/>
            <a:ext cx="0" cy="914400"/>
          </a:xfrm>
          <a:prstGeom prst="line">
            <a:avLst/>
          </a:prstGeom>
          <a:noFill/>
          <a:ln w="9525">
            <a:solidFill>
              <a:schemeClr val="tx1"/>
            </a:solidFill>
            <a:round/>
            <a:headEnd/>
            <a:tailEnd type="triangle" w="med" len="med"/>
          </a:ln>
        </p:spPr>
        <p:txBody>
          <a:bodyPr/>
          <a:lstStyle/>
          <a:p>
            <a:endParaRPr lang="en-US"/>
          </a:p>
        </p:txBody>
      </p:sp>
      <p:sp>
        <p:nvSpPr>
          <p:cNvPr id="9223" name="Line 7"/>
          <p:cNvSpPr>
            <a:spLocks noChangeShapeType="1"/>
          </p:cNvSpPr>
          <p:nvPr/>
        </p:nvSpPr>
        <p:spPr bwMode="auto">
          <a:xfrm>
            <a:off x="4114800" y="4267200"/>
            <a:ext cx="0" cy="1066800"/>
          </a:xfrm>
          <a:prstGeom prst="line">
            <a:avLst/>
          </a:prstGeom>
          <a:noFill/>
          <a:ln w="9525">
            <a:solidFill>
              <a:schemeClr val="tx1"/>
            </a:solidFill>
            <a:round/>
            <a:headEnd/>
            <a:tailEnd type="triangle" w="med" len="med"/>
          </a:ln>
        </p:spPr>
        <p:txBody>
          <a:bodyPr/>
          <a:lstStyle/>
          <a:p>
            <a:endParaRPr lang="en-US"/>
          </a:p>
        </p:txBody>
      </p:sp>
      <p:sp>
        <p:nvSpPr>
          <p:cNvPr id="9224" name="Line 8"/>
          <p:cNvSpPr>
            <a:spLocks noChangeShapeType="1"/>
          </p:cNvSpPr>
          <p:nvPr/>
        </p:nvSpPr>
        <p:spPr bwMode="auto">
          <a:xfrm>
            <a:off x="609600" y="2819400"/>
            <a:ext cx="1447800" cy="0"/>
          </a:xfrm>
          <a:prstGeom prst="line">
            <a:avLst/>
          </a:prstGeom>
          <a:noFill/>
          <a:ln w="9525">
            <a:solidFill>
              <a:schemeClr val="tx1"/>
            </a:solidFill>
            <a:round/>
            <a:headEnd/>
            <a:tailEnd type="triangle" w="med" len="med"/>
          </a:ln>
        </p:spPr>
        <p:txBody>
          <a:bodyPr/>
          <a:lstStyle/>
          <a:p>
            <a:endParaRPr lang="en-US"/>
          </a:p>
        </p:txBody>
      </p:sp>
      <p:sp>
        <p:nvSpPr>
          <p:cNvPr id="9225" name="Line 9"/>
          <p:cNvSpPr>
            <a:spLocks noChangeShapeType="1"/>
          </p:cNvSpPr>
          <p:nvPr/>
        </p:nvSpPr>
        <p:spPr bwMode="auto">
          <a:xfrm>
            <a:off x="3581400" y="2819400"/>
            <a:ext cx="533400" cy="0"/>
          </a:xfrm>
          <a:prstGeom prst="line">
            <a:avLst/>
          </a:prstGeom>
          <a:noFill/>
          <a:ln w="9525">
            <a:solidFill>
              <a:schemeClr val="tx1"/>
            </a:solidFill>
            <a:round/>
            <a:headEnd/>
            <a:tailEnd/>
          </a:ln>
        </p:spPr>
        <p:txBody>
          <a:bodyPr/>
          <a:lstStyle/>
          <a:p>
            <a:endParaRPr lang="en-US"/>
          </a:p>
        </p:txBody>
      </p:sp>
      <p:sp>
        <p:nvSpPr>
          <p:cNvPr id="9226" name="Text Box 10"/>
          <p:cNvSpPr txBox="1">
            <a:spLocks noChangeArrowheads="1"/>
          </p:cNvSpPr>
          <p:nvPr/>
        </p:nvSpPr>
        <p:spPr bwMode="auto">
          <a:xfrm>
            <a:off x="5181600" y="3352800"/>
            <a:ext cx="1817688" cy="457200"/>
          </a:xfrm>
          <a:prstGeom prst="rect">
            <a:avLst/>
          </a:prstGeom>
          <a:noFill/>
          <a:ln w="9525">
            <a:noFill/>
            <a:miter lim="800000"/>
            <a:headEnd/>
            <a:tailEnd/>
          </a:ln>
        </p:spPr>
        <p:txBody>
          <a:bodyPr wrap="none">
            <a:spAutoFit/>
          </a:bodyPr>
          <a:lstStyle/>
          <a:p>
            <a:r>
              <a:rPr lang="en-US" sz="2400">
                <a:latin typeface="Times New Roman" pitchFamily="18" charset="0"/>
              </a:rPr>
              <a:t>Syntax errors</a:t>
            </a:r>
          </a:p>
        </p:txBody>
      </p:sp>
      <p:sp>
        <p:nvSpPr>
          <p:cNvPr id="9227" name="Text Box 11"/>
          <p:cNvSpPr txBox="1">
            <a:spLocks noChangeArrowheads="1"/>
          </p:cNvSpPr>
          <p:nvPr/>
        </p:nvSpPr>
        <p:spPr bwMode="auto">
          <a:xfrm>
            <a:off x="1828800" y="5638800"/>
            <a:ext cx="827088" cy="457200"/>
          </a:xfrm>
          <a:prstGeom prst="rect">
            <a:avLst/>
          </a:prstGeom>
          <a:noFill/>
          <a:ln w="9525">
            <a:noFill/>
            <a:miter lim="800000"/>
            <a:headEnd/>
            <a:tailEnd/>
          </a:ln>
        </p:spPr>
        <p:txBody>
          <a:bodyPr wrap="none">
            <a:spAutoFit/>
          </a:bodyPr>
          <a:lstStyle/>
          <a:p>
            <a:r>
              <a:rPr lang="en-US" sz="2400">
                <a:latin typeface="Times New Roman" pitchFamily="18" charset="0"/>
              </a:rPr>
              <a:t>Input</a:t>
            </a:r>
          </a:p>
        </p:txBody>
      </p:sp>
      <p:sp>
        <p:nvSpPr>
          <p:cNvPr id="9228" name="Line 12"/>
          <p:cNvSpPr>
            <a:spLocks noChangeShapeType="1"/>
          </p:cNvSpPr>
          <p:nvPr/>
        </p:nvSpPr>
        <p:spPr bwMode="auto">
          <a:xfrm>
            <a:off x="1600200" y="5562600"/>
            <a:ext cx="1447800" cy="0"/>
          </a:xfrm>
          <a:prstGeom prst="line">
            <a:avLst/>
          </a:prstGeom>
          <a:noFill/>
          <a:ln w="9525">
            <a:solidFill>
              <a:schemeClr val="tx1"/>
            </a:solidFill>
            <a:round/>
            <a:headEnd/>
            <a:tailEnd type="triangle" w="med" len="med"/>
          </a:ln>
        </p:spPr>
        <p:txBody>
          <a:bodyPr/>
          <a:lstStyle/>
          <a:p>
            <a:endParaRPr lang="en-US"/>
          </a:p>
        </p:txBody>
      </p:sp>
      <p:sp>
        <p:nvSpPr>
          <p:cNvPr id="9229" name="Text Box 13"/>
          <p:cNvSpPr txBox="1">
            <a:spLocks noChangeArrowheads="1"/>
          </p:cNvSpPr>
          <p:nvPr/>
        </p:nvSpPr>
        <p:spPr bwMode="auto">
          <a:xfrm>
            <a:off x="5410200" y="5638800"/>
            <a:ext cx="1030288" cy="457200"/>
          </a:xfrm>
          <a:prstGeom prst="rect">
            <a:avLst/>
          </a:prstGeom>
          <a:noFill/>
          <a:ln w="9525">
            <a:noFill/>
            <a:miter lim="800000"/>
            <a:headEnd/>
            <a:tailEnd/>
          </a:ln>
        </p:spPr>
        <p:txBody>
          <a:bodyPr wrap="none">
            <a:spAutoFit/>
          </a:bodyPr>
          <a:lstStyle/>
          <a:p>
            <a:r>
              <a:rPr lang="en-US" sz="2400">
                <a:latin typeface="Times New Roman" pitchFamily="18" charset="0"/>
              </a:rPr>
              <a:t>Output</a:t>
            </a:r>
          </a:p>
        </p:txBody>
      </p:sp>
      <p:sp>
        <p:nvSpPr>
          <p:cNvPr id="9230" name="Line 14"/>
          <p:cNvSpPr>
            <a:spLocks noChangeShapeType="1"/>
          </p:cNvSpPr>
          <p:nvPr/>
        </p:nvSpPr>
        <p:spPr bwMode="auto">
          <a:xfrm>
            <a:off x="5181600" y="5562600"/>
            <a:ext cx="1447800" cy="0"/>
          </a:xfrm>
          <a:prstGeom prst="line">
            <a:avLst/>
          </a:prstGeom>
          <a:noFill/>
          <a:ln w="9525">
            <a:solidFill>
              <a:schemeClr val="tx1"/>
            </a:solidFill>
            <a:round/>
            <a:headEnd/>
            <a:tailEnd type="triangle" w="med" len="med"/>
          </a:ln>
        </p:spPr>
        <p:txBody>
          <a:bodyPr/>
          <a:lstStyle/>
          <a:p>
            <a:endParaRPr lang="en-US"/>
          </a:p>
        </p:txBody>
      </p:sp>
      <p:sp>
        <p:nvSpPr>
          <p:cNvPr id="9231" name="Line 15"/>
          <p:cNvSpPr>
            <a:spLocks noChangeShapeType="1"/>
          </p:cNvSpPr>
          <p:nvPr/>
        </p:nvSpPr>
        <p:spPr bwMode="auto">
          <a:xfrm>
            <a:off x="4876800" y="3962400"/>
            <a:ext cx="1066800" cy="0"/>
          </a:xfrm>
          <a:prstGeom prst="line">
            <a:avLst/>
          </a:prstGeom>
          <a:noFill/>
          <a:ln w="9525">
            <a:solidFill>
              <a:schemeClr val="tx1"/>
            </a:solidFill>
            <a:round/>
            <a:headEnd/>
            <a:tailEnd type="triangle" w="med" len="med"/>
          </a:ln>
        </p:spPr>
        <p:txBody>
          <a:bodyPr/>
          <a:lstStyle/>
          <a:p>
            <a:endParaRPr lang="en-US"/>
          </a:p>
        </p:txBody>
      </p:sp>
      <p:sp>
        <p:nvSpPr>
          <p:cNvPr id="9232" name="Line 16"/>
          <p:cNvSpPr>
            <a:spLocks noChangeShapeType="1"/>
          </p:cNvSpPr>
          <p:nvPr/>
        </p:nvSpPr>
        <p:spPr bwMode="auto">
          <a:xfrm>
            <a:off x="4114800" y="5867400"/>
            <a:ext cx="0" cy="533400"/>
          </a:xfrm>
          <a:prstGeom prst="line">
            <a:avLst/>
          </a:prstGeom>
          <a:noFill/>
          <a:ln w="9525">
            <a:solidFill>
              <a:schemeClr val="tx1"/>
            </a:solidFill>
            <a:round/>
            <a:headEnd/>
            <a:tailEnd type="triangle" w="med" len="med"/>
          </a:ln>
        </p:spPr>
        <p:txBody>
          <a:bodyPr/>
          <a:lstStyle/>
          <a:p>
            <a:endParaRPr lang="en-US"/>
          </a:p>
        </p:txBody>
      </p:sp>
      <p:sp>
        <p:nvSpPr>
          <p:cNvPr id="9233" name="Text Box 17"/>
          <p:cNvSpPr txBox="1">
            <a:spLocks noChangeArrowheads="1"/>
          </p:cNvSpPr>
          <p:nvPr/>
        </p:nvSpPr>
        <p:spPr bwMode="auto">
          <a:xfrm>
            <a:off x="4175125" y="6137275"/>
            <a:ext cx="2019300" cy="457200"/>
          </a:xfrm>
          <a:prstGeom prst="rect">
            <a:avLst/>
          </a:prstGeom>
          <a:noFill/>
          <a:ln w="9525">
            <a:noFill/>
            <a:miter lim="800000"/>
            <a:headEnd/>
            <a:tailEnd/>
          </a:ln>
        </p:spPr>
        <p:txBody>
          <a:bodyPr wrap="none">
            <a:spAutoFit/>
          </a:bodyPr>
          <a:lstStyle/>
          <a:p>
            <a:r>
              <a:rPr lang="en-US" sz="2400">
                <a:latin typeface="Times New Roman" pitchFamily="18" charset="0"/>
              </a:rPr>
              <a:t>Runtime errors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Three kinds of errors</a:t>
            </a:r>
            <a:endParaRPr lang="en-US" dirty="0"/>
          </a:p>
        </p:txBody>
      </p:sp>
      <p:sp>
        <p:nvSpPr>
          <p:cNvPr id="3" name="Content Placeholder 2"/>
          <p:cNvSpPr>
            <a:spLocks noGrp="1"/>
          </p:cNvSpPr>
          <p:nvPr>
            <p:ph idx="1"/>
          </p:nvPr>
        </p:nvSpPr>
        <p:spPr>
          <a:xfrm>
            <a:off x="457200" y="1600200"/>
            <a:ext cx="8458200" cy="5257800"/>
          </a:xfrm>
        </p:spPr>
        <p:txBody>
          <a:bodyPr/>
          <a:lstStyle/>
          <a:p>
            <a:pPr>
              <a:defRPr/>
            </a:pPr>
            <a:r>
              <a:rPr lang="en-US" i="1" dirty="0" smtClean="0">
                <a:solidFill>
                  <a:schemeClr val="tx2"/>
                </a:solidFill>
              </a:rPr>
              <a:t>Syntax error </a:t>
            </a:r>
            <a:r>
              <a:rPr lang="en-US" dirty="0" smtClean="0"/>
              <a:t>: Some statement in the program is not a legal statement in the language.</a:t>
            </a:r>
            <a:br>
              <a:rPr lang="en-US" dirty="0" smtClean="0"/>
            </a:br>
            <a:endParaRPr lang="en-US" dirty="0" smtClean="0"/>
          </a:p>
          <a:p>
            <a:pPr>
              <a:defRPr/>
            </a:pPr>
            <a:r>
              <a:rPr lang="en-US" i="1" dirty="0" smtClean="0">
                <a:solidFill>
                  <a:schemeClr val="tx2"/>
                </a:solidFill>
              </a:rPr>
              <a:t>Runtime error</a:t>
            </a:r>
            <a:r>
              <a:rPr lang="en-US" dirty="0" smtClean="0">
                <a:solidFill>
                  <a:schemeClr val="tx2"/>
                </a:solidFill>
              </a:rPr>
              <a:t> </a:t>
            </a:r>
            <a:r>
              <a:rPr lang="en-US" dirty="0" smtClean="0"/>
              <a:t>: An error occurs while the program is executing, causing the program to terminate (divide by zero, etc.)</a:t>
            </a:r>
            <a:br>
              <a:rPr lang="en-US" dirty="0" smtClean="0"/>
            </a:br>
            <a:endParaRPr lang="en-US" dirty="0" smtClean="0"/>
          </a:p>
          <a:p>
            <a:pPr>
              <a:defRPr/>
            </a:pPr>
            <a:r>
              <a:rPr lang="en-US" i="1" dirty="0" smtClean="0">
                <a:solidFill>
                  <a:schemeClr val="tx2"/>
                </a:solidFill>
              </a:rPr>
              <a:t>Logic error </a:t>
            </a:r>
            <a:r>
              <a:rPr lang="en-US" dirty="0" smtClean="0"/>
              <a:t>: The program executes to completion, but gives incorrect results.</a:t>
            </a:r>
            <a:endParaRPr lang="en-US"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smtClean="0"/>
              <a:t>Interpreter</a:t>
            </a:r>
          </a:p>
        </p:txBody>
      </p:sp>
      <p:sp>
        <p:nvSpPr>
          <p:cNvPr id="59395" name="Rectangle 3"/>
          <p:cNvSpPr>
            <a:spLocks noGrp="1" noChangeArrowheads="1"/>
          </p:cNvSpPr>
          <p:nvPr>
            <p:ph type="body" idx="1"/>
          </p:nvPr>
        </p:nvSpPr>
        <p:spPr/>
        <p:txBody>
          <a:bodyPr/>
          <a:lstStyle/>
          <a:p>
            <a:pPr eaLnBrk="1" hangingPunct="1">
              <a:defRPr/>
            </a:pPr>
            <a:r>
              <a:rPr lang="en-US" dirty="0" smtClean="0"/>
              <a:t>An alternative to a compiler is a program called an </a:t>
            </a:r>
            <a:r>
              <a:rPr lang="en-US" i="1" dirty="0" smtClean="0">
                <a:solidFill>
                  <a:schemeClr val="tx2"/>
                </a:solidFill>
              </a:rPr>
              <a:t>interpreter</a:t>
            </a:r>
            <a:r>
              <a:rPr lang="en-US" dirty="0" smtClean="0"/>
              <a:t>. Rather than convert our program to the language of the computer, the interpreter takes our program one statement at a time and executes a corresponding set of machine instructions.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smtClean="0"/>
              <a:t>Interpreter</a:t>
            </a:r>
          </a:p>
        </p:txBody>
      </p:sp>
      <p:sp>
        <p:nvSpPr>
          <p:cNvPr id="12291" name="Rectangle 3"/>
          <p:cNvSpPr>
            <a:spLocks noChangeArrowheads="1"/>
          </p:cNvSpPr>
          <p:nvPr/>
        </p:nvSpPr>
        <p:spPr bwMode="auto">
          <a:xfrm>
            <a:off x="2057400" y="2514600"/>
            <a:ext cx="1524000" cy="533400"/>
          </a:xfrm>
          <a:prstGeom prst="rect">
            <a:avLst/>
          </a:prstGeom>
          <a:solidFill>
            <a:srgbClr val="FF9966"/>
          </a:solidFill>
          <a:ln w="9525">
            <a:solidFill>
              <a:schemeClr val="tx1"/>
            </a:solidFill>
            <a:miter lim="800000"/>
            <a:headEnd/>
            <a:tailEnd/>
          </a:ln>
        </p:spPr>
        <p:txBody>
          <a:bodyPr wrap="none" anchor="ctr"/>
          <a:lstStyle/>
          <a:p>
            <a:pPr algn="ctr"/>
            <a:r>
              <a:rPr lang="en-US" sz="2400">
                <a:latin typeface="Times New Roman" pitchFamily="18" charset="0"/>
              </a:rPr>
              <a:t>Edit</a:t>
            </a:r>
          </a:p>
        </p:txBody>
      </p:sp>
      <p:sp>
        <p:nvSpPr>
          <p:cNvPr id="12292" name="Rectangle 4"/>
          <p:cNvSpPr>
            <a:spLocks noChangeArrowheads="1"/>
          </p:cNvSpPr>
          <p:nvPr/>
        </p:nvSpPr>
        <p:spPr bwMode="auto">
          <a:xfrm>
            <a:off x="3352800" y="3733800"/>
            <a:ext cx="1524000" cy="533400"/>
          </a:xfrm>
          <a:prstGeom prst="rect">
            <a:avLst/>
          </a:prstGeom>
          <a:solidFill>
            <a:srgbClr val="FF9966"/>
          </a:solidFill>
          <a:ln w="9525">
            <a:solidFill>
              <a:schemeClr val="tx1"/>
            </a:solidFill>
            <a:miter lim="800000"/>
            <a:headEnd/>
            <a:tailEnd/>
          </a:ln>
        </p:spPr>
        <p:txBody>
          <a:bodyPr wrap="none" anchor="ctr"/>
          <a:lstStyle/>
          <a:p>
            <a:pPr algn="ctr"/>
            <a:r>
              <a:rPr lang="en-US" sz="2400">
                <a:latin typeface="Times New Roman" pitchFamily="18" charset="0"/>
              </a:rPr>
              <a:t>Interpreter</a:t>
            </a:r>
          </a:p>
        </p:txBody>
      </p:sp>
      <p:sp>
        <p:nvSpPr>
          <p:cNvPr id="12293" name="Line 6"/>
          <p:cNvSpPr>
            <a:spLocks noChangeShapeType="1"/>
          </p:cNvSpPr>
          <p:nvPr/>
        </p:nvSpPr>
        <p:spPr bwMode="auto">
          <a:xfrm>
            <a:off x="4114800" y="2819400"/>
            <a:ext cx="0" cy="914400"/>
          </a:xfrm>
          <a:prstGeom prst="line">
            <a:avLst/>
          </a:prstGeom>
          <a:noFill/>
          <a:ln w="9525">
            <a:solidFill>
              <a:schemeClr val="tx1"/>
            </a:solidFill>
            <a:round/>
            <a:headEnd/>
            <a:tailEnd type="triangle" w="med" len="med"/>
          </a:ln>
        </p:spPr>
        <p:txBody>
          <a:bodyPr/>
          <a:lstStyle/>
          <a:p>
            <a:endParaRPr lang="en-US"/>
          </a:p>
        </p:txBody>
      </p:sp>
      <p:sp>
        <p:nvSpPr>
          <p:cNvPr id="12294" name="Line 8"/>
          <p:cNvSpPr>
            <a:spLocks noChangeShapeType="1"/>
          </p:cNvSpPr>
          <p:nvPr/>
        </p:nvSpPr>
        <p:spPr bwMode="auto">
          <a:xfrm>
            <a:off x="609600" y="2819400"/>
            <a:ext cx="1447800" cy="0"/>
          </a:xfrm>
          <a:prstGeom prst="line">
            <a:avLst/>
          </a:prstGeom>
          <a:noFill/>
          <a:ln w="9525">
            <a:solidFill>
              <a:schemeClr val="tx1"/>
            </a:solidFill>
            <a:round/>
            <a:headEnd/>
            <a:tailEnd type="triangle" w="med" len="med"/>
          </a:ln>
        </p:spPr>
        <p:txBody>
          <a:bodyPr/>
          <a:lstStyle/>
          <a:p>
            <a:endParaRPr lang="en-US"/>
          </a:p>
        </p:txBody>
      </p:sp>
      <p:sp>
        <p:nvSpPr>
          <p:cNvPr id="12295" name="Line 9"/>
          <p:cNvSpPr>
            <a:spLocks noChangeShapeType="1"/>
          </p:cNvSpPr>
          <p:nvPr/>
        </p:nvSpPr>
        <p:spPr bwMode="auto">
          <a:xfrm>
            <a:off x="3581400" y="2819400"/>
            <a:ext cx="533400" cy="0"/>
          </a:xfrm>
          <a:prstGeom prst="line">
            <a:avLst/>
          </a:prstGeom>
          <a:noFill/>
          <a:ln w="9525">
            <a:solidFill>
              <a:schemeClr val="tx1"/>
            </a:solidFill>
            <a:round/>
            <a:headEnd/>
            <a:tailEnd/>
          </a:ln>
        </p:spPr>
        <p:txBody>
          <a:bodyPr/>
          <a:lstStyle/>
          <a:p>
            <a:endParaRPr lang="en-US"/>
          </a:p>
        </p:txBody>
      </p:sp>
      <p:sp>
        <p:nvSpPr>
          <p:cNvPr id="12296" name="Text Box 10"/>
          <p:cNvSpPr txBox="1">
            <a:spLocks noChangeArrowheads="1"/>
          </p:cNvSpPr>
          <p:nvPr/>
        </p:nvSpPr>
        <p:spPr bwMode="auto">
          <a:xfrm>
            <a:off x="5181600" y="3352800"/>
            <a:ext cx="3170238" cy="457200"/>
          </a:xfrm>
          <a:prstGeom prst="rect">
            <a:avLst/>
          </a:prstGeom>
          <a:noFill/>
          <a:ln w="9525">
            <a:noFill/>
            <a:miter lim="800000"/>
            <a:headEnd/>
            <a:tailEnd/>
          </a:ln>
        </p:spPr>
        <p:txBody>
          <a:bodyPr wrap="none">
            <a:spAutoFit/>
          </a:bodyPr>
          <a:lstStyle/>
          <a:p>
            <a:r>
              <a:rPr lang="en-US" sz="2400">
                <a:latin typeface="Times New Roman" pitchFamily="18" charset="0"/>
              </a:rPr>
              <a:t>Syntax or runtime errors</a:t>
            </a:r>
          </a:p>
        </p:txBody>
      </p:sp>
      <p:sp>
        <p:nvSpPr>
          <p:cNvPr id="12297" name="Text Box 11"/>
          <p:cNvSpPr txBox="1">
            <a:spLocks noChangeArrowheads="1"/>
          </p:cNvSpPr>
          <p:nvPr/>
        </p:nvSpPr>
        <p:spPr bwMode="auto">
          <a:xfrm>
            <a:off x="1066800" y="3733800"/>
            <a:ext cx="827088" cy="457200"/>
          </a:xfrm>
          <a:prstGeom prst="rect">
            <a:avLst/>
          </a:prstGeom>
          <a:noFill/>
          <a:ln w="9525">
            <a:noFill/>
            <a:miter lim="800000"/>
            <a:headEnd/>
            <a:tailEnd/>
          </a:ln>
        </p:spPr>
        <p:txBody>
          <a:bodyPr wrap="none">
            <a:spAutoFit/>
          </a:bodyPr>
          <a:lstStyle/>
          <a:p>
            <a:r>
              <a:rPr lang="en-US" sz="2400">
                <a:latin typeface="Times New Roman" pitchFamily="18" charset="0"/>
              </a:rPr>
              <a:t>Input</a:t>
            </a:r>
          </a:p>
        </p:txBody>
      </p:sp>
      <p:sp>
        <p:nvSpPr>
          <p:cNvPr id="12298" name="Line 12"/>
          <p:cNvSpPr>
            <a:spLocks noChangeShapeType="1"/>
          </p:cNvSpPr>
          <p:nvPr/>
        </p:nvSpPr>
        <p:spPr bwMode="auto">
          <a:xfrm>
            <a:off x="1905000" y="3962400"/>
            <a:ext cx="1447800" cy="0"/>
          </a:xfrm>
          <a:prstGeom prst="line">
            <a:avLst/>
          </a:prstGeom>
          <a:noFill/>
          <a:ln w="9525">
            <a:solidFill>
              <a:schemeClr val="tx1"/>
            </a:solidFill>
            <a:round/>
            <a:headEnd/>
            <a:tailEnd type="triangle" w="med" len="med"/>
          </a:ln>
        </p:spPr>
        <p:txBody>
          <a:bodyPr/>
          <a:lstStyle/>
          <a:p>
            <a:endParaRPr lang="en-US"/>
          </a:p>
        </p:txBody>
      </p:sp>
      <p:sp>
        <p:nvSpPr>
          <p:cNvPr id="12299" name="Text Box 13"/>
          <p:cNvSpPr txBox="1">
            <a:spLocks noChangeArrowheads="1"/>
          </p:cNvSpPr>
          <p:nvPr/>
        </p:nvSpPr>
        <p:spPr bwMode="auto">
          <a:xfrm>
            <a:off x="5105400" y="4191000"/>
            <a:ext cx="1030288" cy="457200"/>
          </a:xfrm>
          <a:prstGeom prst="rect">
            <a:avLst/>
          </a:prstGeom>
          <a:noFill/>
          <a:ln w="9525">
            <a:noFill/>
            <a:miter lim="800000"/>
            <a:headEnd/>
            <a:tailEnd/>
          </a:ln>
        </p:spPr>
        <p:txBody>
          <a:bodyPr wrap="none">
            <a:spAutoFit/>
          </a:bodyPr>
          <a:lstStyle/>
          <a:p>
            <a:r>
              <a:rPr lang="en-US" sz="2400">
                <a:latin typeface="Times New Roman" pitchFamily="18" charset="0"/>
              </a:rPr>
              <a:t>Output</a:t>
            </a:r>
          </a:p>
        </p:txBody>
      </p:sp>
      <p:sp>
        <p:nvSpPr>
          <p:cNvPr id="12300" name="Line 14"/>
          <p:cNvSpPr>
            <a:spLocks noChangeShapeType="1"/>
          </p:cNvSpPr>
          <p:nvPr/>
        </p:nvSpPr>
        <p:spPr bwMode="auto">
          <a:xfrm>
            <a:off x="4876800" y="4191000"/>
            <a:ext cx="1447800" cy="0"/>
          </a:xfrm>
          <a:prstGeom prst="line">
            <a:avLst/>
          </a:prstGeom>
          <a:noFill/>
          <a:ln w="9525">
            <a:solidFill>
              <a:schemeClr val="tx1"/>
            </a:solidFill>
            <a:round/>
            <a:headEnd/>
            <a:tailEnd type="triangle" w="med" len="med"/>
          </a:ln>
        </p:spPr>
        <p:txBody>
          <a:bodyPr/>
          <a:lstStyle/>
          <a:p>
            <a:endParaRPr lang="en-US"/>
          </a:p>
        </p:txBody>
      </p:sp>
      <p:sp>
        <p:nvSpPr>
          <p:cNvPr id="12301" name="Line 15"/>
          <p:cNvSpPr>
            <a:spLocks noChangeShapeType="1"/>
          </p:cNvSpPr>
          <p:nvPr/>
        </p:nvSpPr>
        <p:spPr bwMode="auto">
          <a:xfrm>
            <a:off x="4876800" y="3962400"/>
            <a:ext cx="3124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8229600" cy="715962"/>
          </a:xfrm>
        </p:spPr>
        <p:txBody>
          <a:bodyPr/>
          <a:lstStyle/>
          <a:p>
            <a:pPr eaLnBrk="1" hangingPunct="1">
              <a:defRPr/>
            </a:pPr>
            <a:r>
              <a:rPr lang="en-US" sz="4000" smtClean="0"/>
              <a:t>Python</a:t>
            </a:r>
          </a:p>
        </p:txBody>
      </p:sp>
      <p:sp>
        <p:nvSpPr>
          <p:cNvPr id="32771" name="Rectangle 3"/>
          <p:cNvSpPr>
            <a:spLocks noGrp="1" noChangeArrowheads="1"/>
          </p:cNvSpPr>
          <p:nvPr>
            <p:ph type="body" idx="1"/>
          </p:nvPr>
        </p:nvSpPr>
        <p:spPr>
          <a:xfrm>
            <a:off x="533400" y="1143000"/>
            <a:ext cx="8610600" cy="5562600"/>
          </a:xfrm>
          <a:ln>
            <a:solidFill>
              <a:schemeClr val="bg2">
                <a:lumMod val="25000"/>
              </a:schemeClr>
            </a:solidFill>
          </a:ln>
        </p:spPr>
        <p:txBody>
          <a:bodyPr/>
          <a:lstStyle/>
          <a:p>
            <a:pPr eaLnBrk="1" hangingPunct="1">
              <a:lnSpc>
                <a:spcPct val="80000"/>
              </a:lnSpc>
              <a:defRPr/>
            </a:pPr>
            <a:r>
              <a:rPr lang="en-US" sz="2400" dirty="0" smtClean="0"/>
              <a:t>Python is a real-world, production language that is freely available for most computers. </a:t>
            </a:r>
            <a:br>
              <a:rPr lang="en-US" sz="2400" dirty="0" smtClean="0"/>
            </a:br>
            <a:r>
              <a:rPr lang="en-US" sz="2400" dirty="0" smtClean="0"/>
              <a:t/>
            </a:r>
            <a:br>
              <a:rPr lang="en-US" sz="2400" dirty="0" smtClean="0"/>
            </a:br>
            <a:r>
              <a:rPr lang="en-US" sz="1800" dirty="0" smtClean="0">
                <a:solidFill>
                  <a:schemeClr val="accent1">
                    <a:lumMod val="50000"/>
                  </a:schemeClr>
                </a:solidFill>
              </a:rPr>
              <a:t>http:www.python.org</a:t>
            </a:r>
            <a:r>
              <a:rPr lang="en-US" sz="2400" dirty="0" smtClean="0"/>
              <a:t/>
            </a:r>
            <a:br>
              <a:rPr lang="en-US" sz="2400" dirty="0" smtClean="0"/>
            </a:br>
            <a:endParaRPr lang="en-US" sz="2400" dirty="0" smtClean="0">
              <a:hlinkClick r:id="rId3"/>
            </a:endParaRPr>
          </a:p>
          <a:p>
            <a:pPr eaLnBrk="1" hangingPunct="1">
              <a:lnSpc>
                <a:spcPct val="80000"/>
              </a:lnSpc>
              <a:defRPr/>
            </a:pPr>
            <a:r>
              <a:rPr lang="en-US" sz="2400" dirty="0" smtClean="0"/>
              <a:t> If you want a copy of Python to use with this course, go to </a:t>
            </a:r>
            <a:br>
              <a:rPr lang="en-US" sz="2400" dirty="0" smtClean="0"/>
            </a:br>
            <a:r>
              <a:rPr lang="en-US" sz="2400" dirty="0" smtClean="0"/>
              <a:t/>
            </a:r>
            <a:br>
              <a:rPr lang="en-US" sz="2400" dirty="0" smtClean="0"/>
            </a:br>
            <a:r>
              <a:rPr lang="en-US" sz="1800" dirty="0" smtClean="0">
                <a:solidFill>
                  <a:schemeClr val="accent1">
                    <a:lumMod val="50000"/>
                  </a:schemeClr>
                </a:solidFill>
              </a:rPr>
              <a:t>http://code.google.com/p/mediacomp-jes</a:t>
            </a:r>
            <a:r>
              <a:rPr lang="en-US" sz="1800" dirty="0" smtClean="0">
                <a:solidFill>
                  <a:schemeClr val="accent1">
                    <a:lumMod val="50000"/>
                  </a:schemeClr>
                </a:solidFill>
                <a:hlinkClick r:id="rId4"/>
              </a:rPr>
              <a:t>/</a:t>
            </a:r>
            <a:r>
              <a:rPr lang="en-US" sz="1800" dirty="0" smtClean="0">
                <a:solidFill>
                  <a:schemeClr val="accent1">
                    <a:lumMod val="50000"/>
                  </a:schemeClr>
                </a:solidFill>
              </a:rPr>
              <a:t> </a:t>
            </a:r>
            <a:r>
              <a:rPr lang="en-US" sz="2400" dirty="0" smtClean="0">
                <a:solidFill>
                  <a:schemeClr val="accent1">
                    <a:lumMod val="50000"/>
                  </a:schemeClr>
                </a:solidFill>
              </a:rPr>
              <a:t>.  </a:t>
            </a:r>
            <a:r>
              <a:rPr lang="en-US" sz="2400" dirty="0" smtClean="0"/>
              <a:t/>
            </a:r>
            <a:br>
              <a:rPr lang="en-US" sz="2400" dirty="0" smtClean="0"/>
            </a:br>
            <a:r>
              <a:rPr lang="en-US" sz="2400" dirty="0" smtClean="0"/>
              <a:t/>
            </a:r>
            <a:br>
              <a:rPr lang="en-US" sz="2400" dirty="0" smtClean="0"/>
            </a:br>
            <a:r>
              <a:rPr lang="en-US" sz="2400" dirty="0" smtClean="0"/>
              <a:t>We are using JES (</a:t>
            </a:r>
            <a:r>
              <a:rPr lang="en-US" sz="2400" dirty="0" err="1" smtClean="0"/>
              <a:t>Jython</a:t>
            </a:r>
            <a:r>
              <a:rPr lang="en-US" sz="2400" dirty="0" smtClean="0"/>
              <a:t> Environment for Students) which has a lot of special multimedia functionality.</a:t>
            </a:r>
            <a:br>
              <a:rPr lang="en-US" sz="2400" dirty="0" smtClean="0"/>
            </a:br>
            <a:endParaRPr lang="en-US" sz="2400" dirty="0" smtClean="0"/>
          </a:p>
          <a:p>
            <a:pPr eaLnBrk="1" hangingPunct="1">
              <a:lnSpc>
                <a:spcPct val="80000"/>
              </a:lnSpc>
              <a:defRPr/>
            </a:pPr>
            <a:r>
              <a:rPr lang="en-US" sz="2400" dirty="0" smtClean="0"/>
              <a:t>Note: Our textbook covers a limited amount of Python. There are many excellent online tutorials. For example, see </a:t>
            </a:r>
            <a:br>
              <a:rPr lang="en-US" sz="2400" dirty="0" smtClean="0"/>
            </a:br>
            <a:r>
              <a:rPr lang="en-US" sz="2400" dirty="0" smtClean="0"/>
              <a:t/>
            </a:r>
            <a:br>
              <a:rPr lang="en-US" sz="2400" dirty="0" smtClean="0"/>
            </a:br>
            <a:r>
              <a:rPr lang="en-US" sz="1800" dirty="0" smtClean="0">
                <a:solidFill>
                  <a:schemeClr val="accent1">
                    <a:lumMod val="50000"/>
                  </a:schemeClr>
                </a:solidFill>
              </a:rPr>
              <a:t>http://en.wikibooks.org/wiki/Non-Programmer's_Tutorial_for_Python/Contents</a:t>
            </a:r>
            <a:r>
              <a:rPr lang="en-US" sz="1800" dirty="0" smtClean="0"/>
              <a:t/>
            </a:r>
            <a:br>
              <a:rPr lang="en-US" sz="1800" dirty="0" smtClean="0"/>
            </a:br>
            <a:endParaRPr lang="en-US" sz="1800" dirty="0" smtClean="0"/>
          </a:p>
          <a:p>
            <a:pPr eaLnBrk="1" hangingPunct="1">
              <a:lnSpc>
                <a:spcPct val="80000"/>
              </a:lnSpc>
              <a:defRPr/>
            </a:pPr>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8229600" cy="715962"/>
          </a:xfrm>
        </p:spPr>
        <p:txBody>
          <a:bodyPr/>
          <a:lstStyle/>
          <a:p>
            <a:pPr eaLnBrk="1" hangingPunct="1">
              <a:defRPr/>
            </a:pPr>
            <a:r>
              <a:rPr lang="en-US" sz="4000" smtClean="0"/>
              <a:t>Python</a:t>
            </a:r>
          </a:p>
        </p:txBody>
      </p:sp>
      <p:sp>
        <p:nvSpPr>
          <p:cNvPr id="32771" name="Rectangle 3"/>
          <p:cNvSpPr>
            <a:spLocks noGrp="1" noChangeArrowheads="1"/>
          </p:cNvSpPr>
          <p:nvPr>
            <p:ph type="body" idx="1"/>
          </p:nvPr>
        </p:nvSpPr>
        <p:spPr>
          <a:xfrm>
            <a:off x="533400" y="1524000"/>
            <a:ext cx="8305800" cy="4876800"/>
          </a:xfrm>
        </p:spPr>
        <p:txBody>
          <a:bodyPr/>
          <a:lstStyle/>
          <a:p>
            <a:pPr eaLnBrk="1" hangingPunct="1">
              <a:lnSpc>
                <a:spcPct val="80000"/>
              </a:lnSpc>
              <a:defRPr/>
            </a:pPr>
            <a:r>
              <a:rPr lang="en-US" sz="2400" dirty="0" smtClean="0"/>
              <a:t>Python uses an interpreter. Not only can we write complete programs, we can work with the interpreter in a statement by statement mode enabling us to experiment quite easily.</a:t>
            </a:r>
            <a:br>
              <a:rPr lang="en-US" sz="2400" dirty="0" smtClean="0"/>
            </a:br>
            <a:endParaRPr lang="en-US" sz="2400" dirty="0" smtClean="0"/>
          </a:p>
          <a:p>
            <a:pPr eaLnBrk="1" hangingPunct="1">
              <a:lnSpc>
                <a:spcPct val="80000"/>
              </a:lnSpc>
              <a:defRPr/>
            </a:pPr>
            <a:endParaRPr lang="en-US" sz="2400" dirty="0" smtClean="0"/>
          </a:p>
          <a:p>
            <a:pPr eaLnBrk="1" hangingPunct="1">
              <a:lnSpc>
                <a:spcPct val="80000"/>
              </a:lnSpc>
              <a:defRPr/>
            </a:pPr>
            <a:r>
              <a:rPr lang="en-US" sz="2400" dirty="0" smtClean="0"/>
              <a:t>Python is especially good for our purposes in that it does not have a lot of “overhead” before getting started.</a:t>
            </a:r>
            <a:br>
              <a:rPr lang="en-US" sz="2400" dirty="0" smtClean="0"/>
            </a:br>
            <a:endParaRPr lang="en-US" sz="2400" dirty="0" smtClean="0"/>
          </a:p>
          <a:p>
            <a:pPr eaLnBrk="1" hangingPunct="1">
              <a:lnSpc>
                <a:spcPct val="80000"/>
              </a:lnSpc>
              <a:defRPr/>
            </a:pPr>
            <a:endParaRPr lang="en-US" sz="2400" dirty="0" smtClean="0"/>
          </a:p>
          <a:p>
            <a:pPr eaLnBrk="1" hangingPunct="1">
              <a:lnSpc>
                <a:spcPct val="80000"/>
              </a:lnSpc>
              <a:defRPr/>
            </a:pPr>
            <a:r>
              <a:rPr lang="en-US" sz="2400" dirty="0" smtClean="0"/>
              <a:t>It is easy to jump in and experiment with Python in an interactive fashion.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Grp="1" noChangeArrowheads="1"/>
          </p:cNvSpPr>
          <p:nvPr>
            <p:ph type="title"/>
          </p:nvPr>
        </p:nvSpPr>
        <p:spPr/>
        <p:txBody>
          <a:bodyPr>
            <a:normAutofit fontScale="90000"/>
          </a:bodyPr>
          <a:lstStyle/>
          <a:p>
            <a:pPr eaLnBrk="1" hangingPunct="1">
              <a:defRPr/>
            </a:pPr>
            <a:r>
              <a:rPr lang="en-US" smtClean="0"/>
              <a:t>Language terminology</a:t>
            </a:r>
            <a:br>
              <a:rPr lang="en-US" smtClean="0"/>
            </a:br>
            <a:endParaRPr lang="en-US" smtClean="0"/>
          </a:p>
        </p:txBody>
      </p:sp>
      <p:sp>
        <p:nvSpPr>
          <p:cNvPr id="69635" name="Rectangle 1027"/>
          <p:cNvSpPr>
            <a:spLocks noGrp="1" noChangeArrowheads="1"/>
          </p:cNvSpPr>
          <p:nvPr>
            <p:ph type="body" idx="1"/>
          </p:nvPr>
        </p:nvSpPr>
        <p:spPr/>
        <p:txBody>
          <a:bodyPr/>
          <a:lstStyle/>
          <a:p>
            <a:pPr eaLnBrk="1" hangingPunct="1">
              <a:defRPr/>
            </a:pPr>
            <a:r>
              <a:rPr lang="en-US" smtClean="0">
                <a:solidFill>
                  <a:srgbClr val="00FFFF"/>
                </a:solidFill>
              </a:rPr>
              <a:t>Syntax:</a:t>
            </a:r>
            <a:r>
              <a:rPr lang="en-US" smtClean="0"/>
              <a:t> The formal rules for legal statements in the language.</a:t>
            </a:r>
            <a:br>
              <a:rPr lang="en-US" smtClean="0"/>
            </a:br>
            <a:endParaRPr lang="en-US" smtClean="0"/>
          </a:p>
          <a:p>
            <a:pPr eaLnBrk="1" hangingPunct="1">
              <a:defRPr/>
            </a:pPr>
            <a:r>
              <a:rPr lang="en-US" smtClean="0">
                <a:solidFill>
                  <a:srgbClr val="00FFFF"/>
                </a:solidFill>
              </a:rPr>
              <a:t>Semantics:</a:t>
            </a:r>
            <a:r>
              <a:rPr lang="en-US" smtClean="0"/>
              <a:t> The meaning of the statements - what happens when the statement is executed.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fontScale="90000"/>
          </a:bodyPr>
          <a:lstStyle/>
          <a:p>
            <a:pPr eaLnBrk="1" hangingPunct="1">
              <a:defRPr/>
            </a:pPr>
            <a:r>
              <a:rPr lang="en-US" dirty="0" smtClean="0"/>
              <a:t>Three major control constructs </a:t>
            </a:r>
            <a:br>
              <a:rPr lang="en-US" dirty="0" smtClean="0"/>
            </a:br>
            <a:r>
              <a:rPr lang="en-US" dirty="0" smtClean="0"/>
              <a:t>of programming</a:t>
            </a:r>
            <a:br>
              <a:rPr lang="en-US" dirty="0" smtClean="0"/>
            </a:br>
            <a:r>
              <a:rPr lang="en-US" sz="3600" dirty="0" smtClean="0"/>
              <a:t>(Execution flow of instructions)</a:t>
            </a:r>
            <a:endParaRPr lang="en-US" dirty="0" smtClean="0"/>
          </a:p>
        </p:txBody>
      </p:sp>
      <p:sp>
        <p:nvSpPr>
          <p:cNvPr id="66563" name="Rectangle 3"/>
          <p:cNvSpPr>
            <a:spLocks noGrp="1" noChangeArrowheads="1"/>
          </p:cNvSpPr>
          <p:nvPr>
            <p:ph type="body" idx="1"/>
          </p:nvPr>
        </p:nvSpPr>
        <p:spPr>
          <a:xfrm>
            <a:off x="685800" y="2286000"/>
            <a:ext cx="8077200" cy="4419600"/>
          </a:xfrm>
        </p:spPr>
        <p:txBody>
          <a:bodyPr/>
          <a:lstStyle/>
          <a:p>
            <a:pPr eaLnBrk="1" hangingPunct="1">
              <a:lnSpc>
                <a:spcPct val="90000"/>
              </a:lnSpc>
              <a:defRPr/>
            </a:pPr>
            <a:r>
              <a:rPr lang="en-US" dirty="0" smtClean="0">
                <a:solidFill>
                  <a:srgbClr val="00FFFF"/>
                </a:solidFill>
              </a:rPr>
              <a:t>Sequential:</a:t>
            </a:r>
            <a:r>
              <a:rPr lang="en-US" dirty="0" smtClean="0"/>
              <a:t> Simply do steps one after the other in order they are listed.</a:t>
            </a:r>
            <a:br>
              <a:rPr lang="en-US" dirty="0" smtClean="0"/>
            </a:br>
            <a:endParaRPr lang="en-US" dirty="0" smtClean="0"/>
          </a:p>
          <a:p>
            <a:pPr eaLnBrk="1" hangingPunct="1">
              <a:lnSpc>
                <a:spcPct val="90000"/>
              </a:lnSpc>
              <a:defRPr/>
            </a:pPr>
            <a:r>
              <a:rPr lang="en-US" dirty="0" smtClean="0">
                <a:solidFill>
                  <a:srgbClr val="00FFFF"/>
                </a:solidFill>
              </a:rPr>
              <a:t>Conditional:</a:t>
            </a:r>
            <a:r>
              <a:rPr lang="en-US" dirty="0" smtClean="0"/>
              <a:t> Decide which statement to do next based on some true/false test.</a:t>
            </a:r>
            <a:br>
              <a:rPr lang="en-US" dirty="0" smtClean="0"/>
            </a:br>
            <a:endParaRPr lang="en-US" dirty="0" smtClean="0"/>
          </a:p>
          <a:p>
            <a:pPr eaLnBrk="1" hangingPunct="1">
              <a:lnSpc>
                <a:spcPct val="90000"/>
              </a:lnSpc>
              <a:defRPr/>
            </a:pPr>
            <a:r>
              <a:rPr lang="en-US" dirty="0" smtClean="0">
                <a:solidFill>
                  <a:srgbClr val="00FFFF"/>
                </a:solidFill>
              </a:rPr>
              <a:t>Iterative:</a:t>
            </a:r>
            <a:r>
              <a:rPr lang="en-US" dirty="0" smtClean="0"/>
              <a:t> A set of statements is repeated over and over until some condition is met.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pPr eaLnBrk="1" hangingPunct="1">
              <a:defRPr/>
            </a:pPr>
            <a:r>
              <a:rPr lang="en-US" sz="4000" smtClean="0"/>
              <a:t>Sequential Operations</a:t>
            </a:r>
            <a:br>
              <a:rPr lang="en-US" sz="4000" smtClean="0"/>
            </a:br>
            <a:r>
              <a:rPr lang="en-US" sz="3200" smtClean="0"/>
              <a:t>“Atomic”</a:t>
            </a:r>
          </a:p>
        </p:txBody>
      </p:sp>
      <p:sp>
        <p:nvSpPr>
          <p:cNvPr id="67587" name="Rectangle 3"/>
          <p:cNvSpPr>
            <a:spLocks noGrp="1" noChangeArrowheads="1"/>
          </p:cNvSpPr>
          <p:nvPr>
            <p:ph type="body" idx="1"/>
          </p:nvPr>
        </p:nvSpPr>
        <p:spPr>
          <a:xfrm>
            <a:off x="4651375" y="2516188"/>
            <a:ext cx="3067050" cy="2081212"/>
          </a:xfrm>
        </p:spPr>
        <p:txBody>
          <a:bodyPr/>
          <a:lstStyle/>
          <a:p>
            <a:pPr eaLnBrk="1" hangingPunct="1">
              <a:defRPr/>
            </a:pPr>
            <a:r>
              <a:rPr lang="en-US" dirty="0" smtClean="0"/>
              <a:t>Input</a:t>
            </a:r>
          </a:p>
          <a:p>
            <a:pPr eaLnBrk="1" hangingPunct="1">
              <a:defRPr/>
            </a:pPr>
            <a:r>
              <a:rPr lang="en-US" dirty="0" smtClean="0"/>
              <a:t>Computation</a:t>
            </a:r>
          </a:p>
          <a:p>
            <a:pPr eaLnBrk="1" hangingPunct="1">
              <a:defRPr/>
            </a:pPr>
            <a:r>
              <a:rPr lang="en-US" dirty="0" smtClean="0"/>
              <a:t>Output</a:t>
            </a:r>
          </a:p>
        </p:txBody>
      </p:sp>
      <p:sp>
        <p:nvSpPr>
          <p:cNvPr id="17412" name="Rectangle 5"/>
          <p:cNvSpPr>
            <a:spLocks noChangeArrowheads="1"/>
          </p:cNvSpPr>
          <p:nvPr/>
        </p:nvSpPr>
        <p:spPr bwMode="auto">
          <a:xfrm>
            <a:off x="685800" y="1905000"/>
            <a:ext cx="2743200" cy="1143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7413" name="Rectangle 8"/>
          <p:cNvSpPr>
            <a:spLocks noChangeArrowheads="1"/>
          </p:cNvSpPr>
          <p:nvPr/>
        </p:nvSpPr>
        <p:spPr bwMode="auto">
          <a:xfrm>
            <a:off x="685800" y="3505200"/>
            <a:ext cx="2743200" cy="1143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7414" name="Rectangle 11"/>
          <p:cNvSpPr>
            <a:spLocks noChangeArrowheads="1"/>
          </p:cNvSpPr>
          <p:nvPr/>
        </p:nvSpPr>
        <p:spPr bwMode="auto">
          <a:xfrm>
            <a:off x="685800" y="5257800"/>
            <a:ext cx="2743200" cy="1143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7415" name="WordArt 14"/>
          <p:cNvSpPr>
            <a:spLocks noChangeArrowheads="1" noChangeShapeType="1" noTextEdit="1"/>
          </p:cNvSpPr>
          <p:nvPr/>
        </p:nvSpPr>
        <p:spPr bwMode="auto">
          <a:xfrm>
            <a:off x="1295400" y="2133600"/>
            <a:ext cx="1447800" cy="647700"/>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Arial Black"/>
              </a:rPr>
              <a:t>Step i</a:t>
            </a:r>
          </a:p>
        </p:txBody>
      </p:sp>
      <p:sp>
        <p:nvSpPr>
          <p:cNvPr id="17416" name="WordArt 15"/>
          <p:cNvSpPr>
            <a:spLocks noChangeArrowheads="1" noChangeShapeType="1" noTextEdit="1"/>
          </p:cNvSpPr>
          <p:nvPr/>
        </p:nvSpPr>
        <p:spPr bwMode="auto">
          <a:xfrm>
            <a:off x="1219200" y="3733800"/>
            <a:ext cx="1447800" cy="647700"/>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Arial Black"/>
              </a:rPr>
              <a:t>Step i+1</a:t>
            </a:r>
          </a:p>
        </p:txBody>
      </p:sp>
      <p:sp>
        <p:nvSpPr>
          <p:cNvPr id="17417" name="WordArt 16"/>
          <p:cNvSpPr>
            <a:spLocks noChangeArrowheads="1" noChangeShapeType="1" noTextEdit="1"/>
          </p:cNvSpPr>
          <p:nvPr/>
        </p:nvSpPr>
        <p:spPr bwMode="auto">
          <a:xfrm>
            <a:off x="1219200" y="5486400"/>
            <a:ext cx="1447800" cy="647700"/>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Arial Black"/>
              </a:rPr>
              <a:t>Step i+2</a:t>
            </a:r>
          </a:p>
        </p:txBody>
      </p:sp>
      <p:sp>
        <p:nvSpPr>
          <p:cNvPr id="17418" name="Line 17"/>
          <p:cNvSpPr>
            <a:spLocks noChangeShapeType="1"/>
          </p:cNvSpPr>
          <p:nvPr/>
        </p:nvSpPr>
        <p:spPr bwMode="auto">
          <a:xfrm>
            <a:off x="1981200" y="1676400"/>
            <a:ext cx="0" cy="228600"/>
          </a:xfrm>
          <a:prstGeom prst="line">
            <a:avLst/>
          </a:prstGeom>
          <a:noFill/>
          <a:ln w="9525">
            <a:solidFill>
              <a:schemeClr val="tx1"/>
            </a:solidFill>
            <a:round/>
            <a:headEnd/>
            <a:tailEnd type="triangle" w="med" len="med"/>
          </a:ln>
        </p:spPr>
        <p:txBody>
          <a:bodyPr wrap="none" anchor="ctr"/>
          <a:lstStyle/>
          <a:p>
            <a:endParaRPr lang="en-US"/>
          </a:p>
        </p:txBody>
      </p:sp>
      <p:sp>
        <p:nvSpPr>
          <p:cNvPr id="17419" name="Line 19"/>
          <p:cNvSpPr>
            <a:spLocks noChangeShapeType="1"/>
          </p:cNvSpPr>
          <p:nvPr/>
        </p:nvSpPr>
        <p:spPr bwMode="auto">
          <a:xfrm>
            <a:off x="1981200" y="3048000"/>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17420" name="Line 20"/>
          <p:cNvSpPr>
            <a:spLocks noChangeShapeType="1"/>
          </p:cNvSpPr>
          <p:nvPr/>
        </p:nvSpPr>
        <p:spPr bwMode="auto">
          <a:xfrm>
            <a:off x="1981200" y="4648200"/>
            <a:ext cx="0" cy="60960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52400"/>
            <a:ext cx="8153400" cy="792163"/>
          </a:xfrm>
        </p:spPr>
        <p:txBody>
          <a:bodyPr/>
          <a:lstStyle/>
          <a:p>
            <a:pPr eaLnBrk="1" hangingPunct="1">
              <a:defRPr/>
            </a:pPr>
            <a:r>
              <a:rPr lang="en-US" smtClean="0"/>
              <a:t>The Big Plan</a:t>
            </a:r>
          </a:p>
        </p:txBody>
      </p:sp>
      <p:sp>
        <p:nvSpPr>
          <p:cNvPr id="36867" name="Rectangle 3"/>
          <p:cNvSpPr>
            <a:spLocks noGrp="1" noChangeArrowheads="1"/>
          </p:cNvSpPr>
          <p:nvPr>
            <p:ph type="body" idx="1"/>
          </p:nvPr>
        </p:nvSpPr>
        <p:spPr>
          <a:xfrm>
            <a:off x="533400" y="1371600"/>
            <a:ext cx="8305800" cy="5181600"/>
          </a:xfrm>
        </p:spPr>
        <p:txBody>
          <a:bodyPr/>
          <a:lstStyle/>
          <a:p>
            <a:pPr eaLnBrk="1" hangingPunct="1">
              <a:lnSpc>
                <a:spcPct val="90000"/>
              </a:lnSpc>
              <a:defRPr/>
            </a:pPr>
            <a:r>
              <a:rPr lang="en-US" sz="2400" dirty="0" smtClean="0"/>
              <a:t>We want to get some experience of programming simple algorithms in a real programming language. This gives us an understanding of how software is written and allows us to test our algorithms to see if they work.</a:t>
            </a:r>
            <a:br>
              <a:rPr lang="en-US" sz="2400" dirty="0" smtClean="0"/>
            </a:br>
            <a:endParaRPr lang="en-US" sz="2400" dirty="0" smtClean="0"/>
          </a:p>
          <a:p>
            <a:pPr eaLnBrk="1" hangingPunct="1">
              <a:lnSpc>
                <a:spcPct val="90000"/>
              </a:lnSpc>
              <a:defRPr/>
            </a:pPr>
            <a:r>
              <a:rPr lang="en-US" sz="2400" dirty="0" smtClean="0"/>
              <a:t>We’ll first work with programs where the variables have numbers as values.</a:t>
            </a:r>
            <a:br>
              <a:rPr lang="en-US" sz="2400" dirty="0" smtClean="0"/>
            </a:br>
            <a:endParaRPr lang="en-US" sz="2400" dirty="0" smtClean="0"/>
          </a:p>
          <a:p>
            <a:pPr eaLnBrk="1" hangingPunct="1">
              <a:lnSpc>
                <a:spcPct val="90000"/>
              </a:lnSpc>
              <a:defRPr/>
            </a:pPr>
            <a:r>
              <a:rPr lang="en-US" sz="2400" dirty="0" smtClean="0"/>
              <a:t>Later we’ll work with programs dealing with pictures and sound.</a:t>
            </a:r>
            <a:br>
              <a:rPr lang="en-US" sz="2400" dirty="0" smtClean="0"/>
            </a:br>
            <a:endParaRPr lang="en-US" sz="2400" dirty="0" smtClean="0"/>
          </a:p>
          <a:p>
            <a:pPr eaLnBrk="1" hangingPunct="1">
              <a:lnSpc>
                <a:spcPct val="90000"/>
              </a:lnSpc>
              <a:defRPr/>
            </a:pPr>
            <a:r>
              <a:rPr lang="en-US" sz="2400" dirty="0" smtClean="0"/>
              <a:t>In lab we’ll work with some simple statements and small programs.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smtClean="0"/>
              <a:t>The Basic Pattern</a:t>
            </a:r>
          </a:p>
        </p:txBody>
      </p:sp>
      <p:sp>
        <p:nvSpPr>
          <p:cNvPr id="38915" name="Rectangle 3"/>
          <p:cNvSpPr>
            <a:spLocks noGrp="1" noChangeArrowheads="1"/>
          </p:cNvSpPr>
          <p:nvPr>
            <p:ph type="body" idx="1"/>
          </p:nvPr>
        </p:nvSpPr>
        <p:spPr>
          <a:xfrm>
            <a:off x="457200" y="1600200"/>
            <a:ext cx="8458200" cy="5029200"/>
          </a:xfrm>
        </p:spPr>
        <p:txBody>
          <a:bodyPr/>
          <a:lstStyle/>
          <a:p>
            <a:pPr eaLnBrk="1" hangingPunct="1">
              <a:defRPr/>
            </a:pPr>
            <a:r>
              <a:rPr lang="en-US" smtClean="0"/>
              <a:t>Most of our programs will use the basic pattern of</a:t>
            </a:r>
            <a:br>
              <a:rPr lang="en-US" smtClean="0"/>
            </a:br>
            <a:endParaRPr lang="en-US" smtClean="0"/>
          </a:p>
          <a:p>
            <a:pPr lvl="1" eaLnBrk="1" hangingPunct="1">
              <a:defRPr/>
            </a:pPr>
            <a:r>
              <a:rPr lang="en-US" smtClean="0"/>
              <a:t>Get some user input</a:t>
            </a:r>
            <a:br>
              <a:rPr lang="en-US" smtClean="0"/>
            </a:br>
            <a:endParaRPr lang="en-US" smtClean="0"/>
          </a:p>
          <a:p>
            <a:pPr lvl="1" eaLnBrk="1" hangingPunct="1">
              <a:defRPr/>
            </a:pPr>
            <a:r>
              <a:rPr lang="en-US" smtClean="0"/>
              <a:t>Perform some algorithm on the input</a:t>
            </a:r>
            <a:br>
              <a:rPr lang="en-US" smtClean="0"/>
            </a:br>
            <a:endParaRPr lang="en-US" smtClean="0"/>
          </a:p>
          <a:p>
            <a:pPr lvl="1" eaLnBrk="1" hangingPunct="1">
              <a:defRPr/>
            </a:pPr>
            <a:r>
              <a:rPr lang="en-US" smtClean="0"/>
              <a:t>Provide results as output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smtClean="0"/>
              <a:t>Identifiers</a:t>
            </a:r>
          </a:p>
        </p:txBody>
      </p:sp>
      <p:sp>
        <p:nvSpPr>
          <p:cNvPr id="61443" name="Rectangle 3"/>
          <p:cNvSpPr>
            <a:spLocks noGrp="1" noChangeArrowheads="1"/>
          </p:cNvSpPr>
          <p:nvPr>
            <p:ph type="body" idx="1"/>
          </p:nvPr>
        </p:nvSpPr>
        <p:spPr>
          <a:xfrm>
            <a:off x="609600" y="1600200"/>
            <a:ext cx="8153400" cy="48006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1" hangingPunct="1">
              <a:lnSpc>
                <a:spcPct val="90000"/>
              </a:lnSpc>
              <a:defRPr/>
            </a:pPr>
            <a:r>
              <a:rPr lang="en-US" sz="2800" i="1" dirty="0" smtClean="0">
                <a:solidFill>
                  <a:schemeClr val="accent1">
                    <a:lumMod val="50000"/>
                  </a:schemeClr>
                </a:solidFill>
              </a:rPr>
              <a:t>Identifiers</a:t>
            </a:r>
            <a:r>
              <a:rPr lang="en-US" sz="2800" dirty="0" smtClean="0">
                <a:solidFill>
                  <a:schemeClr val="accent1">
                    <a:lumMod val="50000"/>
                  </a:schemeClr>
                </a:solidFill>
              </a:rPr>
              <a:t> </a:t>
            </a:r>
            <a:r>
              <a:rPr lang="en-US" sz="2800" dirty="0" smtClean="0"/>
              <a:t>are names of various program elements in the code that uniquely identify the elements. They are the names of things like variables or functions to be performed. They're specified by the programmer and should have names that indicate their purpose.</a:t>
            </a:r>
            <a:br>
              <a:rPr lang="en-US" sz="2800" dirty="0" smtClean="0"/>
            </a:br>
            <a:endParaRPr lang="en-US" sz="2800" dirty="0" smtClean="0"/>
          </a:p>
          <a:p>
            <a:pPr eaLnBrk="1" hangingPunct="1">
              <a:lnSpc>
                <a:spcPct val="90000"/>
              </a:lnSpc>
              <a:defRPr/>
            </a:pPr>
            <a:r>
              <a:rPr lang="en-US" sz="2800" dirty="0" smtClean="0"/>
              <a:t>In Python, identifiers </a:t>
            </a:r>
          </a:p>
          <a:p>
            <a:pPr lvl="1" eaLnBrk="1" hangingPunct="1">
              <a:lnSpc>
                <a:spcPct val="90000"/>
              </a:lnSpc>
              <a:defRPr/>
            </a:pPr>
            <a:r>
              <a:rPr lang="en-US" sz="2400" dirty="0" smtClean="0"/>
              <a:t>Are made of letters, digits and underscores</a:t>
            </a:r>
          </a:p>
          <a:p>
            <a:pPr lvl="1" eaLnBrk="1" hangingPunct="1">
              <a:lnSpc>
                <a:spcPct val="90000"/>
              </a:lnSpc>
              <a:defRPr/>
            </a:pPr>
            <a:r>
              <a:rPr lang="en-US" sz="2400" dirty="0" smtClean="0"/>
              <a:t>Must begin with a letter or an underscore</a:t>
            </a:r>
          </a:p>
          <a:p>
            <a:pPr lvl="1" eaLnBrk="1" hangingPunct="1">
              <a:lnSpc>
                <a:spcPct val="90000"/>
              </a:lnSpc>
              <a:defRPr/>
            </a:pPr>
            <a:r>
              <a:rPr lang="en-US" sz="2400" dirty="0" smtClean="0"/>
              <a:t>Examples:  temperature, </a:t>
            </a:r>
            <a:r>
              <a:rPr lang="en-US" sz="2400" dirty="0" err="1" smtClean="0"/>
              <a:t>myPayrate</a:t>
            </a:r>
            <a:r>
              <a:rPr lang="en-US" sz="2400" dirty="0" smtClean="0"/>
              <a:t>, score2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smtClean="0"/>
              <a:t>Keywords</a:t>
            </a:r>
          </a:p>
        </p:txBody>
      </p:sp>
      <p:sp>
        <p:nvSpPr>
          <p:cNvPr id="82947" name="Rectangle 3"/>
          <p:cNvSpPr>
            <a:spLocks noGrp="1" noChangeArrowheads="1"/>
          </p:cNvSpPr>
          <p:nvPr>
            <p:ph type="body" idx="1"/>
          </p:nvPr>
        </p:nvSpPr>
        <p:spPr>
          <a:xfrm>
            <a:off x="457200" y="2133600"/>
            <a:ext cx="8229600" cy="3276600"/>
          </a:xfrm>
        </p:spPr>
        <p:txBody>
          <a:bodyPr/>
          <a:lstStyle/>
          <a:p>
            <a:pPr eaLnBrk="1" hangingPunct="1">
              <a:defRPr/>
            </a:pPr>
            <a:r>
              <a:rPr lang="en-US" i="1" dirty="0" smtClean="0">
                <a:solidFill>
                  <a:schemeClr val="accent1">
                    <a:lumMod val="50000"/>
                  </a:schemeClr>
                </a:solidFill>
              </a:rPr>
              <a:t>Keywords</a:t>
            </a:r>
            <a:r>
              <a:rPr lang="en-US" dirty="0" smtClean="0">
                <a:solidFill>
                  <a:schemeClr val="accent1">
                    <a:lumMod val="50000"/>
                  </a:schemeClr>
                </a:solidFill>
              </a:rPr>
              <a:t> are reserved words that have special meaning in the Python language. Because they are reserved, they can not be used as identifiers. Examples of keywords are </a:t>
            </a:r>
            <a:r>
              <a:rPr lang="en-US" i="1" dirty="0" smtClean="0">
                <a:solidFill>
                  <a:schemeClr val="accent1">
                    <a:lumMod val="50000"/>
                  </a:schemeClr>
                </a:solidFill>
              </a:rPr>
              <a:t>if, while, class, import</a:t>
            </a:r>
            <a:r>
              <a:rPr lang="en-US" dirty="0" smtClean="0">
                <a:solidFill>
                  <a:schemeClr val="accent1">
                    <a:lumMod val="50000"/>
                  </a:schemeClr>
                </a:solidFill>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smtClean="0"/>
              <a:t>Variables in Python</a:t>
            </a:r>
          </a:p>
        </p:txBody>
      </p:sp>
      <p:sp>
        <p:nvSpPr>
          <p:cNvPr id="63491" name="Rectangle 3"/>
          <p:cNvSpPr>
            <a:spLocks noGrp="1" noChangeArrowheads="1"/>
          </p:cNvSpPr>
          <p:nvPr>
            <p:ph type="body" idx="1"/>
          </p:nvPr>
        </p:nvSpPr>
        <p:spPr>
          <a:xfrm>
            <a:off x="990600" y="2133600"/>
            <a:ext cx="7772400" cy="4191000"/>
          </a:xfrm>
        </p:spPr>
        <p:txBody>
          <a:bodyPr/>
          <a:lstStyle/>
          <a:p>
            <a:pPr eaLnBrk="1" hangingPunct="1">
              <a:defRPr/>
            </a:pPr>
            <a:r>
              <a:rPr lang="en-US" dirty="0" smtClean="0"/>
              <a:t>A variable has</a:t>
            </a:r>
            <a:br>
              <a:rPr lang="en-US" dirty="0" smtClean="0"/>
            </a:br>
            <a:endParaRPr lang="en-US" dirty="0" smtClean="0"/>
          </a:p>
          <a:p>
            <a:pPr lvl="1" eaLnBrk="1" hangingPunct="1">
              <a:defRPr/>
            </a:pPr>
            <a:r>
              <a:rPr lang="en-US" dirty="0" smtClean="0"/>
              <a:t> A name – identifier</a:t>
            </a:r>
            <a:br>
              <a:rPr lang="en-US" dirty="0" smtClean="0"/>
            </a:br>
            <a:endParaRPr lang="en-US" dirty="0" smtClean="0"/>
          </a:p>
          <a:p>
            <a:pPr lvl="1" eaLnBrk="1" hangingPunct="1">
              <a:defRPr/>
            </a:pPr>
            <a:r>
              <a:rPr lang="en-US" dirty="0" smtClean="0"/>
              <a:t> A data type - </a:t>
            </a:r>
            <a:r>
              <a:rPr lang="en-US" dirty="0" err="1" smtClean="0"/>
              <a:t>int</a:t>
            </a:r>
            <a:r>
              <a:rPr lang="en-US" dirty="0" smtClean="0"/>
              <a:t>, float, </a:t>
            </a:r>
            <a:r>
              <a:rPr lang="en-US" dirty="0" err="1" smtClean="0"/>
              <a:t>str</a:t>
            </a:r>
            <a:r>
              <a:rPr lang="en-US" dirty="0" smtClean="0"/>
              <a:t>, etc.</a:t>
            </a:r>
          </a:p>
          <a:p>
            <a:pPr lvl="1" eaLnBrk="1" hangingPunct="1">
              <a:buFontTx/>
              <a:buNone/>
              <a:defRPr/>
            </a:pPr>
            <a:endParaRPr lang="en-US" dirty="0" smtClean="0"/>
          </a:p>
          <a:p>
            <a:pPr lvl="1" eaLnBrk="1" hangingPunct="1">
              <a:defRPr/>
            </a:pPr>
            <a:r>
              <a:rPr lang="en-US" dirty="0" smtClean="0"/>
              <a:t> Storage space sufficient for the type.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smtClean="0"/>
              <a:t>Numeric Data Types</a:t>
            </a:r>
          </a:p>
        </p:txBody>
      </p:sp>
      <p:sp>
        <p:nvSpPr>
          <p:cNvPr id="64515" name="Rectangle 3"/>
          <p:cNvSpPr>
            <a:spLocks noGrp="1" noChangeArrowheads="1"/>
          </p:cNvSpPr>
          <p:nvPr>
            <p:ph type="body" idx="1"/>
          </p:nvPr>
        </p:nvSpPr>
        <p:spPr/>
        <p:txBody>
          <a:bodyPr/>
          <a:lstStyle/>
          <a:p>
            <a:pPr eaLnBrk="1" hangingPunct="1">
              <a:defRPr/>
            </a:pPr>
            <a:r>
              <a:rPr lang="en-US" dirty="0" err="1" smtClean="0">
                <a:solidFill>
                  <a:srgbClr val="FFFF00"/>
                </a:solidFill>
              </a:rPr>
              <a:t>int</a:t>
            </a:r>
            <a:r>
              <a:rPr lang="en-US" dirty="0" smtClean="0"/>
              <a:t/>
            </a:r>
            <a:br>
              <a:rPr lang="en-US" dirty="0" smtClean="0"/>
            </a:br>
            <a:r>
              <a:rPr lang="en-US" dirty="0" smtClean="0"/>
              <a:t>	This type is for whole numbers, positive or negative. Examples: 23, -1756</a:t>
            </a:r>
            <a:br>
              <a:rPr lang="en-US" dirty="0" smtClean="0"/>
            </a:br>
            <a:endParaRPr lang="en-US" dirty="0" smtClean="0"/>
          </a:p>
          <a:p>
            <a:pPr eaLnBrk="1" hangingPunct="1">
              <a:defRPr/>
            </a:pPr>
            <a:r>
              <a:rPr lang="en-US" dirty="0" smtClean="0">
                <a:solidFill>
                  <a:srgbClr val="FFFF00"/>
                </a:solidFill>
              </a:rPr>
              <a:t>float</a:t>
            </a:r>
            <a:r>
              <a:rPr lang="en-US" dirty="0" smtClean="0"/>
              <a:t/>
            </a:r>
            <a:br>
              <a:rPr lang="en-US" dirty="0" smtClean="0"/>
            </a:br>
            <a:r>
              <a:rPr lang="en-US" dirty="0" smtClean="0"/>
              <a:t>	This type is for numbers with possible fraction parts.  Examples: 23.0, -14.561</a:t>
            </a:r>
          </a:p>
          <a:p>
            <a:pPr eaLnBrk="1" hangingPunct="1">
              <a:defRPr/>
            </a:pPr>
            <a:endParaRPr lang="en-US"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smtClean="0"/>
              <a:t>Integer operators</a:t>
            </a:r>
          </a:p>
        </p:txBody>
      </p:sp>
      <p:sp>
        <p:nvSpPr>
          <p:cNvPr id="66563" name="Rectangle 3"/>
          <p:cNvSpPr>
            <a:spLocks noGrp="1" noChangeArrowheads="1"/>
          </p:cNvSpPr>
          <p:nvPr>
            <p:ph type="body" idx="1"/>
          </p:nvPr>
        </p:nvSpPr>
        <p:spPr>
          <a:xfrm>
            <a:off x="533400" y="1447800"/>
            <a:ext cx="8305800" cy="5029200"/>
          </a:xfrm>
        </p:spPr>
        <p:txBody>
          <a:bodyPr/>
          <a:lstStyle/>
          <a:p>
            <a:pPr eaLnBrk="1" hangingPunct="1">
              <a:lnSpc>
                <a:spcPct val="90000"/>
              </a:lnSpc>
              <a:buSzTx/>
              <a:buFont typeface="Wingdings" pitchFamily="2" charset="2"/>
              <a:buNone/>
              <a:defRPr/>
            </a:pPr>
            <a:r>
              <a:rPr lang="en-US" smtClean="0"/>
              <a:t> </a:t>
            </a:r>
            <a:r>
              <a:rPr lang="en-US" sz="2400" smtClean="0"/>
              <a:t>The operations for integers are:</a:t>
            </a:r>
          </a:p>
          <a:p>
            <a:pPr lvl="1" eaLnBrk="1" hangingPunct="1">
              <a:lnSpc>
                <a:spcPct val="90000"/>
              </a:lnSpc>
              <a:buFontTx/>
              <a:buNone/>
              <a:defRPr/>
            </a:pPr>
            <a:r>
              <a:rPr lang="en-US" sz="2400" smtClean="0"/>
              <a:t> + 		for addition</a:t>
            </a:r>
          </a:p>
          <a:p>
            <a:pPr lvl="1" eaLnBrk="1" hangingPunct="1">
              <a:lnSpc>
                <a:spcPct val="90000"/>
              </a:lnSpc>
              <a:buFontTx/>
              <a:buNone/>
              <a:defRPr/>
            </a:pPr>
            <a:r>
              <a:rPr lang="en-US" sz="2400" smtClean="0"/>
              <a:t> - 		for subtraction</a:t>
            </a:r>
          </a:p>
          <a:p>
            <a:pPr lvl="1" eaLnBrk="1" hangingPunct="1">
              <a:lnSpc>
                <a:spcPct val="90000"/>
              </a:lnSpc>
              <a:buFontTx/>
              <a:buNone/>
              <a:defRPr/>
            </a:pPr>
            <a:r>
              <a:rPr lang="en-US" sz="2400" smtClean="0"/>
              <a:t> * 		for multiplication</a:t>
            </a:r>
          </a:p>
          <a:p>
            <a:pPr lvl="1" eaLnBrk="1" hangingPunct="1">
              <a:lnSpc>
                <a:spcPct val="90000"/>
              </a:lnSpc>
              <a:buFontTx/>
              <a:buNone/>
              <a:defRPr/>
            </a:pPr>
            <a:r>
              <a:rPr lang="en-US" sz="2400" smtClean="0"/>
              <a:t> / 		for integer division: The result of 14/5 is 2</a:t>
            </a:r>
          </a:p>
          <a:p>
            <a:pPr lvl="1" eaLnBrk="1" hangingPunct="1">
              <a:lnSpc>
                <a:spcPct val="90000"/>
              </a:lnSpc>
              <a:buFontTx/>
              <a:buNone/>
              <a:defRPr/>
            </a:pPr>
            <a:r>
              <a:rPr lang="en-US" sz="2400" smtClean="0"/>
              <a:t> % 	for remainder: The result of 14 % 5 is 4</a:t>
            </a:r>
            <a:br>
              <a:rPr lang="en-US" sz="2400" smtClean="0"/>
            </a:br>
            <a:endParaRPr lang="en-US" sz="2400" smtClean="0"/>
          </a:p>
          <a:p>
            <a:pPr eaLnBrk="1" hangingPunct="1">
              <a:lnSpc>
                <a:spcPct val="90000"/>
              </a:lnSpc>
              <a:defRPr/>
            </a:pPr>
            <a:r>
              <a:rPr lang="en-US" sz="2400" smtClean="0"/>
              <a:t>*, /, % take precedence over +, -</a:t>
            </a:r>
          </a:p>
          <a:p>
            <a:pPr lvl="1" eaLnBrk="1" hangingPunct="1">
              <a:lnSpc>
                <a:spcPct val="90000"/>
              </a:lnSpc>
              <a:buFontTx/>
              <a:buNone/>
              <a:defRPr/>
            </a:pPr>
            <a:r>
              <a:rPr lang="en-US" sz="2400" smtClean="0"/>
              <a:t> x + y * z will do y*z first</a:t>
            </a:r>
            <a:br>
              <a:rPr lang="en-US" sz="2400" smtClean="0"/>
            </a:br>
            <a:endParaRPr lang="en-US" sz="2400" smtClean="0"/>
          </a:p>
          <a:p>
            <a:pPr eaLnBrk="1" hangingPunct="1">
              <a:lnSpc>
                <a:spcPct val="90000"/>
              </a:lnSpc>
              <a:defRPr/>
            </a:pPr>
            <a:r>
              <a:rPr lang="en-US" sz="2400" smtClean="0"/>
              <a:t>Use parentheses to dictate order you want.</a:t>
            </a:r>
          </a:p>
          <a:p>
            <a:pPr lvl="1" eaLnBrk="1" hangingPunct="1">
              <a:lnSpc>
                <a:spcPct val="90000"/>
              </a:lnSpc>
              <a:buFontTx/>
              <a:buNone/>
              <a:defRPr/>
            </a:pPr>
            <a:r>
              <a:rPr lang="en-US" sz="2400" smtClean="0"/>
              <a:t> (x+y) * z will do x+y first.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smtClean="0"/>
              <a:t>Integer Expressions</a:t>
            </a:r>
          </a:p>
        </p:txBody>
      </p:sp>
      <p:sp>
        <p:nvSpPr>
          <p:cNvPr id="67587" name="Rectangle 3"/>
          <p:cNvSpPr>
            <a:spLocks noGrp="1" noChangeArrowheads="1"/>
          </p:cNvSpPr>
          <p:nvPr>
            <p:ph type="body" idx="1"/>
          </p:nvPr>
        </p:nvSpPr>
        <p:spPr>
          <a:xfrm>
            <a:off x="457200" y="1600200"/>
            <a:ext cx="8305800" cy="4953000"/>
          </a:xfrm>
        </p:spPr>
        <p:txBody>
          <a:bodyPr/>
          <a:lstStyle/>
          <a:p>
            <a:pPr eaLnBrk="1" hangingPunct="1">
              <a:defRPr/>
            </a:pPr>
            <a:r>
              <a:rPr lang="en-US" dirty="0" smtClean="0"/>
              <a:t>Integer expressions are formed using</a:t>
            </a:r>
            <a:br>
              <a:rPr lang="en-US" dirty="0" smtClean="0"/>
            </a:br>
            <a:endParaRPr lang="en-US" dirty="0" smtClean="0"/>
          </a:p>
          <a:p>
            <a:pPr lvl="1" eaLnBrk="1" hangingPunct="1">
              <a:defRPr/>
            </a:pPr>
            <a:r>
              <a:rPr lang="en-US" dirty="0" smtClean="0"/>
              <a:t> Integer Constants</a:t>
            </a:r>
            <a:br>
              <a:rPr lang="en-US" dirty="0" smtClean="0"/>
            </a:br>
            <a:endParaRPr lang="en-US" dirty="0" smtClean="0"/>
          </a:p>
          <a:p>
            <a:pPr lvl="1" eaLnBrk="1" hangingPunct="1">
              <a:defRPr/>
            </a:pPr>
            <a:r>
              <a:rPr lang="en-US" dirty="0" smtClean="0"/>
              <a:t> Integer Variables</a:t>
            </a:r>
            <a:br>
              <a:rPr lang="en-US" dirty="0" smtClean="0"/>
            </a:br>
            <a:endParaRPr lang="en-US" dirty="0" smtClean="0"/>
          </a:p>
          <a:p>
            <a:pPr lvl="1" eaLnBrk="1" hangingPunct="1">
              <a:defRPr/>
            </a:pPr>
            <a:r>
              <a:rPr lang="en-US" dirty="0" smtClean="0"/>
              <a:t> </a:t>
            </a:r>
            <a:r>
              <a:rPr lang="en-US" smtClean="0"/>
              <a:t>Integer Operators</a:t>
            </a:r>
            <a:br>
              <a:rPr lang="en-US" smtClean="0"/>
            </a:br>
            <a:endParaRPr lang="en-US" dirty="0" smtClean="0"/>
          </a:p>
          <a:p>
            <a:pPr lvl="1" eaLnBrk="1" hangingPunct="1">
              <a:defRPr/>
            </a:pPr>
            <a:r>
              <a:rPr lang="en-US" dirty="0" smtClean="0"/>
              <a:t> Parentheses</a:t>
            </a:r>
            <a:br>
              <a:rPr lang="en-US" dirty="0" smtClean="0"/>
            </a:b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fontScale="90000"/>
          </a:bodyPr>
          <a:lstStyle/>
          <a:p>
            <a:pPr eaLnBrk="1" hangingPunct="1">
              <a:defRPr/>
            </a:pPr>
            <a:r>
              <a:rPr lang="en-US" dirty="0" smtClean="0"/>
              <a:t>Python Assignment Statements</a:t>
            </a:r>
          </a:p>
        </p:txBody>
      </p:sp>
      <p:sp>
        <p:nvSpPr>
          <p:cNvPr id="69635" name="Rectangle 3"/>
          <p:cNvSpPr>
            <a:spLocks noGrp="1" noChangeArrowheads="1"/>
          </p:cNvSpPr>
          <p:nvPr>
            <p:ph type="body" idx="1"/>
          </p:nvPr>
        </p:nvSpPr>
        <p:spPr>
          <a:xfrm>
            <a:off x="457200" y="1219200"/>
            <a:ext cx="8305800" cy="5257800"/>
          </a:xfrm>
        </p:spPr>
        <p:txBody>
          <a:bodyPr/>
          <a:lstStyle/>
          <a:p>
            <a:pPr eaLnBrk="1" hangingPunct="1">
              <a:lnSpc>
                <a:spcPct val="90000"/>
              </a:lnSpc>
              <a:buFont typeface="Wingdings" pitchFamily="2" charset="2"/>
              <a:buNone/>
              <a:defRPr/>
            </a:pPr>
            <a:endParaRPr lang="en-US" sz="2800" dirty="0" smtClean="0"/>
          </a:p>
          <a:p>
            <a:pPr eaLnBrk="1" hangingPunct="1">
              <a:lnSpc>
                <a:spcPct val="90000"/>
              </a:lnSpc>
              <a:defRPr/>
            </a:pPr>
            <a:r>
              <a:rPr lang="en-US" sz="2800" dirty="0" smtClean="0">
                <a:solidFill>
                  <a:schemeClr val="accent1">
                    <a:lumMod val="50000"/>
                  </a:schemeClr>
                </a:solidFill>
              </a:rPr>
              <a:t>In Python, = is called the </a:t>
            </a:r>
            <a:r>
              <a:rPr lang="en-US" sz="2800" i="1" dirty="0" smtClean="0">
                <a:solidFill>
                  <a:schemeClr val="accent1">
                    <a:lumMod val="50000"/>
                  </a:schemeClr>
                </a:solidFill>
              </a:rPr>
              <a:t>assignment operator</a:t>
            </a:r>
            <a:r>
              <a:rPr lang="en-US" sz="2800" dirty="0" smtClean="0">
                <a:solidFill>
                  <a:schemeClr val="accent1">
                    <a:lumMod val="50000"/>
                  </a:schemeClr>
                </a:solidFill>
              </a:rPr>
              <a:t> and an </a:t>
            </a:r>
            <a:r>
              <a:rPr lang="en-US" sz="2800" i="1" dirty="0" smtClean="0">
                <a:solidFill>
                  <a:schemeClr val="accent1">
                    <a:lumMod val="50000"/>
                  </a:schemeClr>
                </a:solidFill>
              </a:rPr>
              <a:t>assignment statement</a:t>
            </a:r>
            <a:r>
              <a:rPr lang="en-US" sz="2800" dirty="0" smtClean="0">
                <a:solidFill>
                  <a:schemeClr val="accent1">
                    <a:lumMod val="50000"/>
                  </a:schemeClr>
                </a:solidFill>
              </a:rPr>
              <a:t> has the form</a:t>
            </a:r>
            <a:br>
              <a:rPr lang="en-US" sz="2800" dirty="0" smtClean="0">
                <a:solidFill>
                  <a:schemeClr val="accent1">
                    <a:lumMod val="50000"/>
                  </a:schemeClr>
                </a:solidFill>
              </a:rPr>
            </a:br>
            <a:r>
              <a:rPr lang="en-US" sz="2800" dirty="0" smtClean="0">
                <a:solidFill>
                  <a:schemeClr val="accent1">
                    <a:lumMod val="50000"/>
                  </a:schemeClr>
                </a:solidFill>
              </a:rPr>
              <a:t/>
            </a:r>
            <a:br>
              <a:rPr lang="en-US" sz="2800" dirty="0" smtClean="0">
                <a:solidFill>
                  <a:schemeClr val="accent1">
                    <a:lumMod val="50000"/>
                  </a:schemeClr>
                </a:solidFill>
              </a:rPr>
            </a:br>
            <a:r>
              <a:rPr lang="en-US" sz="2800" dirty="0" smtClean="0">
                <a:solidFill>
                  <a:schemeClr val="accent1">
                    <a:lumMod val="50000"/>
                  </a:schemeClr>
                </a:solidFill>
              </a:rPr>
              <a:t>           &lt;variable&gt; = &lt;expression&gt;</a:t>
            </a:r>
            <a:br>
              <a:rPr lang="en-US" sz="2800" dirty="0" smtClean="0">
                <a:solidFill>
                  <a:schemeClr val="accent1">
                    <a:lumMod val="50000"/>
                  </a:schemeClr>
                </a:solidFill>
              </a:rPr>
            </a:br>
            <a:endParaRPr lang="en-US" sz="2800" dirty="0" smtClean="0">
              <a:solidFill>
                <a:schemeClr val="accent1">
                  <a:lumMod val="50000"/>
                </a:schemeClr>
              </a:solidFill>
            </a:endParaRPr>
          </a:p>
          <a:p>
            <a:pPr eaLnBrk="1" hangingPunct="1">
              <a:lnSpc>
                <a:spcPct val="90000"/>
              </a:lnSpc>
              <a:defRPr/>
            </a:pPr>
            <a:r>
              <a:rPr lang="en-US" sz="2800" dirty="0" smtClean="0">
                <a:solidFill>
                  <a:schemeClr val="accent1">
                    <a:lumMod val="50000"/>
                  </a:schemeClr>
                </a:solidFill>
              </a:rPr>
              <a:t>Here</a:t>
            </a:r>
          </a:p>
          <a:p>
            <a:pPr lvl="1" eaLnBrk="1" hangingPunct="1">
              <a:lnSpc>
                <a:spcPct val="90000"/>
              </a:lnSpc>
              <a:defRPr/>
            </a:pPr>
            <a:r>
              <a:rPr lang="en-US" sz="2400" dirty="0" smtClean="0">
                <a:solidFill>
                  <a:schemeClr val="accent1">
                    <a:lumMod val="50000"/>
                  </a:schemeClr>
                </a:solidFill>
              </a:rPr>
              <a:t>&lt;variable&gt; would be replaced by an actual variable</a:t>
            </a:r>
          </a:p>
          <a:p>
            <a:pPr lvl="1" eaLnBrk="1" hangingPunct="1">
              <a:lnSpc>
                <a:spcPct val="90000"/>
              </a:lnSpc>
              <a:defRPr/>
            </a:pPr>
            <a:r>
              <a:rPr lang="en-US" sz="2400" dirty="0" smtClean="0">
                <a:solidFill>
                  <a:schemeClr val="accent1">
                    <a:lumMod val="50000"/>
                  </a:schemeClr>
                </a:solidFill>
              </a:rPr>
              <a:t>&lt;expression&gt; would be replaced by an expression</a:t>
            </a:r>
            <a:br>
              <a:rPr lang="en-US" sz="2400" dirty="0" smtClean="0">
                <a:solidFill>
                  <a:schemeClr val="accent1">
                    <a:lumMod val="50000"/>
                  </a:schemeClr>
                </a:solidFill>
              </a:rPr>
            </a:br>
            <a:endParaRPr lang="en-US" dirty="0" smtClean="0">
              <a:solidFill>
                <a:schemeClr val="accent1">
                  <a:lumMod val="50000"/>
                </a:schemeClr>
              </a:solidFill>
            </a:endParaRPr>
          </a:p>
          <a:p>
            <a:pPr eaLnBrk="1" hangingPunct="1">
              <a:lnSpc>
                <a:spcPct val="90000"/>
              </a:lnSpc>
              <a:defRPr/>
            </a:pPr>
            <a:r>
              <a:rPr lang="en-US" dirty="0" smtClean="0">
                <a:solidFill>
                  <a:schemeClr val="accent1">
                    <a:lumMod val="50000"/>
                  </a:schemeClr>
                </a:solidFill>
              </a:rPr>
              <a:t>Python:		  age = 19</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74638"/>
            <a:ext cx="8229600" cy="792162"/>
          </a:xfrm>
        </p:spPr>
        <p:txBody>
          <a:bodyPr/>
          <a:lstStyle/>
          <a:p>
            <a:pPr eaLnBrk="1" hangingPunct="1">
              <a:defRPr/>
            </a:pPr>
            <a:r>
              <a:rPr lang="en-US" sz="4000" dirty="0" smtClean="0"/>
              <a:t>Python Assignment Statement</a:t>
            </a:r>
          </a:p>
        </p:txBody>
      </p:sp>
      <p:sp>
        <p:nvSpPr>
          <p:cNvPr id="70659" name="Rectangle 3"/>
          <p:cNvSpPr>
            <a:spLocks noGrp="1" noChangeArrowheads="1"/>
          </p:cNvSpPr>
          <p:nvPr>
            <p:ph type="body" idx="1"/>
          </p:nvPr>
        </p:nvSpPr>
        <p:spPr>
          <a:xfrm>
            <a:off x="457200" y="1371600"/>
            <a:ext cx="8305800" cy="5334000"/>
          </a:xfrm>
        </p:spPr>
        <p:txBody>
          <a:bodyPr/>
          <a:lstStyle/>
          <a:p>
            <a:pPr eaLnBrk="1" hangingPunct="1">
              <a:defRPr/>
            </a:pPr>
            <a:r>
              <a:rPr lang="en-US" sz="2800" dirty="0" smtClean="0">
                <a:solidFill>
                  <a:srgbClr val="00FFFF"/>
                </a:solidFill>
              </a:rPr>
              <a:t>Syntax:</a:t>
            </a:r>
            <a:r>
              <a:rPr lang="en-US" sz="2800" dirty="0" smtClean="0"/>
              <a:t>  &lt;variable&gt; = &lt;expression&gt;</a:t>
            </a:r>
          </a:p>
          <a:p>
            <a:pPr lvl="1" eaLnBrk="1" hangingPunct="1">
              <a:defRPr/>
            </a:pPr>
            <a:r>
              <a:rPr lang="en-US" dirty="0" smtClean="0"/>
              <a:t>Note that variable is on left</a:t>
            </a:r>
            <a:br>
              <a:rPr lang="en-US" dirty="0" smtClean="0"/>
            </a:br>
            <a:endParaRPr lang="en-US" dirty="0" smtClean="0"/>
          </a:p>
          <a:p>
            <a:pPr eaLnBrk="1" hangingPunct="1">
              <a:defRPr/>
            </a:pPr>
            <a:r>
              <a:rPr lang="en-US" sz="2800" dirty="0" smtClean="0">
                <a:solidFill>
                  <a:srgbClr val="00FFFF"/>
                </a:solidFill>
              </a:rPr>
              <a:t>Semantics:</a:t>
            </a:r>
            <a:r>
              <a:rPr lang="en-US" sz="2800" dirty="0" smtClean="0"/>
              <a:t> </a:t>
            </a:r>
          </a:p>
          <a:p>
            <a:pPr lvl="1" eaLnBrk="1" hangingPunct="1">
              <a:buFontTx/>
              <a:buNone/>
              <a:defRPr/>
            </a:pPr>
            <a:r>
              <a:rPr lang="en-US" dirty="0" smtClean="0"/>
              <a:t>    Compute value of expression</a:t>
            </a:r>
          </a:p>
          <a:p>
            <a:pPr lvl="1" eaLnBrk="1" hangingPunct="1">
              <a:buFontTx/>
              <a:buNone/>
              <a:defRPr/>
            </a:pPr>
            <a:r>
              <a:rPr lang="en-US" dirty="0" smtClean="0"/>
              <a:t>    Store this as new value of the variable</a:t>
            </a:r>
            <a:br>
              <a:rPr lang="en-US" dirty="0" smtClean="0"/>
            </a:br>
            <a:endParaRPr lang="en-US" dirty="0" smtClean="0"/>
          </a:p>
          <a:p>
            <a:pPr eaLnBrk="1" hangingPunct="1">
              <a:buClr>
                <a:schemeClr val="tx1"/>
              </a:buClr>
              <a:defRPr/>
            </a:pPr>
            <a:r>
              <a:rPr lang="en-US" sz="2800" dirty="0" smtClean="0">
                <a:solidFill>
                  <a:srgbClr val="00FFFF"/>
                </a:solidFill>
              </a:rPr>
              <a:t>Example:</a:t>
            </a:r>
            <a:r>
              <a:rPr lang="en-US" sz="2800" dirty="0" smtClean="0"/>
              <a:t>  Pay = </a:t>
            </a:r>
            <a:r>
              <a:rPr lang="en-US" sz="2800" dirty="0" err="1" smtClean="0"/>
              <a:t>PayRate</a:t>
            </a:r>
            <a:r>
              <a:rPr lang="en-US" sz="2800" dirty="0" smtClean="0"/>
              <a:t> * Hours</a:t>
            </a:r>
          </a:p>
        </p:txBody>
      </p:sp>
      <p:grpSp>
        <p:nvGrpSpPr>
          <p:cNvPr id="2" name="Group 16"/>
          <p:cNvGrpSpPr>
            <a:grpSpLocks/>
          </p:cNvGrpSpPr>
          <p:nvPr/>
        </p:nvGrpSpPr>
        <p:grpSpPr bwMode="auto">
          <a:xfrm>
            <a:off x="1295400" y="5562600"/>
            <a:ext cx="5365750" cy="949325"/>
            <a:chOff x="816" y="3216"/>
            <a:chExt cx="3380" cy="598"/>
          </a:xfrm>
        </p:grpSpPr>
        <p:grpSp>
          <p:nvGrpSpPr>
            <p:cNvPr id="3" name="Group 17"/>
            <p:cNvGrpSpPr>
              <a:grpSpLocks/>
            </p:cNvGrpSpPr>
            <p:nvPr/>
          </p:nvGrpSpPr>
          <p:grpSpPr bwMode="auto">
            <a:xfrm>
              <a:off x="816" y="3216"/>
              <a:ext cx="691" cy="598"/>
              <a:chOff x="816" y="3290"/>
              <a:chExt cx="691" cy="598"/>
            </a:xfrm>
          </p:grpSpPr>
          <p:sp>
            <p:nvSpPr>
              <p:cNvPr id="27660" name="Text Box 18"/>
              <p:cNvSpPr txBox="1">
                <a:spLocks noChangeArrowheads="1"/>
              </p:cNvSpPr>
              <p:nvPr/>
            </p:nvSpPr>
            <p:spPr bwMode="auto">
              <a:xfrm>
                <a:off x="816" y="3600"/>
                <a:ext cx="691" cy="288"/>
              </a:xfrm>
              <a:prstGeom prst="rect">
                <a:avLst/>
              </a:prstGeom>
              <a:noFill/>
              <a:ln w="9525">
                <a:noFill/>
                <a:miter lim="800000"/>
                <a:headEnd/>
                <a:tailEnd/>
              </a:ln>
            </p:spPr>
            <p:txBody>
              <a:bodyPr wrap="none">
                <a:spAutoFit/>
              </a:bodyPr>
              <a:lstStyle/>
              <a:p>
                <a:r>
                  <a:rPr lang="en-US" sz="2400">
                    <a:latin typeface="Times New Roman" pitchFamily="18" charset="0"/>
                  </a:rPr>
                  <a:t>Payrate</a:t>
                </a:r>
              </a:p>
            </p:txBody>
          </p:sp>
          <p:sp>
            <p:nvSpPr>
              <p:cNvPr id="27661" name="Text Box 19"/>
              <p:cNvSpPr txBox="1">
                <a:spLocks noChangeArrowheads="1"/>
              </p:cNvSpPr>
              <p:nvPr/>
            </p:nvSpPr>
            <p:spPr bwMode="auto">
              <a:xfrm>
                <a:off x="950" y="3290"/>
                <a:ext cx="314" cy="294"/>
              </a:xfrm>
              <a:prstGeom prst="rect">
                <a:avLst/>
              </a:prstGeom>
              <a:noFill/>
              <a:ln w="9525">
                <a:solidFill>
                  <a:schemeClr val="tx1"/>
                </a:solidFill>
                <a:miter lim="800000"/>
                <a:headEnd/>
                <a:tailEnd/>
              </a:ln>
            </p:spPr>
            <p:txBody>
              <a:bodyPr wrap="none">
                <a:spAutoFit/>
              </a:bodyPr>
              <a:lstStyle/>
              <a:p>
                <a:r>
                  <a:rPr lang="en-US" sz="2400">
                    <a:latin typeface="Times New Roman" pitchFamily="18" charset="0"/>
                  </a:rPr>
                  <a:t>10</a:t>
                </a:r>
              </a:p>
            </p:txBody>
          </p:sp>
        </p:grpSp>
        <p:grpSp>
          <p:nvGrpSpPr>
            <p:cNvPr id="4" name="Group 20"/>
            <p:cNvGrpSpPr>
              <a:grpSpLocks/>
            </p:cNvGrpSpPr>
            <p:nvPr/>
          </p:nvGrpSpPr>
          <p:grpSpPr bwMode="auto">
            <a:xfrm>
              <a:off x="2208" y="3216"/>
              <a:ext cx="586" cy="598"/>
              <a:chOff x="816" y="3290"/>
              <a:chExt cx="586" cy="598"/>
            </a:xfrm>
          </p:grpSpPr>
          <p:sp>
            <p:nvSpPr>
              <p:cNvPr id="27658" name="Text Box 21"/>
              <p:cNvSpPr txBox="1">
                <a:spLocks noChangeArrowheads="1"/>
              </p:cNvSpPr>
              <p:nvPr/>
            </p:nvSpPr>
            <p:spPr bwMode="auto">
              <a:xfrm>
                <a:off x="816" y="3600"/>
                <a:ext cx="586" cy="288"/>
              </a:xfrm>
              <a:prstGeom prst="rect">
                <a:avLst/>
              </a:prstGeom>
              <a:noFill/>
              <a:ln w="9525">
                <a:noFill/>
                <a:miter lim="800000"/>
                <a:headEnd/>
                <a:tailEnd/>
              </a:ln>
            </p:spPr>
            <p:txBody>
              <a:bodyPr wrap="none">
                <a:spAutoFit/>
              </a:bodyPr>
              <a:lstStyle/>
              <a:p>
                <a:r>
                  <a:rPr lang="en-US" sz="2400">
                    <a:latin typeface="Times New Roman" pitchFamily="18" charset="0"/>
                  </a:rPr>
                  <a:t>Hours</a:t>
                </a:r>
              </a:p>
            </p:txBody>
          </p:sp>
          <p:sp>
            <p:nvSpPr>
              <p:cNvPr id="27659" name="Text Box 22"/>
              <p:cNvSpPr txBox="1">
                <a:spLocks noChangeArrowheads="1"/>
              </p:cNvSpPr>
              <p:nvPr/>
            </p:nvSpPr>
            <p:spPr bwMode="auto">
              <a:xfrm>
                <a:off x="950" y="3290"/>
                <a:ext cx="314" cy="294"/>
              </a:xfrm>
              <a:prstGeom prst="rect">
                <a:avLst/>
              </a:prstGeom>
              <a:noFill/>
              <a:ln w="9525">
                <a:solidFill>
                  <a:schemeClr val="tx1"/>
                </a:solidFill>
                <a:miter lim="800000"/>
                <a:headEnd/>
                <a:tailEnd/>
              </a:ln>
            </p:spPr>
            <p:txBody>
              <a:bodyPr wrap="none">
                <a:spAutoFit/>
              </a:bodyPr>
              <a:lstStyle/>
              <a:p>
                <a:r>
                  <a:rPr lang="en-US" sz="2400">
                    <a:latin typeface="Times New Roman" pitchFamily="18" charset="0"/>
                  </a:rPr>
                  <a:t>40</a:t>
                </a:r>
              </a:p>
            </p:txBody>
          </p:sp>
        </p:grpSp>
        <p:grpSp>
          <p:nvGrpSpPr>
            <p:cNvPr id="5" name="Group 23"/>
            <p:cNvGrpSpPr>
              <a:grpSpLocks/>
            </p:cNvGrpSpPr>
            <p:nvPr/>
          </p:nvGrpSpPr>
          <p:grpSpPr bwMode="auto">
            <a:xfrm>
              <a:off x="3648" y="3216"/>
              <a:ext cx="548" cy="598"/>
              <a:chOff x="816" y="3290"/>
              <a:chExt cx="548" cy="598"/>
            </a:xfrm>
          </p:grpSpPr>
          <p:sp>
            <p:nvSpPr>
              <p:cNvPr id="27656" name="Text Box 24"/>
              <p:cNvSpPr txBox="1">
                <a:spLocks noChangeArrowheads="1"/>
              </p:cNvSpPr>
              <p:nvPr/>
            </p:nvSpPr>
            <p:spPr bwMode="auto">
              <a:xfrm>
                <a:off x="816" y="3600"/>
                <a:ext cx="548" cy="288"/>
              </a:xfrm>
              <a:prstGeom prst="rect">
                <a:avLst/>
              </a:prstGeom>
              <a:noFill/>
              <a:ln w="9525">
                <a:noFill/>
                <a:miter lim="800000"/>
                <a:headEnd/>
                <a:tailEnd/>
              </a:ln>
            </p:spPr>
            <p:txBody>
              <a:bodyPr wrap="none">
                <a:spAutoFit/>
              </a:bodyPr>
              <a:lstStyle/>
              <a:p>
                <a:r>
                  <a:rPr lang="en-US" sz="2400">
                    <a:latin typeface="Times New Roman" pitchFamily="18" charset="0"/>
                  </a:rPr>
                  <a:t>   Pay</a:t>
                </a:r>
              </a:p>
            </p:txBody>
          </p:sp>
          <p:sp>
            <p:nvSpPr>
              <p:cNvPr id="27657" name="Text Box 25"/>
              <p:cNvSpPr txBox="1">
                <a:spLocks noChangeArrowheads="1"/>
              </p:cNvSpPr>
              <p:nvPr/>
            </p:nvSpPr>
            <p:spPr bwMode="auto">
              <a:xfrm>
                <a:off x="950" y="3290"/>
                <a:ext cx="410" cy="294"/>
              </a:xfrm>
              <a:prstGeom prst="rect">
                <a:avLst/>
              </a:prstGeom>
              <a:noFill/>
              <a:ln w="9525">
                <a:solidFill>
                  <a:schemeClr val="tx1"/>
                </a:solidFill>
                <a:miter lim="800000"/>
                <a:headEnd/>
                <a:tailEnd/>
              </a:ln>
            </p:spPr>
            <p:txBody>
              <a:bodyPr wrap="none">
                <a:spAutoFit/>
              </a:bodyPr>
              <a:lstStyle/>
              <a:p>
                <a:r>
                  <a:rPr lang="en-US" sz="2400">
                    <a:latin typeface="Times New Roman" pitchFamily="18" charset="0"/>
                  </a:rPr>
                  <a:t>400</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06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06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06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065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065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smtClean="0"/>
              <a:t>Assignment Example</a:t>
            </a:r>
          </a:p>
        </p:txBody>
      </p:sp>
      <p:sp>
        <p:nvSpPr>
          <p:cNvPr id="28675" name="Rectangle 3"/>
          <p:cNvSpPr>
            <a:spLocks noChangeArrowheads="1"/>
          </p:cNvSpPr>
          <p:nvPr/>
        </p:nvSpPr>
        <p:spPr bwMode="auto">
          <a:xfrm>
            <a:off x="1143000" y="1752600"/>
            <a:ext cx="7620000" cy="4724400"/>
          </a:xfrm>
          <a:prstGeom prst="rect">
            <a:avLst/>
          </a:prstGeom>
          <a:solidFill>
            <a:schemeClr val="accent1"/>
          </a:solidFill>
          <a:ln w="28575">
            <a:solidFill>
              <a:schemeClr val="bg1"/>
            </a:solidFill>
            <a:miter lim="800000"/>
            <a:headEnd/>
            <a:tailEnd/>
          </a:ln>
        </p:spPr>
        <p:txBody>
          <a:bodyPr wrap="none" anchor="ctr">
            <a:spAutoFit/>
          </a:bodyPr>
          <a:lstStyle/>
          <a:p>
            <a:endParaRPr lang="en-US"/>
          </a:p>
        </p:txBody>
      </p:sp>
      <p:grpSp>
        <p:nvGrpSpPr>
          <p:cNvPr id="2" name="Group 4"/>
          <p:cNvGrpSpPr>
            <a:grpSpLocks/>
          </p:cNvGrpSpPr>
          <p:nvPr/>
        </p:nvGrpSpPr>
        <p:grpSpPr bwMode="auto">
          <a:xfrm>
            <a:off x="1447800" y="1905000"/>
            <a:ext cx="7086600" cy="1447800"/>
            <a:chOff x="912" y="1200"/>
            <a:chExt cx="4464" cy="912"/>
          </a:xfrm>
        </p:grpSpPr>
        <p:sp>
          <p:nvSpPr>
            <p:cNvPr id="28687" name="Rectangle 5"/>
            <p:cNvSpPr>
              <a:spLocks noChangeArrowheads="1"/>
            </p:cNvSpPr>
            <p:nvPr/>
          </p:nvSpPr>
          <p:spPr bwMode="auto">
            <a:xfrm>
              <a:off x="912" y="1200"/>
              <a:ext cx="4464" cy="912"/>
            </a:xfrm>
            <a:prstGeom prst="rect">
              <a:avLst/>
            </a:prstGeom>
            <a:solidFill>
              <a:schemeClr val="tx1"/>
            </a:solidFill>
            <a:ln w="38100">
              <a:solidFill>
                <a:schemeClr val="bg1"/>
              </a:solidFill>
              <a:miter lim="800000"/>
              <a:headEnd/>
              <a:tailEnd/>
            </a:ln>
          </p:spPr>
          <p:txBody>
            <a:bodyPr wrap="none" anchor="ctr">
              <a:spAutoFit/>
            </a:bodyPr>
            <a:lstStyle/>
            <a:p>
              <a:endParaRPr lang="en-US"/>
            </a:p>
          </p:txBody>
        </p:sp>
        <p:sp>
          <p:nvSpPr>
            <p:cNvPr id="28688" name="Text Box 6"/>
            <p:cNvSpPr txBox="1">
              <a:spLocks noChangeArrowheads="1"/>
            </p:cNvSpPr>
            <p:nvPr/>
          </p:nvSpPr>
          <p:spPr bwMode="auto">
            <a:xfrm>
              <a:off x="1056" y="1200"/>
              <a:ext cx="659" cy="288"/>
            </a:xfrm>
            <a:prstGeom prst="rect">
              <a:avLst/>
            </a:prstGeom>
            <a:noFill/>
            <a:ln w="28575">
              <a:noFill/>
              <a:miter lim="800000"/>
              <a:headEnd/>
              <a:tailEnd/>
            </a:ln>
          </p:spPr>
          <p:txBody>
            <a:bodyPr wrap="none" anchor="ctr">
              <a:spAutoFit/>
            </a:bodyPr>
            <a:lstStyle/>
            <a:p>
              <a:pPr>
                <a:spcBef>
                  <a:spcPct val="50000"/>
                </a:spcBef>
              </a:pPr>
              <a:r>
                <a:rPr lang="en-US" sz="2400" b="1">
                  <a:solidFill>
                    <a:schemeClr val="bg1"/>
                  </a:solidFill>
                  <a:latin typeface="Times New Roman" pitchFamily="18" charset="0"/>
                </a:rPr>
                <a:t>Before</a:t>
              </a:r>
            </a:p>
          </p:txBody>
        </p:sp>
        <p:sp>
          <p:nvSpPr>
            <p:cNvPr id="28689" name="Text Box 7"/>
            <p:cNvSpPr txBox="1">
              <a:spLocks noChangeArrowheads="1"/>
            </p:cNvSpPr>
            <p:nvPr/>
          </p:nvSpPr>
          <p:spPr bwMode="auto">
            <a:xfrm>
              <a:off x="1824" y="1392"/>
              <a:ext cx="439" cy="657"/>
            </a:xfrm>
            <a:prstGeom prst="rect">
              <a:avLst/>
            </a:prstGeom>
            <a:solidFill>
              <a:srgbClr val="FDFDFD"/>
            </a:solidFill>
            <a:ln w="38100">
              <a:solidFill>
                <a:schemeClr val="bg1"/>
              </a:solidFill>
              <a:miter lim="800000"/>
              <a:headEnd/>
              <a:tailEnd/>
            </a:ln>
          </p:spPr>
          <p:txBody>
            <a:bodyPr anchor="ctr">
              <a:spAutoFit/>
            </a:bodyPr>
            <a:lstStyle/>
            <a:p>
              <a:pPr>
                <a:spcBef>
                  <a:spcPct val="50000"/>
                </a:spcBef>
              </a:pPr>
              <a:r>
                <a:rPr lang="en-US" sz="2400" b="1">
                  <a:solidFill>
                    <a:schemeClr val="bg1"/>
                  </a:solidFill>
                  <a:latin typeface="Times New Roman" pitchFamily="18" charset="0"/>
                </a:rPr>
                <a:t>X</a:t>
              </a:r>
            </a:p>
            <a:p>
              <a:pPr algn="ctr">
                <a:spcBef>
                  <a:spcPct val="50000"/>
                </a:spcBef>
              </a:pPr>
              <a:r>
                <a:rPr lang="en-US" sz="2400" b="1">
                  <a:solidFill>
                    <a:schemeClr val="bg1"/>
                  </a:solidFill>
                  <a:latin typeface="Times New Roman" pitchFamily="18" charset="0"/>
                </a:rPr>
                <a:t>3</a:t>
              </a:r>
            </a:p>
          </p:txBody>
        </p:sp>
        <p:sp>
          <p:nvSpPr>
            <p:cNvPr id="28690" name="Text Box 8"/>
            <p:cNvSpPr txBox="1">
              <a:spLocks noChangeArrowheads="1"/>
            </p:cNvSpPr>
            <p:nvPr/>
          </p:nvSpPr>
          <p:spPr bwMode="auto">
            <a:xfrm>
              <a:off x="3552" y="1392"/>
              <a:ext cx="439" cy="657"/>
            </a:xfrm>
            <a:prstGeom prst="rect">
              <a:avLst/>
            </a:prstGeom>
            <a:solidFill>
              <a:srgbClr val="FDFDFD"/>
            </a:solidFill>
            <a:ln w="38100">
              <a:solidFill>
                <a:schemeClr val="bg1"/>
              </a:solidFill>
              <a:miter lim="800000"/>
              <a:headEnd/>
              <a:tailEnd/>
            </a:ln>
          </p:spPr>
          <p:txBody>
            <a:bodyPr anchor="ctr">
              <a:spAutoFit/>
            </a:bodyPr>
            <a:lstStyle/>
            <a:p>
              <a:pPr>
                <a:spcBef>
                  <a:spcPct val="50000"/>
                </a:spcBef>
              </a:pPr>
              <a:r>
                <a:rPr lang="en-US" sz="2400" b="1">
                  <a:solidFill>
                    <a:schemeClr val="bg1"/>
                  </a:solidFill>
                  <a:latin typeface="Times New Roman" pitchFamily="18" charset="0"/>
                </a:rPr>
                <a:t>Z</a:t>
              </a:r>
            </a:p>
            <a:p>
              <a:pPr algn="ctr">
                <a:spcBef>
                  <a:spcPct val="50000"/>
                </a:spcBef>
              </a:pPr>
              <a:r>
                <a:rPr lang="en-US" sz="2400" b="1">
                  <a:solidFill>
                    <a:schemeClr val="bg1"/>
                  </a:solidFill>
                  <a:latin typeface="Times New Roman" pitchFamily="18" charset="0"/>
                </a:rPr>
                <a:t>12</a:t>
              </a:r>
            </a:p>
          </p:txBody>
        </p:sp>
        <p:sp>
          <p:nvSpPr>
            <p:cNvPr id="28691" name="Text Box 9"/>
            <p:cNvSpPr txBox="1">
              <a:spLocks noChangeArrowheads="1"/>
            </p:cNvSpPr>
            <p:nvPr/>
          </p:nvSpPr>
          <p:spPr bwMode="auto">
            <a:xfrm>
              <a:off x="2736" y="1392"/>
              <a:ext cx="439" cy="657"/>
            </a:xfrm>
            <a:prstGeom prst="rect">
              <a:avLst/>
            </a:prstGeom>
            <a:solidFill>
              <a:srgbClr val="FDFDFD"/>
            </a:solidFill>
            <a:ln w="38100">
              <a:solidFill>
                <a:schemeClr val="bg1"/>
              </a:solidFill>
              <a:miter lim="800000"/>
              <a:headEnd/>
              <a:tailEnd/>
            </a:ln>
          </p:spPr>
          <p:txBody>
            <a:bodyPr anchor="ctr">
              <a:spAutoFit/>
            </a:bodyPr>
            <a:lstStyle/>
            <a:p>
              <a:pPr>
                <a:spcBef>
                  <a:spcPct val="50000"/>
                </a:spcBef>
              </a:pPr>
              <a:r>
                <a:rPr lang="en-US" sz="2400" b="1">
                  <a:solidFill>
                    <a:schemeClr val="bg1"/>
                  </a:solidFill>
                  <a:latin typeface="Times New Roman" pitchFamily="18" charset="0"/>
                </a:rPr>
                <a:t>Y</a:t>
              </a:r>
            </a:p>
            <a:p>
              <a:pPr algn="ctr">
                <a:spcBef>
                  <a:spcPct val="50000"/>
                </a:spcBef>
              </a:pPr>
              <a:r>
                <a:rPr lang="en-US" sz="2400" b="1">
                  <a:solidFill>
                    <a:schemeClr val="bg1"/>
                  </a:solidFill>
                  <a:latin typeface="Times New Roman" pitchFamily="18" charset="0"/>
                </a:rPr>
                <a:t>5</a:t>
              </a:r>
            </a:p>
          </p:txBody>
        </p:sp>
      </p:grpSp>
      <p:grpSp>
        <p:nvGrpSpPr>
          <p:cNvPr id="3" name="Group 10"/>
          <p:cNvGrpSpPr>
            <a:grpSpLocks/>
          </p:cNvGrpSpPr>
          <p:nvPr/>
        </p:nvGrpSpPr>
        <p:grpSpPr bwMode="auto">
          <a:xfrm>
            <a:off x="1447800" y="4648200"/>
            <a:ext cx="7086600" cy="1447800"/>
            <a:chOff x="912" y="1200"/>
            <a:chExt cx="4464" cy="912"/>
          </a:xfrm>
        </p:grpSpPr>
        <p:sp>
          <p:nvSpPr>
            <p:cNvPr id="28682" name="Rectangle 11"/>
            <p:cNvSpPr>
              <a:spLocks noChangeArrowheads="1"/>
            </p:cNvSpPr>
            <p:nvPr/>
          </p:nvSpPr>
          <p:spPr bwMode="auto">
            <a:xfrm>
              <a:off x="912" y="1200"/>
              <a:ext cx="4464" cy="912"/>
            </a:xfrm>
            <a:prstGeom prst="rect">
              <a:avLst/>
            </a:prstGeom>
            <a:solidFill>
              <a:schemeClr val="tx1"/>
            </a:solidFill>
            <a:ln w="38100">
              <a:solidFill>
                <a:schemeClr val="bg1"/>
              </a:solidFill>
              <a:miter lim="800000"/>
              <a:headEnd/>
              <a:tailEnd/>
            </a:ln>
          </p:spPr>
          <p:txBody>
            <a:bodyPr wrap="none" anchor="ctr">
              <a:spAutoFit/>
            </a:bodyPr>
            <a:lstStyle/>
            <a:p>
              <a:endParaRPr lang="en-US"/>
            </a:p>
          </p:txBody>
        </p:sp>
        <p:sp>
          <p:nvSpPr>
            <p:cNvPr id="28683" name="Text Box 12"/>
            <p:cNvSpPr txBox="1">
              <a:spLocks noChangeArrowheads="1"/>
            </p:cNvSpPr>
            <p:nvPr/>
          </p:nvSpPr>
          <p:spPr bwMode="auto">
            <a:xfrm>
              <a:off x="1056" y="1200"/>
              <a:ext cx="553" cy="288"/>
            </a:xfrm>
            <a:prstGeom prst="rect">
              <a:avLst/>
            </a:prstGeom>
            <a:noFill/>
            <a:ln w="28575">
              <a:noFill/>
              <a:miter lim="800000"/>
              <a:headEnd/>
              <a:tailEnd/>
            </a:ln>
          </p:spPr>
          <p:txBody>
            <a:bodyPr wrap="none" anchor="ctr">
              <a:spAutoFit/>
            </a:bodyPr>
            <a:lstStyle/>
            <a:p>
              <a:pPr>
                <a:spcBef>
                  <a:spcPct val="50000"/>
                </a:spcBef>
              </a:pPr>
              <a:r>
                <a:rPr lang="en-US" sz="2400" b="1">
                  <a:solidFill>
                    <a:schemeClr val="bg1"/>
                  </a:solidFill>
                  <a:latin typeface="Times New Roman" pitchFamily="18" charset="0"/>
                </a:rPr>
                <a:t>After</a:t>
              </a:r>
            </a:p>
          </p:txBody>
        </p:sp>
        <p:sp>
          <p:nvSpPr>
            <p:cNvPr id="28684" name="Text Box 13"/>
            <p:cNvSpPr txBox="1">
              <a:spLocks noChangeArrowheads="1"/>
            </p:cNvSpPr>
            <p:nvPr/>
          </p:nvSpPr>
          <p:spPr bwMode="auto">
            <a:xfrm>
              <a:off x="1824" y="1392"/>
              <a:ext cx="439" cy="657"/>
            </a:xfrm>
            <a:prstGeom prst="rect">
              <a:avLst/>
            </a:prstGeom>
            <a:solidFill>
              <a:srgbClr val="FDFDFD"/>
            </a:solidFill>
            <a:ln w="38100">
              <a:solidFill>
                <a:schemeClr val="bg1"/>
              </a:solidFill>
              <a:miter lim="800000"/>
              <a:headEnd/>
              <a:tailEnd/>
            </a:ln>
          </p:spPr>
          <p:txBody>
            <a:bodyPr anchor="ctr">
              <a:spAutoFit/>
            </a:bodyPr>
            <a:lstStyle/>
            <a:p>
              <a:pPr>
                <a:spcBef>
                  <a:spcPct val="50000"/>
                </a:spcBef>
              </a:pPr>
              <a:r>
                <a:rPr lang="en-US" sz="2400" b="1">
                  <a:solidFill>
                    <a:schemeClr val="bg1"/>
                  </a:solidFill>
                  <a:latin typeface="Times New Roman" pitchFamily="18" charset="0"/>
                </a:rPr>
                <a:t>X</a:t>
              </a:r>
            </a:p>
            <a:p>
              <a:pPr algn="ctr">
                <a:spcBef>
                  <a:spcPct val="50000"/>
                </a:spcBef>
              </a:pPr>
              <a:r>
                <a:rPr lang="en-US" sz="2400" b="1">
                  <a:solidFill>
                    <a:schemeClr val="bg1"/>
                  </a:solidFill>
                  <a:latin typeface="Times New Roman" pitchFamily="18" charset="0"/>
                </a:rPr>
                <a:t>3</a:t>
              </a:r>
            </a:p>
          </p:txBody>
        </p:sp>
        <p:sp>
          <p:nvSpPr>
            <p:cNvPr id="28685" name="Text Box 14"/>
            <p:cNvSpPr txBox="1">
              <a:spLocks noChangeArrowheads="1"/>
            </p:cNvSpPr>
            <p:nvPr/>
          </p:nvSpPr>
          <p:spPr bwMode="auto">
            <a:xfrm>
              <a:off x="3552" y="1392"/>
              <a:ext cx="439" cy="657"/>
            </a:xfrm>
            <a:prstGeom prst="rect">
              <a:avLst/>
            </a:prstGeom>
            <a:solidFill>
              <a:srgbClr val="FDFDFD"/>
            </a:solidFill>
            <a:ln w="38100">
              <a:solidFill>
                <a:schemeClr val="bg1"/>
              </a:solidFill>
              <a:miter lim="800000"/>
              <a:headEnd/>
              <a:tailEnd/>
            </a:ln>
          </p:spPr>
          <p:txBody>
            <a:bodyPr anchor="ctr">
              <a:spAutoFit/>
            </a:bodyPr>
            <a:lstStyle/>
            <a:p>
              <a:pPr>
                <a:spcBef>
                  <a:spcPct val="50000"/>
                </a:spcBef>
              </a:pPr>
              <a:r>
                <a:rPr lang="en-US" sz="2400" b="1">
                  <a:solidFill>
                    <a:schemeClr val="bg1"/>
                  </a:solidFill>
                  <a:latin typeface="Times New Roman" pitchFamily="18" charset="0"/>
                </a:rPr>
                <a:t>Z</a:t>
              </a:r>
            </a:p>
            <a:p>
              <a:pPr algn="ctr">
                <a:spcBef>
                  <a:spcPct val="50000"/>
                </a:spcBef>
              </a:pPr>
              <a:r>
                <a:rPr lang="en-US" sz="2400" b="1">
                  <a:solidFill>
                    <a:schemeClr val="bg1"/>
                  </a:solidFill>
                  <a:latin typeface="Times New Roman" pitchFamily="18" charset="0"/>
                </a:rPr>
                <a:t>11</a:t>
              </a:r>
            </a:p>
          </p:txBody>
        </p:sp>
        <p:sp>
          <p:nvSpPr>
            <p:cNvPr id="28686" name="Text Box 15"/>
            <p:cNvSpPr txBox="1">
              <a:spLocks noChangeArrowheads="1"/>
            </p:cNvSpPr>
            <p:nvPr/>
          </p:nvSpPr>
          <p:spPr bwMode="auto">
            <a:xfrm>
              <a:off x="2736" y="1392"/>
              <a:ext cx="439" cy="657"/>
            </a:xfrm>
            <a:prstGeom prst="rect">
              <a:avLst/>
            </a:prstGeom>
            <a:solidFill>
              <a:srgbClr val="FDFDFD"/>
            </a:solidFill>
            <a:ln w="38100">
              <a:solidFill>
                <a:schemeClr val="bg1"/>
              </a:solidFill>
              <a:miter lim="800000"/>
              <a:headEnd/>
              <a:tailEnd/>
            </a:ln>
          </p:spPr>
          <p:txBody>
            <a:bodyPr anchor="ctr">
              <a:spAutoFit/>
            </a:bodyPr>
            <a:lstStyle/>
            <a:p>
              <a:pPr>
                <a:spcBef>
                  <a:spcPct val="50000"/>
                </a:spcBef>
              </a:pPr>
              <a:r>
                <a:rPr lang="en-US" sz="2400" b="1">
                  <a:solidFill>
                    <a:schemeClr val="bg1"/>
                  </a:solidFill>
                  <a:latin typeface="Times New Roman" pitchFamily="18" charset="0"/>
                </a:rPr>
                <a:t>Y</a:t>
              </a:r>
            </a:p>
            <a:p>
              <a:pPr algn="ctr">
                <a:spcBef>
                  <a:spcPct val="50000"/>
                </a:spcBef>
              </a:pPr>
              <a:r>
                <a:rPr lang="en-US" sz="2400" b="1">
                  <a:solidFill>
                    <a:schemeClr val="bg1"/>
                  </a:solidFill>
                  <a:latin typeface="Times New Roman" pitchFamily="18" charset="0"/>
                </a:rPr>
                <a:t>5</a:t>
              </a:r>
            </a:p>
          </p:txBody>
        </p:sp>
      </p:grpSp>
      <p:grpSp>
        <p:nvGrpSpPr>
          <p:cNvPr id="4" name="Group 16"/>
          <p:cNvGrpSpPr>
            <a:grpSpLocks/>
          </p:cNvGrpSpPr>
          <p:nvPr/>
        </p:nvGrpSpPr>
        <p:grpSpPr bwMode="auto">
          <a:xfrm>
            <a:off x="1447800" y="3581400"/>
            <a:ext cx="7086600" cy="762000"/>
            <a:chOff x="912" y="2256"/>
            <a:chExt cx="4464" cy="480"/>
          </a:xfrm>
        </p:grpSpPr>
        <p:sp>
          <p:nvSpPr>
            <p:cNvPr id="28679" name="Rectangle 17"/>
            <p:cNvSpPr>
              <a:spLocks noChangeArrowheads="1"/>
            </p:cNvSpPr>
            <p:nvPr/>
          </p:nvSpPr>
          <p:spPr bwMode="auto">
            <a:xfrm>
              <a:off x="912" y="2256"/>
              <a:ext cx="4464" cy="480"/>
            </a:xfrm>
            <a:prstGeom prst="rect">
              <a:avLst/>
            </a:prstGeom>
            <a:solidFill>
              <a:schemeClr val="tx2"/>
            </a:solidFill>
            <a:ln w="38100">
              <a:solidFill>
                <a:schemeClr val="bg1"/>
              </a:solidFill>
              <a:miter lim="800000"/>
              <a:headEnd/>
              <a:tailEnd/>
            </a:ln>
          </p:spPr>
          <p:txBody>
            <a:bodyPr wrap="none" anchor="ctr">
              <a:spAutoFit/>
            </a:bodyPr>
            <a:lstStyle/>
            <a:p>
              <a:endParaRPr lang="en-US"/>
            </a:p>
          </p:txBody>
        </p:sp>
        <p:sp>
          <p:nvSpPr>
            <p:cNvPr id="28680" name="Text Box 18"/>
            <p:cNvSpPr txBox="1">
              <a:spLocks noChangeArrowheads="1"/>
            </p:cNvSpPr>
            <p:nvPr/>
          </p:nvSpPr>
          <p:spPr bwMode="auto">
            <a:xfrm>
              <a:off x="960" y="2256"/>
              <a:ext cx="1954" cy="288"/>
            </a:xfrm>
            <a:prstGeom prst="rect">
              <a:avLst/>
            </a:prstGeom>
            <a:noFill/>
            <a:ln w="9525">
              <a:noFill/>
              <a:miter lim="800000"/>
              <a:headEnd/>
              <a:tailEnd/>
            </a:ln>
          </p:spPr>
          <p:txBody>
            <a:bodyPr anchor="ctr">
              <a:spAutoFit/>
            </a:bodyPr>
            <a:lstStyle/>
            <a:p>
              <a:pPr>
                <a:spcBef>
                  <a:spcPct val="50000"/>
                </a:spcBef>
              </a:pPr>
              <a:r>
                <a:rPr lang="en-US" sz="2400" b="1">
                  <a:solidFill>
                    <a:schemeClr val="bg1"/>
                  </a:solidFill>
                  <a:latin typeface="Times New Roman" pitchFamily="18" charset="0"/>
                </a:rPr>
                <a:t>Execute</a:t>
              </a:r>
            </a:p>
          </p:txBody>
        </p:sp>
        <p:sp>
          <p:nvSpPr>
            <p:cNvPr id="28681" name="Rectangle 19"/>
            <p:cNvSpPr>
              <a:spLocks noChangeArrowheads="1"/>
            </p:cNvSpPr>
            <p:nvPr/>
          </p:nvSpPr>
          <p:spPr bwMode="auto">
            <a:xfrm>
              <a:off x="1787" y="2373"/>
              <a:ext cx="1503" cy="294"/>
            </a:xfrm>
            <a:prstGeom prst="rect">
              <a:avLst/>
            </a:prstGeom>
            <a:solidFill>
              <a:srgbClr val="FFFFFF"/>
            </a:solidFill>
            <a:ln w="9525">
              <a:solidFill>
                <a:schemeClr val="bg1"/>
              </a:solidFill>
              <a:miter lim="800000"/>
              <a:headEnd/>
              <a:tailEnd/>
            </a:ln>
          </p:spPr>
          <p:txBody>
            <a:bodyPr wrap="none" anchor="ctr">
              <a:spAutoFit/>
            </a:bodyPr>
            <a:lstStyle/>
            <a:p>
              <a:pPr>
                <a:spcBef>
                  <a:spcPct val="50000"/>
                </a:spcBef>
              </a:pPr>
              <a:r>
                <a:rPr lang="en-US" sz="2400" b="1">
                  <a:solidFill>
                    <a:schemeClr val="bg1"/>
                  </a:solidFill>
                  <a:latin typeface="Times New Roman" pitchFamily="18" charset="0"/>
                </a:rPr>
                <a:t>Z = X * 3 + Z / 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US" smtClean="0"/>
              <a:t>Python Session</a:t>
            </a:r>
          </a:p>
        </p:txBody>
      </p:sp>
      <p:pic>
        <p:nvPicPr>
          <p:cNvPr id="29699" name="Picture 4"/>
          <p:cNvPicPr>
            <a:picLocks noChangeAspect="1" noChangeArrowheads="1"/>
          </p:cNvPicPr>
          <p:nvPr/>
        </p:nvPicPr>
        <p:blipFill>
          <a:blip r:embed="rId3"/>
          <a:srcRect/>
          <a:stretch>
            <a:fillRect/>
          </a:stretch>
        </p:blipFill>
        <p:spPr bwMode="auto">
          <a:xfrm>
            <a:off x="838200" y="1676400"/>
            <a:ext cx="7191375" cy="496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smtClean="0"/>
              <a:t>Python Session</a:t>
            </a:r>
          </a:p>
        </p:txBody>
      </p:sp>
      <p:pic>
        <p:nvPicPr>
          <p:cNvPr id="30723" name="Picture 4"/>
          <p:cNvPicPr>
            <a:picLocks noChangeAspect="1" noChangeArrowheads="1"/>
          </p:cNvPicPr>
          <p:nvPr/>
        </p:nvPicPr>
        <p:blipFill>
          <a:blip r:embed="rId3"/>
          <a:srcRect/>
          <a:stretch>
            <a:fillRect/>
          </a:stretch>
        </p:blipFill>
        <p:spPr bwMode="auto">
          <a:xfrm>
            <a:off x="2743200" y="1905000"/>
            <a:ext cx="3976688"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smtClean="0"/>
              <a:t>What about floats?</a:t>
            </a:r>
          </a:p>
        </p:txBody>
      </p:sp>
      <p:sp>
        <p:nvSpPr>
          <p:cNvPr id="71683" name="Rectangle 3"/>
          <p:cNvSpPr>
            <a:spLocks noGrp="1" noChangeArrowheads="1"/>
          </p:cNvSpPr>
          <p:nvPr>
            <p:ph type="body" idx="1"/>
          </p:nvPr>
        </p:nvSpPr>
        <p:spPr>
          <a:xfrm>
            <a:off x="990600" y="1828800"/>
            <a:ext cx="7772400" cy="4724400"/>
          </a:xfrm>
        </p:spPr>
        <p:txBody>
          <a:bodyPr/>
          <a:lstStyle/>
          <a:p>
            <a:pPr eaLnBrk="1" hangingPunct="1">
              <a:defRPr/>
            </a:pPr>
            <a:r>
              <a:rPr lang="en-US" smtClean="0"/>
              <a:t>When computing with floats, / will indicate regular division with fractional results.</a:t>
            </a:r>
            <a:br>
              <a:rPr lang="en-US" smtClean="0"/>
            </a:br>
            <a:endParaRPr lang="en-US" smtClean="0"/>
          </a:p>
          <a:p>
            <a:pPr eaLnBrk="1" hangingPunct="1">
              <a:defRPr/>
            </a:pPr>
            <a:r>
              <a:rPr lang="en-US" smtClean="0"/>
              <a:t>Constants will have a decimal point.</a:t>
            </a:r>
            <a:br>
              <a:rPr lang="en-US" smtClean="0"/>
            </a:br>
            <a:endParaRPr lang="en-US" smtClean="0"/>
          </a:p>
          <a:p>
            <a:pPr eaLnBrk="1" hangingPunct="1">
              <a:defRPr/>
            </a:pPr>
            <a:r>
              <a:rPr lang="en-US" smtClean="0"/>
              <a:t>  14.0/5.0 will give 2.8 while 14/5 gives 2.</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smtClean="0"/>
              <a:t>Comments</a:t>
            </a:r>
          </a:p>
        </p:txBody>
      </p:sp>
      <p:sp>
        <p:nvSpPr>
          <p:cNvPr id="73731" name="Rectangle 3"/>
          <p:cNvSpPr>
            <a:spLocks noGrp="1" noChangeArrowheads="1"/>
          </p:cNvSpPr>
          <p:nvPr>
            <p:ph type="body" idx="1"/>
          </p:nvPr>
        </p:nvSpPr>
        <p:spPr>
          <a:xfrm>
            <a:off x="457200" y="1600200"/>
            <a:ext cx="8229600" cy="4876800"/>
          </a:xfrm>
        </p:spPr>
        <p:txBody>
          <a:bodyPr/>
          <a:lstStyle/>
          <a:p>
            <a:pPr eaLnBrk="1" hangingPunct="1">
              <a:defRPr/>
            </a:pPr>
            <a:r>
              <a:rPr lang="en-US" smtClean="0"/>
              <a:t>Often we want to put some documentation in our program. These are comments for explanation, but not executed by the computer.</a:t>
            </a:r>
            <a:br>
              <a:rPr lang="en-US" smtClean="0"/>
            </a:br>
            <a:endParaRPr lang="en-US" smtClean="0"/>
          </a:p>
          <a:p>
            <a:pPr eaLnBrk="1" hangingPunct="1">
              <a:defRPr/>
            </a:pPr>
            <a:r>
              <a:rPr lang="en-US" smtClean="0"/>
              <a:t>If we have # anywhere on a line, everything following this on the line is a comment – ignored</a:t>
            </a:r>
            <a:br>
              <a:rPr lang="en-US" smtClean="0"/>
            </a:br>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274638"/>
            <a:ext cx="8305800" cy="792162"/>
          </a:xfrm>
        </p:spPr>
        <p:txBody>
          <a:bodyPr/>
          <a:lstStyle/>
          <a:p>
            <a:pPr eaLnBrk="1" hangingPunct="1">
              <a:defRPr/>
            </a:pPr>
            <a:r>
              <a:rPr lang="en-US" dirty="0" smtClean="0"/>
              <a:t>Numerical Input</a:t>
            </a:r>
          </a:p>
        </p:txBody>
      </p:sp>
      <p:sp>
        <p:nvSpPr>
          <p:cNvPr id="86019" name="Rectangle 3"/>
          <p:cNvSpPr>
            <a:spLocks noGrp="1" noChangeArrowheads="1"/>
          </p:cNvSpPr>
          <p:nvPr>
            <p:ph type="body" idx="1"/>
          </p:nvPr>
        </p:nvSpPr>
        <p:spPr>
          <a:xfrm>
            <a:off x="381000" y="1066800"/>
            <a:ext cx="8458200" cy="5029200"/>
          </a:xfrm>
        </p:spPr>
        <p:txBody>
          <a:bodyPr>
            <a:normAutofit fontScale="92500" lnSpcReduction="10000"/>
          </a:bodyPr>
          <a:lstStyle/>
          <a:p>
            <a:pPr eaLnBrk="1" hangingPunct="1">
              <a:lnSpc>
                <a:spcPct val="90000"/>
              </a:lnSpc>
              <a:defRPr/>
            </a:pPr>
            <a:r>
              <a:rPr lang="en-US" sz="2800" dirty="0" smtClean="0"/>
              <a:t>To get numerical input from the user, we use an assignment statement of the form</a:t>
            </a:r>
            <a:br>
              <a:rPr lang="en-US" sz="2800" dirty="0" smtClean="0"/>
            </a:br>
            <a:r>
              <a:rPr lang="en-US" sz="2800" dirty="0" smtClean="0"/>
              <a:t/>
            </a:r>
            <a:br>
              <a:rPr lang="en-US" sz="2800" dirty="0" smtClean="0"/>
            </a:br>
            <a:r>
              <a:rPr lang="en-US" sz="2800" dirty="0" smtClean="0"/>
              <a:t>	&lt;variable&gt; = input(&lt;prompt&gt;)</a:t>
            </a:r>
            <a:br>
              <a:rPr lang="en-US" sz="2800" dirty="0" smtClean="0"/>
            </a:br>
            <a:endParaRPr lang="en-US" sz="2800" dirty="0" smtClean="0"/>
          </a:p>
          <a:p>
            <a:pPr eaLnBrk="1" hangingPunct="1">
              <a:lnSpc>
                <a:spcPct val="90000"/>
              </a:lnSpc>
              <a:defRPr/>
            </a:pPr>
            <a:r>
              <a:rPr lang="en-US" sz="2800" dirty="0" smtClean="0"/>
              <a:t>Here</a:t>
            </a:r>
          </a:p>
          <a:p>
            <a:pPr lvl="1" eaLnBrk="1" hangingPunct="1">
              <a:lnSpc>
                <a:spcPct val="90000"/>
              </a:lnSpc>
              <a:defRPr/>
            </a:pPr>
            <a:r>
              <a:rPr lang="en-US" sz="2400" dirty="0" smtClean="0"/>
              <a:t>&lt;prompt&gt; would be replaced by a prompt for the user inside quotation marks</a:t>
            </a:r>
          </a:p>
          <a:p>
            <a:pPr lvl="1" eaLnBrk="1" hangingPunct="1">
              <a:lnSpc>
                <a:spcPct val="90000"/>
              </a:lnSpc>
              <a:defRPr/>
            </a:pPr>
            <a:r>
              <a:rPr lang="en-US" sz="2400" dirty="0" smtClean="0"/>
              <a:t>If there is no prompt, the parentheses are still needed</a:t>
            </a:r>
            <a:br>
              <a:rPr lang="en-US" sz="2400" dirty="0" smtClean="0"/>
            </a:br>
            <a:endParaRPr lang="en-US" sz="2400" dirty="0" smtClean="0"/>
          </a:p>
          <a:p>
            <a:pPr eaLnBrk="1" hangingPunct="1">
              <a:lnSpc>
                <a:spcPct val="90000"/>
              </a:lnSpc>
              <a:defRPr/>
            </a:pPr>
            <a:r>
              <a:rPr lang="en-US" sz="2800" dirty="0" smtClean="0"/>
              <a:t>Semantics</a:t>
            </a:r>
          </a:p>
          <a:p>
            <a:pPr lvl="1" eaLnBrk="1" hangingPunct="1">
              <a:lnSpc>
                <a:spcPct val="90000"/>
              </a:lnSpc>
              <a:defRPr/>
            </a:pPr>
            <a:r>
              <a:rPr lang="en-US" sz="2400" dirty="0" smtClean="0"/>
              <a:t>The prompt will be displayed</a:t>
            </a:r>
          </a:p>
          <a:p>
            <a:pPr lvl="1" eaLnBrk="1" hangingPunct="1">
              <a:lnSpc>
                <a:spcPct val="90000"/>
              </a:lnSpc>
              <a:defRPr/>
            </a:pPr>
            <a:r>
              <a:rPr lang="en-US" sz="2400" dirty="0" smtClean="0"/>
              <a:t>User enters number</a:t>
            </a:r>
          </a:p>
          <a:p>
            <a:pPr lvl="1" eaLnBrk="1" hangingPunct="1">
              <a:lnSpc>
                <a:spcPct val="90000"/>
              </a:lnSpc>
              <a:defRPr/>
            </a:pPr>
            <a:r>
              <a:rPr lang="en-US" sz="2400" dirty="0" smtClean="0"/>
              <a:t>Value entered is stored as the value of the variable</a:t>
            </a:r>
          </a:p>
          <a:p>
            <a:pPr lvl="1" eaLnBrk="1" hangingPunct="1">
              <a:lnSpc>
                <a:spcPct val="90000"/>
              </a:lnSpc>
              <a:defRPr/>
            </a:pPr>
            <a:endParaRPr lang="en-US" sz="2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US" smtClean="0"/>
              <a:t>Print Statement</a:t>
            </a:r>
          </a:p>
        </p:txBody>
      </p:sp>
      <p:sp>
        <p:nvSpPr>
          <p:cNvPr id="87043" name="Rectangle 3"/>
          <p:cNvSpPr>
            <a:spLocks noGrp="1" noChangeArrowheads="1"/>
          </p:cNvSpPr>
          <p:nvPr>
            <p:ph type="body" idx="1"/>
          </p:nvPr>
        </p:nvSpPr>
        <p:spPr/>
        <p:txBody>
          <a:bodyPr>
            <a:normAutofit lnSpcReduction="10000"/>
          </a:bodyPr>
          <a:lstStyle/>
          <a:p>
            <a:pPr eaLnBrk="1" hangingPunct="1">
              <a:lnSpc>
                <a:spcPct val="90000"/>
              </a:lnSpc>
              <a:defRPr/>
            </a:pPr>
            <a:r>
              <a:rPr lang="en-US" dirty="0" smtClean="0"/>
              <a:t>For output we use statements of the form</a:t>
            </a:r>
            <a:br>
              <a:rPr lang="en-US" dirty="0" smtClean="0"/>
            </a:br>
            <a:r>
              <a:rPr lang="en-US" dirty="0" smtClean="0"/>
              <a:t/>
            </a:r>
            <a:br>
              <a:rPr lang="en-US" dirty="0" smtClean="0"/>
            </a:br>
            <a:r>
              <a:rPr lang="en-US" dirty="0" smtClean="0"/>
              <a:t>	print &lt;expression&gt;</a:t>
            </a:r>
            <a:br>
              <a:rPr lang="en-US" dirty="0" smtClean="0"/>
            </a:br>
            <a:endParaRPr lang="en-US" dirty="0" smtClean="0"/>
          </a:p>
          <a:p>
            <a:pPr eaLnBrk="1" hangingPunct="1">
              <a:lnSpc>
                <a:spcPct val="90000"/>
              </a:lnSpc>
              <a:defRPr/>
            </a:pPr>
            <a:r>
              <a:rPr lang="en-US" dirty="0" smtClean="0"/>
              <a:t>Semantics</a:t>
            </a:r>
          </a:p>
          <a:p>
            <a:pPr lvl="1" eaLnBrk="1" hangingPunct="1">
              <a:lnSpc>
                <a:spcPct val="90000"/>
              </a:lnSpc>
              <a:defRPr/>
            </a:pPr>
            <a:r>
              <a:rPr lang="en-US" dirty="0" smtClean="0"/>
              <a:t>Value of expression is computed</a:t>
            </a:r>
          </a:p>
          <a:p>
            <a:pPr lvl="1" eaLnBrk="1" hangingPunct="1">
              <a:lnSpc>
                <a:spcPct val="90000"/>
              </a:lnSpc>
              <a:defRPr/>
            </a:pPr>
            <a:r>
              <a:rPr lang="en-US" dirty="0" smtClean="0"/>
              <a:t>This value is displayed</a:t>
            </a:r>
            <a:br>
              <a:rPr lang="en-US" dirty="0" smtClean="0"/>
            </a:br>
            <a:endParaRPr lang="en-US" dirty="0" smtClean="0"/>
          </a:p>
          <a:p>
            <a:pPr eaLnBrk="1" hangingPunct="1">
              <a:lnSpc>
                <a:spcPct val="90000"/>
              </a:lnSpc>
              <a:defRPr/>
            </a:pPr>
            <a:r>
              <a:rPr lang="en-US" dirty="0" smtClean="0"/>
              <a:t> Several expressions can be printed – separate them by commas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fontScale="90000"/>
          </a:bodyPr>
          <a:lstStyle/>
          <a:p>
            <a:pPr eaLnBrk="1" hangingPunct="1">
              <a:defRPr/>
            </a:pPr>
            <a:r>
              <a:rPr lang="en-US" sz="4000" smtClean="0"/>
              <a:t>Example - Fahrenheit to Centigrade</a:t>
            </a:r>
            <a:endParaRPr lang="en-US" smtClean="0"/>
          </a:p>
        </p:txBody>
      </p:sp>
      <p:sp>
        <p:nvSpPr>
          <p:cNvPr id="78851" name="Rectangle 3"/>
          <p:cNvSpPr>
            <a:spLocks noGrp="1" noChangeArrowheads="1"/>
          </p:cNvSpPr>
          <p:nvPr>
            <p:ph type="body" idx="1"/>
          </p:nvPr>
        </p:nvSpPr>
        <p:spPr/>
        <p:txBody>
          <a:bodyPr/>
          <a:lstStyle/>
          <a:p>
            <a:pPr eaLnBrk="1" hangingPunct="1">
              <a:defRPr/>
            </a:pPr>
            <a:r>
              <a:rPr lang="en-US" dirty="0" smtClean="0"/>
              <a:t> We want to convert  a Fahrenheit temperature to Centigrade.</a:t>
            </a:r>
            <a:br>
              <a:rPr lang="en-US" dirty="0" smtClean="0"/>
            </a:br>
            <a:endParaRPr lang="en-US" dirty="0" smtClean="0"/>
          </a:p>
          <a:p>
            <a:pPr eaLnBrk="1" hangingPunct="1">
              <a:defRPr/>
            </a:pPr>
            <a:r>
              <a:rPr lang="en-US" dirty="0" smtClean="0"/>
              <a:t> The formula is    C = (F -32) x 5/9</a:t>
            </a:r>
            <a:br>
              <a:rPr lang="en-US" dirty="0" smtClean="0"/>
            </a:br>
            <a:endParaRPr lang="en-US" dirty="0" smtClean="0"/>
          </a:p>
          <a:p>
            <a:pPr eaLnBrk="1" hangingPunct="1">
              <a:defRPr/>
            </a:pPr>
            <a:r>
              <a:rPr lang="en-US" dirty="0" smtClean="0"/>
              <a:t> We use type float for the temperatures.</a:t>
            </a:r>
            <a:br>
              <a:rPr lang="en-US" dirty="0" smtClean="0"/>
            </a:b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0" y="274638"/>
            <a:ext cx="8229600" cy="1143000"/>
          </a:xfrm>
        </p:spPr>
        <p:txBody>
          <a:bodyPr/>
          <a:lstStyle/>
          <a:p>
            <a:pPr eaLnBrk="1" hangingPunct="1">
              <a:defRPr/>
            </a:pPr>
            <a:r>
              <a:rPr lang="en-US" dirty="0" smtClean="0"/>
              <a:t>Python Session</a:t>
            </a:r>
          </a:p>
        </p:txBody>
      </p:sp>
      <p:pic>
        <p:nvPicPr>
          <p:cNvPr id="36867" name="Picture 4"/>
          <p:cNvPicPr>
            <a:picLocks noChangeAspect="1" noChangeArrowheads="1"/>
          </p:cNvPicPr>
          <p:nvPr/>
        </p:nvPicPr>
        <p:blipFill>
          <a:blip r:embed="rId3"/>
          <a:srcRect/>
          <a:stretch>
            <a:fillRect/>
          </a:stretch>
        </p:blipFill>
        <p:spPr bwMode="auto">
          <a:xfrm>
            <a:off x="319088" y="1752600"/>
            <a:ext cx="8505825"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WordArt 3">
            <a:hlinkClick r:id="rId3" action="ppaction://hlinkpres?slideindex=1&amp;slidetitle="/>
          </p:cNvPr>
          <p:cNvSpPr>
            <a:spLocks noChangeArrowheads="1" noChangeShapeType="1" noTextEdit="1"/>
          </p:cNvSpPr>
          <p:nvPr/>
        </p:nvSpPr>
        <p:spPr bwMode="auto">
          <a:xfrm>
            <a:off x="1371600" y="2286000"/>
            <a:ext cx="6410325" cy="1524000"/>
          </a:xfrm>
          <a:prstGeom prst="rect">
            <a:avLst/>
          </a:prstGeom>
        </p:spPr>
        <p:txBody>
          <a:bodyPr wrap="none" fromWordArt="1">
            <a:prstTxWarp prst="textCascadeUp">
              <a:avLst>
                <a:gd name="adj" fmla="val 44444"/>
              </a:avLst>
            </a:prstTxWarp>
            <a:scene3d>
              <a:camera prst="legacyPerspectiveFront">
                <a:rot lat="20519979"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If we figure this out once,</a:t>
            </a:r>
          </a:p>
          <a:p>
            <a:pPr algn="ctr"/>
            <a:r>
              <a:rPr lang="en-US" sz="3600" kern="10" dirty="0">
                <a:ln w="9525">
                  <a:round/>
                  <a:headEnd/>
                  <a:tailEnd/>
                </a:ln>
                <a:gradFill rotWithShape="1">
                  <a:gsLst>
                    <a:gs pos="0">
                      <a:srgbClr val="FFE701"/>
                    </a:gs>
                    <a:gs pos="100000">
                      <a:srgbClr val="FE3E02"/>
                    </a:gs>
                  </a:gsLst>
                  <a:lin ang="5400000" scaled="1"/>
                </a:gradFill>
                <a:latin typeface="Impact"/>
              </a:rPr>
              <a:t>let’s remember what we did!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a:t>
            </a:r>
            <a:endParaRPr lang="en-US" dirty="0"/>
          </a:p>
        </p:txBody>
      </p:sp>
      <p:sp>
        <p:nvSpPr>
          <p:cNvPr id="3" name="Content Placeholder 2"/>
          <p:cNvSpPr>
            <a:spLocks noGrp="1"/>
          </p:cNvSpPr>
          <p:nvPr>
            <p:ph idx="1"/>
          </p:nvPr>
        </p:nvSpPr>
        <p:spPr/>
        <p:txBody>
          <a:bodyPr/>
          <a:lstStyle/>
          <a:p>
            <a:endParaRPr lang="en-US" dirty="0" smtClean="0"/>
          </a:p>
          <a:p>
            <a:r>
              <a:rPr lang="en-US" dirty="0" smtClean="0"/>
              <a:t>Introduction</a:t>
            </a:r>
            <a:endParaRPr lang="en-US" dirty="0" smtClean="0"/>
          </a:p>
          <a:p>
            <a:pPr>
              <a:buNone/>
            </a:pP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dirty="0" smtClean="0"/>
              <a:t>What Is a Program?</a:t>
            </a:r>
          </a:p>
        </p:txBody>
      </p:sp>
      <p:sp>
        <p:nvSpPr>
          <p:cNvPr id="20483" name="Rectangle 3"/>
          <p:cNvSpPr>
            <a:spLocks noGrp="1" noChangeArrowheads="1"/>
          </p:cNvSpPr>
          <p:nvPr>
            <p:ph type="body" idx="1"/>
          </p:nvPr>
        </p:nvSpPr>
        <p:spPr/>
        <p:txBody>
          <a:bodyPr/>
          <a:lstStyle/>
          <a:p>
            <a:pPr eaLnBrk="1" hangingPunct="1">
              <a:defRPr/>
            </a:pPr>
            <a:r>
              <a:rPr lang="en-US" smtClean="0"/>
              <a:t>Usually, one or more algorithms written in a programming language that can be translated to run on a real machine</a:t>
            </a:r>
          </a:p>
          <a:p>
            <a:pPr eaLnBrk="1" hangingPunct="1">
              <a:defRPr/>
            </a:pPr>
            <a:endParaRPr lang="en-US" smtClean="0"/>
          </a:p>
          <a:p>
            <a:pPr eaLnBrk="1" hangingPunct="1">
              <a:defRPr/>
            </a:pPr>
            <a:r>
              <a:rPr lang="en-US" smtClean="0"/>
              <a:t>We sometimes call programs </a:t>
            </a:r>
            <a:r>
              <a:rPr lang="en-US" b="1" i="1" smtClean="0"/>
              <a:t>software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pPr eaLnBrk="1" hangingPunct="1">
              <a:defRPr/>
            </a:pPr>
            <a:r>
              <a:rPr lang="en-US" smtClean="0"/>
              <a:t>What Is a Programming Language?</a:t>
            </a:r>
          </a:p>
        </p:txBody>
      </p:sp>
      <p:sp>
        <p:nvSpPr>
          <p:cNvPr id="21507" name="Rectangle 3"/>
          <p:cNvSpPr>
            <a:spLocks noGrp="1" noChangeArrowheads="1"/>
          </p:cNvSpPr>
          <p:nvPr>
            <p:ph type="body" idx="1"/>
          </p:nvPr>
        </p:nvSpPr>
        <p:spPr/>
        <p:txBody>
          <a:bodyPr>
            <a:normAutofit lnSpcReduction="10000"/>
          </a:bodyPr>
          <a:lstStyle/>
          <a:p>
            <a:pPr eaLnBrk="1" hangingPunct="1">
              <a:defRPr/>
            </a:pPr>
            <a:endParaRPr lang="en-US" dirty="0" smtClean="0"/>
          </a:p>
          <a:p>
            <a:pPr eaLnBrk="1" hangingPunct="1">
              <a:defRPr/>
            </a:pPr>
            <a:r>
              <a:rPr lang="en-US" sz="2800" dirty="0" smtClean="0"/>
              <a:t>A programming language is somewhat like a natural language, but with a very limited set of statements and strict syntax rules.</a:t>
            </a:r>
            <a:br>
              <a:rPr lang="en-US" sz="2800" dirty="0" smtClean="0"/>
            </a:br>
            <a:endParaRPr lang="en-US" sz="2800" dirty="0" smtClean="0"/>
          </a:p>
          <a:p>
            <a:pPr eaLnBrk="1" hangingPunct="1">
              <a:defRPr/>
            </a:pPr>
            <a:r>
              <a:rPr lang="en-US" sz="2800" dirty="0" smtClean="0"/>
              <a:t>Has statements to implement sequential, conditional and iterative processing - algorithms</a:t>
            </a:r>
          </a:p>
          <a:p>
            <a:pPr eaLnBrk="1" hangingPunct="1">
              <a:defRPr/>
            </a:pPr>
            <a:endParaRPr lang="en-US" sz="2800" dirty="0" smtClean="0"/>
          </a:p>
          <a:p>
            <a:pPr eaLnBrk="1" hangingPunct="1">
              <a:defRPr/>
            </a:pPr>
            <a:r>
              <a:rPr lang="en-US" sz="2800" dirty="0" smtClean="0"/>
              <a:t>Examples: FORTRAN, COBOL, Lisp, Basic, Pascal, C, C</a:t>
            </a:r>
            <a:r>
              <a:rPr lang="en-US" sz="2800" baseline="30000" dirty="0" smtClean="0"/>
              <a:t>++</a:t>
            </a:r>
            <a:r>
              <a:rPr lang="en-US" sz="2800" dirty="0" smtClean="0"/>
              <a:t>, Java, C#, Python,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dirty="0" smtClean="0"/>
              <a:t>Compiler</a:t>
            </a:r>
          </a:p>
        </p:txBody>
      </p:sp>
      <p:sp>
        <p:nvSpPr>
          <p:cNvPr id="59395" name="Rectangle 3"/>
          <p:cNvSpPr>
            <a:spLocks noGrp="1" noChangeArrowheads="1"/>
          </p:cNvSpPr>
          <p:nvPr>
            <p:ph type="body" idx="1"/>
          </p:nvPr>
        </p:nvSpPr>
        <p:spPr/>
        <p:txBody>
          <a:bodyPr/>
          <a:lstStyle/>
          <a:p>
            <a:pPr eaLnBrk="1" hangingPunct="1">
              <a:defRPr/>
            </a:pPr>
            <a:r>
              <a:rPr lang="en-US" dirty="0" smtClean="0"/>
              <a:t>A </a:t>
            </a:r>
            <a:r>
              <a:rPr lang="en-US" i="1" dirty="0" smtClean="0">
                <a:solidFill>
                  <a:schemeClr val="tx2"/>
                </a:solidFill>
              </a:rPr>
              <a:t>compiler</a:t>
            </a:r>
            <a:r>
              <a:rPr lang="en-US" dirty="0" smtClean="0"/>
              <a:t> is a program that converts a program written in a programming language into a program in the native language, called </a:t>
            </a:r>
            <a:r>
              <a:rPr lang="en-US" i="1" dirty="0" smtClean="0">
                <a:solidFill>
                  <a:schemeClr val="tx2"/>
                </a:solidFill>
              </a:rPr>
              <a:t>machine language</a:t>
            </a:r>
            <a:r>
              <a:rPr lang="en-US" dirty="0" smtClean="0"/>
              <a:t>, of the machine that is to execute the program.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hangingPunct="1">
              <a:defRPr/>
            </a:pPr>
            <a:r>
              <a:rPr lang="en-US" sz="4000" smtClean="0"/>
              <a:t>From Algorithms to Hardware</a:t>
            </a:r>
            <a:br>
              <a:rPr lang="en-US" sz="4000" smtClean="0"/>
            </a:br>
            <a:r>
              <a:rPr lang="en-US" sz="3600" smtClean="0"/>
              <a:t>(with compiler)</a:t>
            </a:r>
          </a:p>
        </p:txBody>
      </p:sp>
      <p:sp>
        <p:nvSpPr>
          <p:cNvPr id="7171" name="Rectangle 3"/>
          <p:cNvSpPr>
            <a:spLocks noChangeArrowheads="1"/>
          </p:cNvSpPr>
          <p:nvPr/>
        </p:nvSpPr>
        <p:spPr bwMode="auto">
          <a:xfrm>
            <a:off x="3352800" y="2209800"/>
            <a:ext cx="1524000" cy="533400"/>
          </a:xfrm>
          <a:prstGeom prst="rect">
            <a:avLst/>
          </a:prstGeom>
          <a:solidFill>
            <a:srgbClr val="FF9966"/>
          </a:solidFill>
          <a:ln w="9525">
            <a:solidFill>
              <a:schemeClr val="tx1"/>
            </a:solidFill>
            <a:miter lim="800000"/>
            <a:headEnd/>
            <a:tailEnd/>
          </a:ln>
        </p:spPr>
        <p:txBody>
          <a:bodyPr wrap="none" anchor="ctr"/>
          <a:lstStyle/>
          <a:p>
            <a:pPr algn="ctr"/>
            <a:r>
              <a:rPr lang="en-US" sz="2400">
                <a:latin typeface="Times New Roman" pitchFamily="18" charset="0"/>
              </a:rPr>
              <a:t>Algorithm</a:t>
            </a:r>
          </a:p>
        </p:txBody>
      </p:sp>
      <p:sp>
        <p:nvSpPr>
          <p:cNvPr id="7172" name="Rectangle 4"/>
          <p:cNvSpPr>
            <a:spLocks noChangeArrowheads="1"/>
          </p:cNvSpPr>
          <p:nvPr/>
        </p:nvSpPr>
        <p:spPr bwMode="auto">
          <a:xfrm>
            <a:off x="3352800" y="3733800"/>
            <a:ext cx="1524000" cy="533400"/>
          </a:xfrm>
          <a:prstGeom prst="rect">
            <a:avLst/>
          </a:prstGeom>
          <a:solidFill>
            <a:srgbClr val="FF9966"/>
          </a:solidFill>
          <a:ln w="9525">
            <a:solidFill>
              <a:schemeClr val="tx1"/>
            </a:solidFill>
            <a:miter lim="800000"/>
            <a:headEnd/>
            <a:tailEnd/>
          </a:ln>
        </p:spPr>
        <p:txBody>
          <a:bodyPr wrap="none" anchor="ctr"/>
          <a:lstStyle/>
          <a:p>
            <a:pPr algn="ctr"/>
            <a:r>
              <a:rPr lang="en-US" sz="2400">
                <a:latin typeface="Times New Roman" pitchFamily="18" charset="0"/>
              </a:rPr>
              <a:t>Program</a:t>
            </a:r>
          </a:p>
        </p:txBody>
      </p:sp>
      <p:sp>
        <p:nvSpPr>
          <p:cNvPr id="7173" name="Rectangle 5"/>
          <p:cNvSpPr>
            <a:spLocks noChangeArrowheads="1"/>
          </p:cNvSpPr>
          <p:nvPr/>
        </p:nvSpPr>
        <p:spPr bwMode="auto">
          <a:xfrm>
            <a:off x="3048000" y="5334000"/>
            <a:ext cx="2133600" cy="533400"/>
          </a:xfrm>
          <a:prstGeom prst="rect">
            <a:avLst/>
          </a:prstGeom>
          <a:solidFill>
            <a:srgbClr val="FF9966"/>
          </a:solidFill>
          <a:ln w="9525">
            <a:solidFill>
              <a:schemeClr val="tx1"/>
            </a:solidFill>
            <a:miter lim="800000"/>
            <a:headEnd/>
            <a:tailEnd/>
          </a:ln>
        </p:spPr>
        <p:txBody>
          <a:bodyPr wrap="none" anchor="ctr"/>
          <a:lstStyle/>
          <a:p>
            <a:pPr algn="ctr"/>
            <a:r>
              <a:rPr lang="en-US" sz="2400">
                <a:latin typeface="Times New Roman" pitchFamily="18" charset="0"/>
              </a:rPr>
              <a:t>A real computer</a:t>
            </a:r>
          </a:p>
        </p:txBody>
      </p:sp>
      <p:sp>
        <p:nvSpPr>
          <p:cNvPr id="7174" name="Line 6"/>
          <p:cNvSpPr>
            <a:spLocks noChangeShapeType="1"/>
          </p:cNvSpPr>
          <p:nvPr/>
        </p:nvSpPr>
        <p:spPr bwMode="auto">
          <a:xfrm>
            <a:off x="4114800" y="2743200"/>
            <a:ext cx="0" cy="990600"/>
          </a:xfrm>
          <a:prstGeom prst="line">
            <a:avLst/>
          </a:prstGeom>
          <a:noFill/>
          <a:ln w="9525">
            <a:solidFill>
              <a:schemeClr val="tx1"/>
            </a:solidFill>
            <a:round/>
            <a:headEnd/>
            <a:tailEnd type="triangle" w="med" len="med"/>
          </a:ln>
        </p:spPr>
        <p:txBody>
          <a:bodyPr/>
          <a:lstStyle/>
          <a:p>
            <a:endParaRPr lang="en-US"/>
          </a:p>
        </p:txBody>
      </p:sp>
      <p:sp>
        <p:nvSpPr>
          <p:cNvPr id="7175" name="Text Box 7"/>
          <p:cNvSpPr txBox="1">
            <a:spLocks noChangeArrowheads="1"/>
          </p:cNvSpPr>
          <p:nvPr/>
        </p:nvSpPr>
        <p:spPr bwMode="auto">
          <a:xfrm>
            <a:off x="4267200" y="2971800"/>
            <a:ext cx="3768725" cy="457200"/>
          </a:xfrm>
          <a:prstGeom prst="rect">
            <a:avLst/>
          </a:prstGeom>
          <a:noFill/>
          <a:ln w="9525">
            <a:noFill/>
            <a:miter lim="800000"/>
            <a:headEnd/>
            <a:tailEnd/>
          </a:ln>
        </p:spPr>
        <p:txBody>
          <a:bodyPr wrap="none">
            <a:spAutoFit/>
          </a:bodyPr>
          <a:lstStyle/>
          <a:p>
            <a:r>
              <a:rPr lang="en-US" sz="2400">
                <a:latin typeface="Times New Roman" pitchFamily="18" charset="0"/>
              </a:rPr>
              <a:t>Translate (by a human being)</a:t>
            </a:r>
          </a:p>
        </p:txBody>
      </p:sp>
      <p:sp>
        <p:nvSpPr>
          <p:cNvPr id="7176" name="Line 8"/>
          <p:cNvSpPr>
            <a:spLocks noChangeShapeType="1"/>
          </p:cNvSpPr>
          <p:nvPr/>
        </p:nvSpPr>
        <p:spPr bwMode="auto">
          <a:xfrm>
            <a:off x="4114800" y="4267200"/>
            <a:ext cx="0" cy="1066800"/>
          </a:xfrm>
          <a:prstGeom prst="line">
            <a:avLst/>
          </a:prstGeom>
          <a:noFill/>
          <a:ln w="9525">
            <a:solidFill>
              <a:schemeClr val="tx1"/>
            </a:solidFill>
            <a:round/>
            <a:headEnd/>
            <a:tailEnd type="triangle" w="med" len="med"/>
          </a:ln>
        </p:spPr>
        <p:txBody>
          <a:bodyPr/>
          <a:lstStyle/>
          <a:p>
            <a:endParaRPr lang="en-US"/>
          </a:p>
        </p:txBody>
      </p:sp>
      <p:sp>
        <p:nvSpPr>
          <p:cNvPr id="7177" name="Text Box 9"/>
          <p:cNvSpPr txBox="1">
            <a:spLocks noChangeArrowheads="1"/>
          </p:cNvSpPr>
          <p:nvPr/>
        </p:nvSpPr>
        <p:spPr bwMode="auto">
          <a:xfrm>
            <a:off x="4343400" y="4495800"/>
            <a:ext cx="4165600" cy="457200"/>
          </a:xfrm>
          <a:prstGeom prst="rect">
            <a:avLst/>
          </a:prstGeom>
          <a:noFill/>
          <a:ln w="9525">
            <a:noFill/>
            <a:miter lim="800000"/>
            <a:headEnd/>
            <a:tailEnd/>
          </a:ln>
        </p:spPr>
        <p:txBody>
          <a:bodyPr wrap="none">
            <a:spAutoFit/>
          </a:bodyPr>
          <a:lstStyle/>
          <a:p>
            <a:r>
              <a:rPr lang="en-US" sz="2400">
                <a:latin typeface="Times New Roman" pitchFamily="18" charset="0"/>
              </a:rPr>
              <a:t>Translate (by compiler program)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eaLnBrk="1" hangingPunct="1">
              <a:defRPr/>
            </a:pPr>
            <a:r>
              <a:rPr lang="en-US" smtClean="0"/>
              <a:t>The Program Development Process (Data Flow)</a:t>
            </a:r>
          </a:p>
        </p:txBody>
      </p:sp>
      <p:sp>
        <p:nvSpPr>
          <p:cNvPr id="8195" name="Rectangle 3"/>
          <p:cNvSpPr>
            <a:spLocks noChangeArrowheads="1"/>
          </p:cNvSpPr>
          <p:nvPr/>
        </p:nvSpPr>
        <p:spPr bwMode="auto">
          <a:xfrm>
            <a:off x="2057400" y="2514600"/>
            <a:ext cx="1524000" cy="533400"/>
          </a:xfrm>
          <a:prstGeom prst="rect">
            <a:avLst/>
          </a:prstGeom>
          <a:solidFill>
            <a:srgbClr val="FF9966"/>
          </a:solidFill>
          <a:ln w="9525">
            <a:solidFill>
              <a:schemeClr val="tx1"/>
            </a:solidFill>
            <a:miter lim="800000"/>
            <a:headEnd/>
            <a:tailEnd/>
          </a:ln>
        </p:spPr>
        <p:txBody>
          <a:bodyPr wrap="none" anchor="ctr"/>
          <a:lstStyle/>
          <a:p>
            <a:pPr algn="ctr"/>
            <a:r>
              <a:rPr lang="en-US" sz="2400">
                <a:latin typeface="Times New Roman" pitchFamily="18" charset="0"/>
              </a:rPr>
              <a:t>Editor</a:t>
            </a:r>
          </a:p>
        </p:txBody>
      </p:sp>
      <p:sp>
        <p:nvSpPr>
          <p:cNvPr id="8196" name="Rectangle 4"/>
          <p:cNvSpPr>
            <a:spLocks noChangeArrowheads="1"/>
          </p:cNvSpPr>
          <p:nvPr/>
        </p:nvSpPr>
        <p:spPr bwMode="auto">
          <a:xfrm>
            <a:off x="3352800" y="3733800"/>
            <a:ext cx="1524000" cy="533400"/>
          </a:xfrm>
          <a:prstGeom prst="rect">
            <a:avLst/>
          </a:prstGeom>
          <a:solidFill>
            <a:srgbClr val="FF9966"/>
          </a:solidFill>
          <a:ln w="9525">
            <a:solidFill>
              <a:schemeClr val="tx1"/>
            </a:solidFill>
            <a:miter lim="800000"/>
            <a:headEnd/>
            <a:tailEnd/>
          </a:ln>
        </p:spPr>
        <p:txBody>
          <a:bodyPr wrap="none" anchor="ctr"/>
          <a:lstStyle/>
          <a:p>
            <a:pPr algn="ctr"/>
            <a:r>
              <a:rPr lang="en-US" sz="2400">
                <a:latin typeface="Times New Roman" pitchFamily="18" charset="0"/>
              </a:rPr>
              <a:t>Compiler</a:t>
            </a:r>
          </a:p>
        </p:txBody>
      </p:sp>
      <p:sp>
        <p:nvSpPr>
          <p:cNvPr id="8197" name="Rectangle 5"/>
          <p:cNvSpPr>
            <a:spLocks noChangeArrowheads="1"/>
          </p:cNvSpPr>
          <p:nvPr/>
        </p:nvSpPr>
        <p:spPr bwMode="auto">
          <a:xfrm>
            <a:off x="3048000" y="5334000"/>
            <a:ext cx="2133600" cy="533400"/>
          </a:xfrm>
          <a:prstGeom prst="rect">
            <a:avLst/>
          </a:prstGeom>
          <a:solidFill>
            <a:srgbClr val="FF9966"/>
          </a:solidFill>
          <a:ln w="9525">
            <a:solidFill>
              <a:schemeClr val="tx1"/>
            </a:solidFill>
            <a:miter lim="800000"/>
            <a:headEnd/>
            <a:tailEnd/>
          </a:ln>
        </p:spPr>
        <p:txBody>
          <a:bodyPr wrap="none" anchor="ctr"/>
          <a:lstStyle/>
          <a:p>
            <a:pPr algn="ctr"/>
            <a:r>
              <a:rPr lang="en-US" sz="2400">
                <a:latin typeface="Times New Roman" pitchFamily="18" charset="0"/>
              </a:rPr>
              <a:t>A real computer</a:t>
            </a:r>
          </a:p>
        </p:txBody>
      </p:sp>
      <p:sp>
        <p:nvSpPr>
          <p:cNvPr id="8198" name="Line 6"/>
          <p:cNvSpPr>
            <a:spLocks noChangeShapeType="1"/>
          </p:cNvSpPr>
          <p:nvPr/>
        </p:nvSpPr>
        <p:spPr bwMode="auto">
          <a:xfrm>
            <a:off x="4114800" y="2819400"/>
            <a:ext cx="0" cy="914400"/>
          </a:xfrm>
          <a:prstGeom prst="line">
            <a:avLst/>
          </a:prstGeom>
          <a:noFill/>
          <a:ln w="9525">
            <a:solidFill>
              <a:schemeClr val="tx1"/>
            </a:solidFill>
            <a:round/>
            <a:headEnd/>
            <a:tailEnd type="triangle" w="med" len="med"/>
          </a:ln>
        </p:spPr>
        <p:txBody>
          <a:bodyPr/>
          <a:lstStyle/>
          <a:p>
            <a:endParaRPr lang="en-US"/>
          </a:p>
        </p:txBody>
      </p:sp>
      <p:sp>
        <p:nvSpPr>
          <p:cNvPr id="8199" name="Line 7"/>
          <p:cNvSpPr>
            <a:spLocks noChangeShapeType="1"/>
          </p:cNvSpPr>
          <p:nvPr/>
        </p:nvSpPr>
        <p:spPr bwMode="auto">
          <a:xfrm>
            <a:off x="4114800" y="4267200"/>
            <a:ext cx="0" cy="1066800"/>
          </a:xfrm>
          <a:prstGeom prst="line">
            <a:avLst/>
          </a:prstGeom>
          <a:noFill/>
          <a:ln w="9525">
            <a:solidFill>
              <a:schemeClr val="tx1"/>
            </a:solidFill>
            <a:round/>
            <a:headEnd/>
            <a:tailEnd type="triangle" w="med" len="med"/>
          </a:ln>
        </p:spPr>
        <p:txBody>
          <a:bodyPr/>
          <a:lstStyle/>
          <a:p>
            <a:endParaRPr lang="en-US"/>
          </a:p>
        </p:txBody>
      </p:sp>
      <p:sp>
        <p:nvSpPr>
          <p:cNvPr id="8200" name="Text Box 8"/>
          <p:cNvSpPr txBox="1">
            <a:spLocks noChangeArrowheads="1"/>
          </p:cNvSpPr>
          <p:nvPr/>
        </p:nvSpPr>
        <p:spPr bwMode="auto">
          <a:xfrm>
            <a:off x="533400" y="2209800"/>
            <a:ext cx="1452563" cy="457200"/>
          </a:xfrm>
          <a:prstGeom prst="rect">
            <a:avLst/>
          </a:prstGeom>
          <a:noFill/>
          <a:ln w="9525">
            <a:noFill/>
            <a:miter lim="800000"/>
            <a:headEnd/>
            <a:tailEnd/>
          </a:ln>
        </p:spPr>
        <p:txBody>
          <a:bodyPr wrap="none">
            <a:spAutoFit/>
          </a:bodyPr>
          <a:lstStyle/>
          <a:p>
            <a:r>
              <a:rPr lang="en-US" sz="2400" dirty="0">
                <a:latin typeface="Times New Roman" pitchFamily="18" charset="0"/>
              </a:rPr>
              <a:t>Algorithm</a:t>
            </a:r>
          </a:p>
        </p:txBody>
      </p:sp>
      <p:sp>
        <p:nvSpPr>
          <p:cNvPr id="8201" name="Line 9"/>
          <p:cNvSpPr>
            <a:spLocks noChangeShapeType="1"/>
          </p:cNvSpPr>
          <p:nvPr/>
        </p:nvSpPr>
        <p:spPr bwMode="auto">
          <a:xfrm>
            <a:off x="609600" y="2819400"/>
            <a:ext cx="1447800" cy="0"/>
          </a:xfrm>
          <a:prstGeom prst="line">
            <a:avLst/>
          </a:prstGeom>
          <a:noFill/>
          <a:ln w="9525">
            <a:solidFill>
              <a:schemeClr val="tx1"/>
            </a:solidFill>
            <a:round/>
            <a:headEnd/>
            <a:tailEnd type="triangle" w="med" len="med"/>
          </a:ln>
        </p:spPr>
        <p:txBody>
          <a:bodyPr/>
          <a:lstStyle/>
          <a:p>
            <a:endParaRPr lang="en-US"/>
          </a:p>
        </p:txBody>
      </p:sp>
      <p:sp>
        <p:nvSpPr>
          <p:cNvPr id="8202" name="Line 10"/>
          <p:cNvSpPr>
            <a:spLocks noChangeShapeType="1"/>
          </p:cNvSpPr>
          <p:nvPr/>
        </p:nvSpPr>
        <p:spPr bwMode="auto">
          <a:xfrm>
            <a:off x="3581400" y="2819400"/>
            <a:ext cx="533400" cy="0"/>
          </a:xfrm>
          <a:prstGeom prst="line">
            <a:avLst/>
          </a:prstGeom>
          <a:noFill/>
          <a:ln w="9525">
            <a:solidFill>
              <a:schemeClr val="tx1"/>
            </a:solidFill>
            <a:round/>
            <a:headEnd/>
            <a:tailEnd/>
          </a:ln>
        </p:spPr>
        <p:txBody>
          <a:bodyPr/>
          <a:lstStyle/>
          <a:p>
            <a:endParaRPr lang="en-US"/>
          </a:p>
        </p:txBody>
      </p:sp>
      <p:sp>
        <p:nvSpPr>
          <p:cNvPr id="8203" name="Text Box 11"/>
          <p:cNvSpPr txBox="1">
            <a:spLocks noChangeArrowheads="1"/>
          </p:cNvSpPr>
          <p:nvPr/>
        </p:nvSpPr>
        <p:spPr bwMode="auto">
          <a:xfrm>
            <a:off x="4343400" y="2819400"/>
            <a:ext cx="4454525" cy="457200"/>
          </a:xfrm>
          <a:prstGeom prst="rect">
            <a:avLst/>
          </a:prstGeom>
          <a:noFill/>
          <a:ln w="9525">
            <a:noFill/>
            <a:miter lim="800000"/>
            <a:headEnd/>
            <a:tailEnd/>
          </a:ln>
        </p:spPr>
        <p:txBody>
          <a:bodyPr wrap="none">
            <a:spAutoFit/>
          </a:bodyPr>
          <a:lstStyle/>
          <a:p>
            <a:r>
              <a:rPr lang="en-US" sz="2400">
                <a:latin typeface="Times New Roman" pitchFamily="18" charset="0"/>
              </a:rPr>
              <a:t>Program in programming language</a:t>
            </a:r>
          </a:p>
        </p:txBody>
      </p:sp>
      <p:sp>
        <p:nvSpPr>
          <p:cNvPr id="8204" name="Text Box 12"/>
          <p:cNvSpPr txBox="1">
            <a:spLocks noChangeArrowheads="1"/>
          </p:cNvSpPr>
          <p:nvPr/>
        </p:nvSpPr>
        <p:spPr bwMode="auto">
          <a:xfrm>
            <a:off x="4343400" y="4495800"/>
            <a:ext cx="4048125" cy="457200"/>
          </a:xfrm>
          <a:prstGeom prst="rect">
            <a:avLst/>
          </a:prstGeom>
          <a:noFill/>
          <a:ln w="9525">
            <a:noFill/>
            <a:miter lim="800000"/>
            <a:headEnd/>
            <a:tailEnd/>
          </a:ln>
        </p:spPr>
        <p:txBody>
          <a:bodyPr wrap="none">
            <a:spAutoFit/>
          </a:bodyPr>
          <a:lstStyle/>
          <a:p>
            <a:r>
              <a:rPr lang="en-US" sz="2400">
                <a:latin typeface="Times New Roman" pitchFamily="18" charset="0"/>
              </a:rPr>
              <a:t>Program in machine’s language</a:t>
            </a:r>
          </a:p>
        </p:txBody>
      </p:sp>
      <p:sp>
        <p:nvSpPr>
          <p:cNvPr id="8205" name="Text Box 13"/>
          <p:cNvSpPr txBox="1">
            <a:spLocks noChangeArrowheads="1"/>
          </p:cNvSpPr>
          <p:nvPr/>
        </p:nvSpPr>
        <p:spPr bwMode="auto">
          <a:xfrm>
            <a:off x="1828800" y="5638800"/>
            <a:ext cx="827088" cy="457200"/>
          </a:xfrm>
          <a:prstGeom prst="rect">
            <a:avLst/>
          </a:prstGeom>
          <a:noFill/>
          <a:ln w="9525">
            <a:noFill/>
            <a:miter lim="800000"/>
            <a:headEnd/>
            <a:tailEnd/>
          </a:ln>
        </p:spPr>
        <p:txBody>
          <a:bodyPr wrap="none">
            <a:spAutoFit/>
          </a:bodyPr>
          <a:lstStyle/>
          <a:p>
            <a:r>
              <a:rPr lang="en-US" sz="2400">
                <a:latin typeface="Times New Roman" pitchFamily="18" charset="0"/>
              </a:rPr>
              <a:t>Input</a:t>
            </a:r>
          </a:p>
        </p:txBody>
      </p:sp>
      <p:sp>
        <p:nvSpPr>
          <p:cNvPr id="8206" name="Line 14"/>
          <p:cNvSpPr>
            <a:spLocks noChangeShapeType="1"/>
          </p:cNvSpPr>
          <p:nvPr/>
        </p:nvSpPr>
        <p:spPr bwMode="auto">
          <a:xfrm>
            <a:off x="1600200" y="5562600"/>
            <a:ext cx="1447800" cy="0"/>
          </a:xfrm>
          <a:prstGeom prst="line">
            <a:avLst/>
          </a:prstGeom>
          <a:noFill/>
          <a:ln w="9525">
            <a:solidFill>
              <a:schemeClr val="tx1"/>
            </a:solidFill>
            <a:round/>
            <a:headEnd/>
            <a:tailEnd type="triangle" w="med" len="med"/>
          </a:ln>
        </p:spPr>
        <p:txBody>
          <a:bodyPr/>
          <a:lstStyle/>
          <a:p>
            <a:endParaRPr lang="en-US"/>
          </a:p>
        </p:txBody>
      </p:sp>
      <p:sp>
        <p:nvSpPr>
          <p:cNvPr id="8207" name="Text Box 15"/>
          <p:cNvSpPr txBox="1">
            <a:spLocks noChangeArrowheads="1"/>
          </p:cNvSpPr>
          <p:nvPr/>
        </p:nvSpPr>
        <p:spPr bwMode="auto">
          <a:xfrm>
            <a:off x="5410200" y="5638800"/>
            <a:ext cx="1030288" cy="457200"/>
          </a:xfrm>
          <a:prstGeom prst="rect">
            <a:avLst/>
          </a:prstGeom>
          <a:noFill/>
          <a:ln w="9525">
            <a:noFill/>
            <a:miter lim="800000"/>
            <a:headEnd/>
            <a:tailEnd/>
          </a:ln>
        </p:spPr>
        <p:txBody>
          <a:bodyPr wrap="none">
            <a:spAutoFit/>
          </a:bodyPr>
          <a:lstStyle/>
          <a:p>
            <a:r>
              <a:rPr lang="en-US" sz="2400">
                <a:latin typeface="Times New Roman" pitchFamily="18" charset="0"/>
              </a:rPr>
              <a:t>Output</a:t>
            </a:r>
          </a:p>
        </p:txBody>
      </p:sp>
      <p:sp>
        <p:nvSpPr>
          <p:cNvPr id="8208" name="Line 16"/>
          <p:cNvSpPr>
            <a:spLocks noChangeShapeType="1"/>
          </p:cNvSpPr>
          <p:nvPr/>
        </p:nvSpPr>
        <p:spPr bwMode="auto">
          <a:xfrm>
            <a:off x="5181600" y="5562600"/>
            <a:ext cx="14478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IT_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TotalTime>
  <Words>729</Words>
  <Application>Microsoft Office PowerPoint</Application>
  <PresentationFormat>On-screen Show (4:3)</PresentationFormat>
  <Paragraphs>225</Paragraphs>
  <Slides>38</Slides>
  <Notes>33</Notes>
  <HiddenSlides>2</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VIT_Theme</vt:lpstr>
      <vt:lpstr>Python Programming</vt:lpstr>
      <vt:lpstr>Introduction</vt:lpstr>
      <vt:lpstr>Learning Outcomes </vt:lpstr>
      <vt:lpstr>Index </vt:lpstr>
      <vt:lpstr>What Is a Program?</vt:lpstr>
      <vt:lpstr>What Is a Programming Language?</vt:lpstr>
      <vt:lpstr>Compiler</vt:lpstr>
      <vt:lpstr>From Algorithms to Hardware (with compiler)</vt:lpstr>
      <vt:lpstr>The Program Development Process (Data Flow)</vt:lpstr>
      <vt:lpstr>The Program Development Process (Control Flow)</vt:lpstr>
      <vt:lpstr>Three kinds of errors</vt:lpstr>
      <vt:lpstr>Interpreter</vt:lpstr>
      <vt:lpstr>Interpreter</vt:lpstr>
      <vt:lpstr>Python</vt:lpstr>
      <vt:lpstr>Python</vt:lpstr>
      <vt:lpstr>Language terminology </vt:lpstr>
      <vt:lpstr>Three major control constructs  of programming (Execution flow of instructions)</vt:lpstr>
      <vt:lpstr>Sequential Operations “Atomic”</vt:lpstr>
      <vt:lpstr>The Big Plan</vt:lpstr>
      <vt:lpstr>The Basic Pattern</vt:lpstr>
      <vt:lpstr>Identifiers</vt:lpstr>
      <vt:lpstr>Keywords</vt:lpstr>
      <vt:lpstr>Variables in Python</vt:lpstr>
      <vt:lpstr>Numeric Data Types</vt:lpstr>
      <vt:lpstr>Integer operators</vt:lpstr>
      <vt:lpstr>Integer Expressions</vt:lpstr>
      <vt:lpstr>Python Assignment Statements</vt:lpstr>
      <vt:lpstr>Python Assignment Statement</vt:lpstr>
      <vt:lpstr>Assignment Example</vt:lpstr>
      <vt:lpstr>Python Session</vt:lpstr>
      <vt:lpstr>Python Session</vt:lpstr>
      <vt:lpstr>What about floats?</vt:lpstr>
      <vt:lpstr>Comments</vt:lpstr>
      <vt:lpstr>Numerical Input</vt:lpstr>
      <vt:lpstr>Print Statement</vt:lpstr>
      <vt:lpstr>Example - Fahrenheit to Centigrade</vt:lpstr>
      <vt:lpstr>Python Session</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Instrumentation</dc:title>
  <dc:creator>Sujit</dc:creator>
  <cp:lastModifiedBy>Sujit</cp:lastModifiedBy>
  <cp:revision>17</cp:revision>
  <dcterms:created xsi:type="dcterms:W3CDTF">2006-08-16T00:00:00Z</dcterms:created>
  <dcterms:modified xsi:type="dcterms:W3CDTF">2018-08-06T06:01:31Z</dcterms:modified>
</cp:coreProperties>
</file>