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2" r:id="rId4"/>
    <p:sldId id="261" r:id="rId5"/>
    <p:sldId id="263" r:id="rId6"/>
    <p:sldId id="264" r:id="rId7"/>
    <p:sldId id="265" r:id="rId8"/>
    <p:sldId id="266" r:id="rId9"/>
    <p:sldId id="267" r:id="rId10"/>
    <p:sldId id="268" r:id="rId11"/>
    <p:sldId id="269" r:id="rId12"/>
    <p:sldId id="270"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8/3/2017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8/3/2017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8/3/2017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8/3/2017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990600" y="274638"/>
            <a:ext cx="7943088"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990600" y="1447800"/>
            <a:ext cx="7943088" cy="49530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8/3/2017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Analytical Instrumentation	</a:t>
            </a:r>
            <a:endParaRPr lang="en-US" dirty="0"/>
          </a:p>
        </p:txBody>
      </p:sp>
      <p:sp>
        <p:nvSpPr>
          <p:cNvPr id="3" name="Subtitle 2"/>
          <p:cNvSpPr>
            <a:spLocks noGrp="1"/>
          </p:cNvSpPr>
          <p:nvPr>
            <p:ph type="subTitle" idx="1"/>
          </p:nvPr>
        </p:nvSpPr>
        <p:spPr>
          <a:xfrm>
            <a:off x="1371600" y="2743200"/>
            <a:ext cx="7406640" cy="3352800"/>
          </a:xfrm>
        </p:spPr>
        <p:txBody>
          <a:bodyPr/>
          <a:lstStyle/>
          <a:p>
            <a:r>
              <a:rPr lang="en-US" dirty="0" smtClean="0"/>
              <a:t>Prof. </a:t>
            </a:r>
            <a:r>
              <a:rPr lang="en-US" dirty="0" err="1" smtClean="0"/>
              <a:t>Sujit</a:t>
            </a:r>
            <a:r>
              <a:rPr lang="en-US" dirty="0" smtClean="0"/>
              <a:t> M. </a:t>
            </a:r>
            <a:r>
              <a:rPr lang="en-US" dirty="0" err="1" smtClean="0"/>
              <a:t>Deokar</a:t>
            </a:r>
            <a:r>
              <a:rPr lang="en-US" dirty="0" smtClean="0"/>
              <a:t>,</a:t>
            </a:r>
          </a:p>
          <a:p>
            <a:r>
              <a:rPr lang="en-US" dirty="0" smtClean="0"/>
              <a:t>Department of Instrumentation </a:t>
            </a:r>
            <a:r>
              <a:rPr lang="en-US" dirty="0" err="1" smtClean="0"/>
              <a:t>Engg</a:t>
            </a:r>
            <a:r>
              <a:rPr lang="en-US" dirty="0" smtClean="0"/>
              <a:t>.</a:t>
            </a:r>
          </a:p>
          <a:p>
            <a:r>
              <a:rPr lang="en-US" dirty="0" smtClean="0"/>
              <a:t>Vishwakarma Institute of Technology, Pune</a:t>
            </a:r>
          </a:p>
          <a:p>
            <a:endParaRPr lang="en-US" dirty="0" smtClean="0"/>
          </a:p>
          <a:p>
            <a:r>
              <a:rPr lang="en-US" dirty="0" smtClean="0"/>
              <a:t>Lecture 02 : </a:t>
            </a:r>
          </a:p>
          <a:p>
            <a:r>
              <a:rPr lang="en-US" dirty="0" smtClean="0"/>
              <a:t> </a:t>
            </a:r>
            <a:r>
              <a:rPr lang="en-US" b="1" dirty="0" smtClean="0"/>
              <a:t>Atomic Structure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Nuclei with 2, 8, 20, 28, 50, 82 and 126 neutrons or protons together are especially stable. These so-called magic numbers represent closed shells of the nucleons </a:t>
            </a:r>
          </a:p>
          <a:p>
            <a:pPr algn="just"/>
            <a:r>
              <a:rPr lang="en-US" dirty="0" smtClean="0"/>
              <a:t>For a given element with Z protons, a number of species may exist with the same number of protons, but varying in the number of neutrons. These are known as isotopes. Such elements exhibit the same chemical properties, but differ in the atomic weight and are called isotopes. </a:t>
            </a:r>
          </a:p>
          <a:p>
            <a:pPr algn="just"/>
            <a:r>
              <a:rPr lang="en-US" dirty="0" smtClean="0"/>
              <a:t>Nuclei of the same mass number, but differing in charge also exist, which are called as isobars. They have the same mass number, but differ in the charges &amp; chemical properties, etc.</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Nuclear reactions</a:t>
            </a:r>
            <a:endParaRPr lang="en-US" dirty="0"/>
          </a:p>
        </p:txBody>
      </p:sp>
      <p:sp>
        <p:nvSpPr>
          <p:cNvPr id="3" name="Content Placeholder 2"/>
          <p:cNvSpPr>
            <a:spLocks noGrp="1"/>
          </p:cNvSpPr>
          <p:nvPr>
            <p:ph idx="1"/>
          </p:nvPr>
        </p:nvSpPr>
        <p:spPr/>
        <p:txBody>
          <a:bodyPr>
            <a:normAutofit/>
          </a:bodyPr>
          <a:lstStyle/>
          <a:p>
            <a:pPr lvl="1" algn="just"/>
            <a:r>
              <a:rPr lang="en-US" dirty="0" smtClean="0"/>
              <a:t>Capture reactions, particle-particle reaction –</a:t>
            </a:r>
          </a:p>
          <a:p>
            <a:pPr lvl="2" algn="just"/>
            <a:r>
              <a:rPr lang="en-US" dirty="0" smtClean="0"/>
              <a:t>They come and hit each other and then energy could be released; </a:t>
            </a:r>
          </a:p>
          <a:p>
            <a:pPr lvl="1" algn="just"/>
            <a:r>
              <a:rPr lang="en-US" dirty="0" smtClean="0"/>
              <a:t>Fission reactions – </a:t>
            </a:r>
          </a:p>
          <a:p>
            <a:pPr lvl="2" algn="just"/>
            <a:r>
              <a:rPr lang="en-US" dirty="0" smtClean="0"/>
              <a:t>The fission reactions means A substance getting decomposed to produce protons, neutrons and other things, radiations, etc </a:t>
            </a:r>
          </a:p>
          <a:p>
            <a:pPr lvl="1" algn="just"/>
            <a:r>
              <a:rPr lang="en-US" dirty="0" err="1" smtClean="0"/>
              <a:t>Spallation</a:t>
            </a:r>
            <a:r>
              <a:rPr lang="en-US" dirty="0" smtClean="0"/>
              <a:t> reactions and fusion reaction – </a:t>
            </a:r>
          </a:p>
          <a:p>
            <a:pPr lvl="2" algn="just"/>
            <a:r>
              <a:rPr lang="en-US" dirty="0" smtClean="0"/>
              <a:t>Nuclear fusion – all of you must have heard, which is also A source of nuclear energy, that is, electrical energy in the ultimate use.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Structures of Atoms</a:t>
            </a:r>
            <a:endParaRPr lang="en-US" dirty="0"/>
          </a:p>
        </p:txBody>
      </p:sp>
      <p:sp>
        <p:nvSpPr>
          <p:cNvPr id="3" name="Content Placeholder 2"/>
          <p:cNvSpPr>
            <a:spLocks noGrp="1"/>
          </p:cNvSpPr>
          <p:nvPr>
            <p:ph idx="1"/>
          </p:nvPr>
        </p:nvSpPr>
        <p:spPr/>
        <p:txBody>
          <a:bodyPr/>
          <a:lstStyle/>
          <a:p>
            <a:r>
              <a:rPr lang="en-US" dirty="0" smtClean="0"/>
              <a:t>Sir J. J. Thomson proposed the corpuscular theory of matter.</a:t>
            </a:r>
          </a:p>
          <a:p>
            <a:r>
              <a:rPr lang="en-US" dirty="0" smtClean="0"/>
              <a:t>Rutherford modified this theory that electrons revolve around the nucleus.</a:t>
            </a:r>
          </a:p>
          <a:p>
            <a:r>
              <a:rPr lang="en-US" dirty="0" err="1" smtClean="0"/>
              <a:t>Niels</a:t>
            </a:r>
            <a:r>
              <a:rPr lang="en-US" dirty="0" smtClean="0"/>
              <a:t> Bohr, a great physicist of our times – he proposed a radically different view of the atomic structure based on the optical spectrum of hydrogen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533400"/>
            <a:ext cx="7943088" cy="6324600"/>
          </a:xfrm>
        </p:spPr>
        <p:txBody>
          <a:bodyPr>
            <a:normAutofit fontScale="85000" lnSpcReduction="20000"/>
          </a:bodyPr>
          <a:lstStyle/>
          <a:p>
            <a:pPr algn="just"/>
            <a:r>
              <a:rPr lang="en-US" dirty="0" smtClean="0"/>
              <a:t>Electrons are best described in terms of four quantum numbers. That is a principle quantum number </a:t>
            </a:r>
            <a:r>
              <a:rPr lang="en-US" dirty="0" smtClean="0">
                <a:solidFill>
                  <a:srgbClr val="FF0000"/>
                </a:solidFill>
              </a:rPr>
              <a:t>n</a:t>
            </a:r>
            <a:r>
              <a:rPr lang="en-US" dirty="0" smtClean="0"/>
              <a:t> and orbital quantum number </a:t>
            </a:r>
            <a:r>
              <a:rPr lang="en-US" dirty="0" smtClean="0">
                <a:solidFill>
                  <a:srgbClr val="FF0000"/>
                </a:solidFill>
              </a:rPr>
              <a:t>l</a:t>
            </a:r>
            <a:r>
              <a:rPr lang="en-US" dirty="0" smtClean="0"/>
              <a:t>, magnetic quantum number </a:t>
            </a:r>
            <a:r>
              <a:rPr lang="en-US" dirty="0" smtClean="0">
                <a:solidFill>
                  <a:srgbClr val="FF0000"/>
                </a:solidFill>
              </a:rPr>
              <a:t>m</a:t>
            </a:r>
            <a:r>
              <a:rPr lang="en-US" dirty="0" smtClean="0"/>
              <a:t> and spin quantum number denoted as </a:t>
            </a:r>
            <a:r>
              <a:rPr lang="en-US" dirty="0" smtClean="0">
                <a:solidFill>
                  <a:srgbClr val="FF0000"/>
                </a:solidFill>
              </a:rPr>
              <a:t>s</a:t>
            </a:r>
            <a:r>
              <a:rPr lang="en-US" dirty="0" smtClean="0"/>
              <a:t>. </a:t>
            </a:r>
          </a:p>
          <a:p>
            <a:pPr algn="just"/>
            <a:r>
              <a:rPr lang="en-US" dirty="0" smtClean="0"/>
              <a:t>The exact equation is something like this </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Principle quantum number may have values from </a:t>
            </a:r>
            <a:r>
              <a:rPr lang="en-US" dirty="0" smtClean="0">
                <a:solidFill>
                  <a:srgbClr val="FF0000"/>
                </a:solidFill>
              </a:rPr>
              <a:t>n = 1</a:t>
            </a:r>
            <a:r>
              <a:rPr lang="en-US" dirty="0" smtClean="0"/>
              <a:t>to infinity; of course, infinity means where an electron cannot be found, that is, an ion. In actual practice, it can vary from 1, 2, 3, 4, 5, etc. </a:t>
            </a:r>
          </a:p>
        </p:txBody>
      </p:sp>
      <p:pic>
        <p:nvPicPr>
          <p:cNvPr id="4098" name="Picture 2" descr="E:\my plans\AI\AI Lecture Series\supporting material\L2C7.PNG"/>
          <p:cNvPicPr>
            <a:picLocks noChangeAspect="1" noChangeArrowheads="1"/>
          </p:cNvPicPr>
          <p:nvPr/>
        </p:nvPicPr>
        <p:blipFill>
          <a:blip r:embed="rId2"/>
          <a:srcRect/>
          <a:stretch>
            <a:fillRect/>
          </a:stretch>
        </p:blipFill>
        <p:spPr bwMode="auto">
          <a:xfrm>
            <a:off x="2362199" y="2667000"/>
            <a:ext cx="5748969" cy="2362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124200"/>
            <a:ext cx="7943088" cy="1143000"/>
          </a:xfrm>
        </p:spPr>
        <p:txBody>
          <a:bodyPr/>
          <a:lstStyle/>
          <a:p>
            <a:r>
              <a:rPr lang="en-US" dirty="0" smtClean="0"/>
              <a:t>Next Lecture on:</a:t>
            </a:r>
            <a:endParaRPr lang="en-US" dirty="0"/>
          </a:p>
        </p:txBody>
      </p:sp>
      <p:sp>
        <p:nvSpPr>
          <p:cNvPr id="3" name="Content Placeholder 2"/>
          <p:cNvSpPr>
            <a:spLocks noGrp="1"/>
          </p:cNvSpPr>
          <p:nvPr>
            <p:ph idx="1"/>
          </p:nvPr>
        </p:nvSpPr>
        <p:spPr>
          <a:xfrm>
            <a:off x="990600" y="990600"/>
            <a:ext cx="7943088" cy="4953000"/>
          </a:xfrm>
        </p:spPr>
        <p:txBody>
          <a:bodyPr/>
          <a:lstStyle/>
          <a:p>
            <a:r>
              <a:rPr lang="en-US" dirty="0" smtClean="0"/>
              <a:t>Quantum Designation for electrons</a:t>
            </a:r>
          </a:p>
          <a:p>
            <a:pPr lvl="1"/>
            <a:r>
              <a:rPr lang="en-US" dirty="0" smtClean="0"/>
              <a:t>Orbital Quantum Numbers</a:t>
            </a:r>
          </a:p>
          <a:p>
            <a:pPr lvl="1"/>
            <a:r>
              <a:rPr lang="en-US" dirty="0" smtClean="0"/>
              <a:t>Magnetic Quantum Numbers</a:t>
            </a:r>
          </a:p>
          <a:p>
            <a:pPr lvl="1"/>
            <a:r>
              <a:rPr lang="en-US" dirty="0" smtClean="0"/>
              <a:t>Spin Quantum Numbers</a:t>
            </a:r>
          </a:p>
          <a:p>
            <a:endParaRPr lang="en-US" dirty="0" smtClean="0"/>
          </a:p>
          <a:p>
            <a:endParaRPr lang="en-US" dirty="0" smtClean="0"/>
          </a:p>
          <a:p>
            <a:r>
              <a:rPr lang="en-US" dirty="0" smtClean="0"/>
              <a:t> Physical Properties of Electromagnetic Radiation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t>
            </a:r>
            <a:endParaRPr lang="en-US" dirty="0"/>
          </a:p>
        </p:txBody>
      </p:sp>
      <p:sp>
        <p:nvSpPr>
          <p:cNvPr id="3" name="Content Placeholder 2"/>
          <p:cNvSpPr>
            <a:spLocks noGrp="1"/>
          </p:cNvSpPr>
          <p:nvPr>
            <p:ph idx="1"/>
          </p:nvPr>
        </p:nvSpPr>
        <p:spPr/>
        <p:txBody>
          <a:bodyPr/>
          <a:lstStyle/>
          <a:p>
            <a:r>
              <a:rPr lang="en-US" dirty="0" smtClean="0"/>
              <a:t>Atoms in Hindu Scriptures</a:t>
            </a:r>
          </a:p>
          <a:p>
            <a:r>
              <a:rPr lang="en-US" dirty="0" smtClean="0"/>
              <a:t>John Dalton’s Theory </a:t>
            </a:r>
          </a:p>
          <a:p>
            <a:r>
              <a:rPr lang="en-US" dirty="0" smtClean="0"/>
              <a:t>Fundamental Components of elementary particles</a:t>
            </a:r>
          </a:p>
          <a:p>
            <a:r>
              <a:rPr lang="en-US" dirty="0" smtClean="0"/>
              <a:t>Modern Atomic theory</a:t>
            </a:r>
          </a:p>
          <a:p>
            <a:r>
              <a:rPr lang="en-US" dirty="0" smtClean="0"/>
              <a:t>Nuclear Reaction</a:t>
            </a:r>
          </a:p>
          <a:p>
            <a:r>
              <a:rPr lang="en-US" dirty="0" smtClean="0"/>
              <a:t>Electronic Structures of Atoms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The Cutting edge technology </a:t>
            </a:r>
          </a:p>
          <a:p>
            <a:r>
              <a:rPr lang="en-US" dirty="0" smtClean="0"/>
              <a:t>Need of Analytical Instrumentation Engineering</a:t>
            </a:r>
          </a:p>
          <a:p>
            <a:r>
              <a:rPr lang="en-US" dirty="0" smtClean="0"/>
              <a:t>Applications of Analytical Instrumentation</a:t>
            </a:r>
          </a:p>
          <a:p>
            <a:r>
              <a:rPr lang="en-US" dirty="0" smtClean="0"/>
              <a:t>Challenges </a:t>
            </a:r>
          </a:p>
          <a:p>
            <a:r>
              <a:rPr lang="en-US" dirty="0" smtClean="0"/>
              <a:t>Methods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Atoms in Hindu Scriptures</a:t>
            </a:r>
            <a:endParaRPr lang="en-US" dirty="0"/>
          </a:p>
        </p:txBody>
      </p:sp>
      <p:sp>
        <p:nvSpPr>
          <p:cNvPr id="3" name="Content Placeholder 2"/>
          <p:cNvSpPr>
            <a:spLocks noGrp="1"/>
          </p:cNvSpPr>
          <p:nvPr>
            <p:ph idx="1"/>
          </p:nvPr>
        </p:nvSpPr>
        <p:spPr>
          <a:xfrm>
            <a:off x="1066800" y="1447800"/>
            <a:ext cx="7866888" cy="4800600"/>
          </a:xfrm>
        </p:spPr>
        <p:txBody>
          <a:bodyPr>
            <a:normAutofit fontScale="92500" lnSpcReduction="10000"/>
          </a:bodyPr>
          <a:lstStyle/>
          <a:p>
            <a:pPr lvl="1" algn="just"/>
            <a:r>
              <a:rPr lang="en-US" dirty="0" smtClean="0"/>
              <a:t> The descriptions of molecules and atoms and electrons have been given as </a:t>
            </a:r>
            <a:r>
              <a:rPr lang="en-US" dirty="0" smtClean="0">
                <a:solidFill>
                  <a:srgbClr val="FF0000"/>
                </a:solidFill>
              </a:rPr>
              <a:t>kana</a:t>
            </a:r>
            <a:r>
              <a:rPr lang="en-US" dirty="0" smtClean="0"/>
              <a:t>, </a:t>
            </a:r>
            <a:r>
              <a:rPr lang="en-US" dirty="0" err="1" smtClean="0">
                <a:solidFill>
                  <a:srgbClr val="FF0000"/>
                </a:solidFill>
              </a:rPr>
              <a:t>paramanu</a:t>
            </a:r>
            <a:r>
              <a:rPr lang="en-US" dirty="0" smtClean="0"/>
              <a:t> and </a:t>
            </a:r>
            <a:r>
              <a:rPr lang="en-US" dirty="0" err="1" smtClean="0">
                <a:solidFill>
                  <a:srgbClr val="FF0000"/>
                </a:solidFill>
              </a:rPr>
              <a:t>Anu</a:t>
            </a:r>
            <a:r>
              <a:rPr lang="en-US" dirty="0" smtClean="0">
                <a:solidFill>
                  <a:srgbClr val="FF0000"/>
                </a:solidFill>
              </a:rPr>
              <a:t> </a:t>
            </a:r>
          </a:p>
          <a:p>
            <a:pPr lvl="1" algn="just"/>
            <a:r>
              <a:rPr lang="en-US" dirty="0" smtClean="0"/>
              <a:t> A </a:t>
            </a:r>
            <a:r>
              <a:rPr lang="en-US" dirty="0" smtClean="0">
                <a:solidFill>
                  <a:srgbClr val="FF0000"/>
                </a:solidFill>
              </a:rPr>
              <a:t>kana</a:t>
            </a:r>
            <a:r>
              <a:rPr lang="en-US" dirty="0" smtClean="0"/>
              <a:t> is an aggregate of smaller particles called as </a:t>
            </a:r>
            <a:r>
              <a:rPr lang="en-US" dirty="0" err="1" smtClean="0">
                <a:solidFill>
                  <a:srgbClr val="FF0000"/>
                </a:solidFill>
              </a:rPr>
              <a:t>Anu</a:t>
            </a:r>
            <a:r>
              <a:rPr lang="en-US" dirty="0" smtClean="0"/>
              <a:t>. It is not visible to the naked eye, but it is capable of independent existence </a:t>
            </a:r>
          </a:p>
          <a:p>
            <a:pPr lvl="1" algn="just"/>
            <a:r>
              <a:rPr lang="en-US" dirty="0" smtClean="0"/>
              <a:t> </a:t>
            </a:r>
            <a:r>
              <a:rPr lang="en-US" dirty="0" err="1" smtClean="0">
                <a:solidFill>
                  <a:srgbClr val="FF0000"/>
                </a:solidFill>
              </a:rPr>
              <a:t>Paramanu</a:t>
            </a:r>
            <a:r>
              <a:rPr lang="en-US" dirty="0" smtClean="0"/>
              <a:t> is the smallest discrete particle capable of independent existence, but not visible to the naked eye. </a:t>
            </a:r>
            <a:r>
              <a:rPr lang="en-US" dirty="0" err="1" smtClean="0">
                <a:solidFill>
                  <a:srgbClr val="FF0000"/>
                </a:solidFill>
              </a:rPr>
              <a:t>Paramanus</a:t>
            </a:r>
            <a:r>
              <a:rPr lang="en-US" dirty="0" smtClean="0"/>
              <a:t> are the essential components of all the atoms, all the things we see around us. </a:t>
            </a:r>
          </a:p>
          <a:p>
            <a:pPr lvl="1" algn="just"/>
            <a:r>
              <a:rPr lang="en-US" dirty="0" smtClean="0"/>
              <a:t>The power of </a:t>
            </a:r>
            <a:r>
              <a:rPr lang="en-US" dirty="0" err="1" smtClean="0"/>
              <a:t>paramanus</a:t>
            </a:r>
            <a:r>
              <a:rPr lang="en-US" dirty="0" smtClean="0"/>
              <a:t> and Anus was utilized in warfare as </a:t>
            </a:r>
            <a:r>
              <a:rPr lang="en-US" dirty="0" err="1" smtClean="0"/>
              <a:t>Astras</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Dalton’s Theory (1802)</a:t>
            </a:r>
            <a:endParaRPr lang="en-US" dirty="0"/>
          </a:p>
        </p:txBody>
      </p:sp>
      <p:sp>
        <p:nvSpPr>
          <p:cNvPr id="3" name="Content Placeholder 2"/>
          <p:cNvSpPr>
            <a:spLocks noGrp="1"/>
          </p:cNvSpPr>
          <p:nvPr>
            <p:ph idx="1"/>
          </p:nvPr>
        </p:nvSpPr>
        <p:spPr>
          <a:xfrm>
            <a:off x="990600" y="1447800"/>
            <a:ext cx="7943088" cy="5181600"/>
          </a:xfrm>
        </p:spPr>
        <p:txBody>
          <a:bodyPr>
            <a:normAutofit fontScale="92500"/>
          </a:bodyPr>
          <a:lstStyle/>
          <a:p>
            <a:pPr algn="just"/>
            <a:r>
              <a:rPr lang="en-US" dirty="0" smtClean="0"/>
              <a:t>The matter is composed of tiny real particles called as atoms, which are indivisible; they cannot be created nor destroyed.</a:t>
            </a:r>
          </a:p>
          <a:p>
            <a:pPr algn="just"/>
            <a:r>
              <a:rPr lang="en-US" dirty="0" smtClean="0"/>
              <a:t>Atoms of each pure substance are identical in nature, weight and size and other properties also. Atoms of one pure substance differ in weight and other characteristics from those of other substances.</a:t>
            </a:r>
          </a:p>
          <a:p>
            <a:pPr algn="just"/>
            <a:r>
              <a:rPr lang="en-US" dirty="0" smtClean="0"/>
              <a:t>Atoms in definite numerical proportions results in chemical combinations of compounds.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Subsequent developments in science led to the expansion of atomic theory and experimental data generated by a number of scientists, such as Michael Faraday, Rutherford, J. J. Thomson and other peers with the discovery of electrons, X-rays, radioactivity, nuclear reactions and other subatomic particles.</a:t>
            </a:r>
          </a:p>
          <a:p>
            <a:pPr lvl="1"/>
            <a:r>
              <a:rPr lang="en-US" dirty="0" smtClean="0"/>
              <a:t>The electrons are made up of small energetic particles, whose existence was proved by Sir J. J. Thomson.</a:t>
            </a:r>
          </a:p>
          <a:p>
            <a:pPr lvl="1"/>
            <a:r>
              <a:rPr lang="en-US" dirty="0" smtClean="0"/>
              <a:t>Sir William Crookes in 1879 proved theory of electron using highly evacuated discharged tubes.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7" name="Picture 3" descr="E:\my plans\AI\AI Lecture Series\supporting material\L2C1.PNG"/>
          <p:cNvPicPr>
            <a:picLocks noChangeAspect="1" noChangeArrowheads="1"/>
          </p:cNvPicPr>
          <p:nvPr/>
        </p:nvPicPr>
        <p:blipFill>
          <a:blip r:embed="rId2"/>
          <a:srcRect/>
          <a:stretch>
            <a:fillRect/>
          </a:stretch>
        </p:blipFill>
        <p:spPr bwMode="auto">
          <a:xfrm>
            <a:off x="1066800" y="533400"/>
            <a:ext cx="7870043" cy="5943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E:\my plans\AI\AI Lecture Series\supporting material\L2C4.PNG"/>
          <p:cNvPicPr>
            <a:picLocks noChangeAspect="1" noChangeArrowheads="1"/>
          </p:cNvPicPr>
          <p:nvPr/>
        </p:nvPicPr>
        <p:blipFill>
          <a:blip r:embed="rId2"/>
          <a:srcRect/>
          <a:stretch>
            <a:fillRect/>
          </a:stretch>
        </p:blipFill>
        <p:spPr bwMode="auto">
          <a:xfrm>
            <a:off x="3124200" y="4800600"/>
            <a:ext cx="3171825" cy="838200"/>
          </a:xfrm>
          <a:prstGeom prst="rect">
            <a:avLst/>
          </a:prstGeom>
          <a:noFill/>
        </p:spPr>
      </p:pic>
      <p:pic>
        <p:nvPicPr>
          <p:cNvPr id="2051" name="Picture 3" descr="E:\my plans\AI\AI Lecture Series\supporting material\L2C2.PNG"/>
          <p:cNvPicPr>
            <a:picLocks noChangeAspect="1" noChangeArrowheads="1"/>
          </p:cNvPicPr>
          <p:nvPr/>
        </p:nvPicPr>
        <p:blipFill>
          <a:blip r:embed="rId3"/>
          <a:srcRect/>
          <a:stretch>
            <a:fillRect/>
          </a:stretch>
        </p:blipFill>
        <p:spPr bwMode="auto">
          <a:xfrm>
            <a:off x="1066800" y="228600"/>
            <a:ext cx="7809860" cy="3581400"/>
          </a:xfrm>
          <a:prstGeom prst="rect">
            <a:avLst/>
          </a:prstGeom>
          <a:noFill/>
        </p:spPr>
      </p:pic>
      <p:pic>
        <p:nvPicPr>
          <p:cNvPr id="2052" name="Picture 4" descr="E:\my plans\AI\AI Lecture Series\supporting material\L2C3.PNG"/>
          <p:cNvPicPr>
            <a:picLocks noChangeAspect="1" noChangeArrowheads="1"/>
          </p:cNvPicPr>
          <p:nvPr/>
        </p:nvPicPr>
        <p:blipFill>
          <a:blip r:embed="rId4"/>
          <a:srcRect/>
          <a:stretch>
            <a:fillRect/>
          </a:stretch>
        </p:blipFill>
        <p:spPr bwMode="auto">
          <a:xfrm>
            <a:off x="1295400" y="3810000"/>
            <a:ext cx="7315200" cy="914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E:\my plans\AI\AI Lecture Series\supporting material\L2C6.PNG"/>
          <p:cNvPicPr>
            <a:picLocks noChangeAspect="1" noChangeArrowheads="1"/>
          </p:cNvPicPr>
          <p:nvPr/>
        </p:nvPicPr>
        <p:blipFill>
          <a:blip r:embed="rId2"/>
          <a:srcRect/>
          <a:stretch>
            <a:fillRect/>
          </a:stretch>
        </p:blipFill>
        <p:spPr bwMode="auto">
          <a:xfrm>
            <a:off x="1371600" y="3505200"/>
            <a:ext cx="4289778" cy="2895600"/>
          </a:xfrm>
          <a:prstGeom prst="rect">
            <a:avLst/>
          </a:prstGeom>
          <a:noFill/>
        </p:spPr>
      </p:pic>
      <p:pic>
        <p:nvPicPr>
          <p:cNvPr id="3075" name="Picture 3" descr="E:\my plans\AI\AI Lecture Series\supporting material\L2C5.PNG"/>
          <p:cNvPicPr>
            <a:picLocks noChangeAspect="1" noChangeArrowheads="1"/>
          </p:cNvPicPr>
          <p:nvPr/>
        </p:nvPicPr>
        <p:blipFill>
          <a:blip r:embed="rId3"/>
          <a:srcRect/>
          <a:stretch>
            <a:fillRect/>
          </a:stretch>
        </p:blipFill>
        <p:spPr bwMode="auto">
          <a:xfrm>
            <a:off x="1066800" y="1600200"/>
            <a:ext cx="7971234" cy="1981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80</TotalTime>
  <Words>713</Words>
  <Application>Microsoft Office PowerPoint</Application>
  <PresentationFormat>On-screen Show (4:3)</PresentationFormat>
  <Paragraphs>67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Analytical Instrumentation </vt:lpstr>
      <vt:lpstr>Index </vt:lpstr>
      <vt:lpstr>Recap</vt:lpstr>
      <vt:lpstr>Atoms in Hindu Scriptures</vt:lpstr>
      <vt:lpstr>John Dalton’s Theory (1802)</vt:lpstr>
      <vt:lpstr>Continue</vt:lpstr>
      <vt:lpstr>Slide 7</vt:lpstr>
      <vt:lpstr>Slide 8</vt:lpstr>
      <vt:lpstr>Continue..</vt:lpstr>
      <vt:lpstr>Continue…</vt:lpstr>
      <vt:lpstr>Nuclear reactions</vt:lpstr>
      <vt:lpstr>Electronic Structures of Atoms</vt:lpstr>
      <vt:lpstr>Slide 13</vt:lpstr>
      <vt:lpstr>Next Lecture 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Instrumentation </dc:title>
  <dc:creator>Sujit</dc:creator>
  <cp:lastModifiedBy>Sujit</cp:lastModifiedBy>
  <cp:revision>10</cp:revision>
  <dcterms:created xsi:type="dcterms:W3CDTF">2006-08-16T00:00:00Z</dcterms:created>
  <dcterms:modified xsi:type="dcterms:W3CDTF">2017-08-03T04:49:52Z</dcterms:modified>
</cp:coreProperties>
</file>