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6"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8/9/2017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Analytical Instrumentation	</a:t>
            </a:r>
            <a:endParaRPr lang="en-US" dirty="0"/>
          </a:p>
        </p:txBody>
      </p:sp>
      <p:sp>
        <p:nvSpPr>
          <p:cNvPr id="3" name="Subtitle 2"/>
          <p:cNvSpPr>
            <a:spLocks noGrp="1"/>
          </p:cNvSpPr>
          <p:nvPr>
            <p:ph type="subTitle" idx="1"/>
          </p:nvPr>
        </p:nvSpPr>
        <p:spPr>
          <a:xfrm>
            <a:off x="1371600" y="2743200"/>
            <a:ext cx="7406640" cy="3352800"/>
          </a:xfrm>
        </p:spPr>
        <p:txBody>
          <a:bodyPr>
            <a:normAutofit/>
          </a:bodyPr>
          <a:lstStyle/>
          <a:p>
            <a:r>
              <a:rPr lang="en-US" dirty="0" smtClean="0"/>
              <a:t>Prof. </a:t>
            </a:r>
            <a:r>
              <a:rPr lang="en-US" dirty="0" err="1" smtClean="0"/>
              <a:t>Sujit</a:t>
            </a:r>
            <a:r>
              <a:rPr lang="en-US" dirty="0" smtClean="0"/>
              <a:t> M. </a:t>
            </a:r>
            <a:r>
              <a:rPr lang="en-US" dirty="0" err="1" smtClean="0"/>
              <a:t>Deokar</a:t>
            </a:r>
            <a:r>
              <a:rPr lang="en-US" dirty="0" smtClean="0"/>
              <a:t>,</a:t>
            </a:r>
          </a:p>
          <a:p>
            <a:r>
              <a:rPr lang="en-US" dirty="0" smtClean="0"/>
              <a:t>Department of Instrumentation </a:t>
            </a:r>
            <a:r>
              <a:rPr lang="en-US" dirty="0" err="1" smtClean="0"/>
              <a:t>Engg</a:t>
            </a:r>
            <a:r>
              <a:rPr lang="en-US" dirty="0" smtClean="0"/>
              <a:t>.</a:t>
            </a:r>
          </a:p>
          <a:p>
            <a:r>
              <a:rPr lang="en-US" dirty="0" smtClean="0"/>
              <a:t>Vishwakarma Institute of Technology, Pune</a:t>
            </a:r>
          </a:p>
          <a:p>
            <a:endParaRPr lang="en-US" dirty="0" smtClean="0"/>
          </a:p>
          <a:p>
            <a:r>
              <a:rPr lang="en-US" dirty="0" smtClean="0"/>
              <a:t>Lecture 03 : </a:t>
            </a:r>
          </a:p>
          <a:p>
            <a:r>
              <a:rPr lang="en-US" dirty="0" smtClean="0"/>
              <a:t> </a:t>
            </a:r>
            <a:r>
              <a:rPr lang="en-US" b="1" dirty="0" smtClean="0"/>
              <a:t>Physical Properties of Electromagnetic Radiation</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7943088" cy="6858000"/>
          </a:xfrm>
        </p:spPr>
        <p:txBody>
          <a:bodyPr>
            <a:normAutofit/>
          </a:bodyPr>
          <a:lstStyle/>
          <a:p>
            <a:pPr algn="just"/>
            <a:r>
              <a:rPr lang="en-US" dirty="0" smtClean="0"/>
              <a:t>What is electromagnetic radiation?</a:t>
            </a:r>
          </a:p>
          <a:p>
            <a:pPr lvl="1" algn="just"/>
            <a:r>
              <a:rPr lang="en-US" dirty="0" smtClean="0"/>
              <a:t>The characteristics of electromagnetic radiations are best described by a classical sinusoidal wave model.</a:t>
            </a:r>
          </a:p>
          <a:p>
            <a:pPr lvl="1" algn="just"/>
            <a:r>
              <a:rPr lang="en-US" dirty="0" smtClean="0"/>
              <a:t>Phenomenon associated with such processes can be explained by considering the electromagnetic radiation as a continuous stream of discrete particles of energy called as photons.</a:t>
            </a:r>
          </a:p>
          <a:p>
            <a:pPr lvl="1" algn="just"/>
            <a:r>
              <a:rPr lang="en-US" dirty="0" smtClean="0"/>
              <a:t>The wave particle duality of the electromagnetic radiation is basically complimentary to each other and rationalized by wave mechanics.</a:t>
            </a:r>
          </a:p>
          <a:p>
            <a:pPr lvl="1" algn="just"/>
            <a:r>
              <a:rPr lang="en-US" dirty="0" smtClean="0"/>
              <a:t>So, a plane-polarized electromagnetic radiation of a particular frequency follows a sinusoidal oscillation along the direction in which the wave is propagating.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lstStyle/>
          <a:p>
            <a:pPr lvl="1"/>
            <a:r>
              <a:rPr lang="en-US" dirty="0" smtClean="0"/>
              <a:t>Mathematically, an electromagnetic wave can be described as a sine wave,</a:t>
            </a:r>
          </a:p>
          <a:p>
            <a:pPr lvl="1"/>
            <a:endParaRPr lang="en-US" dirty="0" smtClean="0"/>
          </a:p>
          <a:p>
            <a:pPr lvl="1"/>
            <a:endParaRPr lang="en-US" dirty="0" smtClean="0"/>
          </a:p>
          <a:p>
            <a:pPr lvl="1"/>
            <a:endParaRPr lang="en-US" dirty="0" smtClean="0"/>
          </a:p>
          <a:p>
            <a:pPr lvl="1"/>
            <a:r>
              <a:rPr lang="en-US" dirty="0" smtClean="0"/>
              <a:t>where, A is the amplitude at any point;</a:t>
            </a:r>
          </a:p>
          <a:p>
            <a:pPr lvl="1"/>
            <a:r>
              <a:rPr lang="en-US" dirty="0" smtClean="0"/>
              <a:t> A 0 is the peak amplitude; </a:t>
            </a:r>
          </a:p>
          <a:p>
            <a:pPr lvl="1"/>
            <a:r>
              <a:rPr lang="en-US" dirty="0" smtClean="0"/>
              <a:t>theta is the continuous variable. </a:t>
            </a:r>
            <a:endParaRPr lang="en-US" dirty="0"/>
          </a:p>
        </p:txBody>
      </p:sp>
      <p:pic>
        <p:nvPicPr>
          <p:cNvPr id="6146" name="Picture 2" descr="E:\my plans\AI\AI Lecture Series\supporting material\L3C6.PNG"/>
          <p:cNvPicPr>
            <a:picLocks noChangeAspect="1" noChangeArrowheads="1"/>
          </p:cNvPicPr>
          <p:nvPr/>
        </p:nvPicPr>
        <p:blipFill>
          <a:blip r:embed="rId2"/>
          <a:srcRect/>
          <a:stretch>
            <a:fillRect/>
          </a:stretch>
        </p:blipFill>
        <p:spPr bwMode="auto">
          <a:xfrm>
            <a:off x="3200400" y="1676400"/>
            <a:ext cx="3147732" cy="10096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a:bodyPr>
          <a:lstStyle/>
          <a:p>
            <a:r>
              <a:rPr lang="en-US" dirty="0" smtClean="0"/>
              <a:t>Alternately</a:t>
            </a:r>
          </a:p>
          <a:p>
            <a:endParaRPr lang="en-US" dirty="0" smtClean="0"/>
          </a:p>
          <a:p>
            <a:endParaRPr lang="en-US" dirty="0" smtClean="0"/>
          </a:p>
          <a:p>
            <a:pPr lvl="1"/>
            <a:r>
              <a:rPr lang="en-US" dirty="0" smtClean="0"/>
              <a:t>where, omega t is equal to theta and omega is the angular velocity in radians per unit time. </a:t>
            </a:r>
          </a:p>
          <a:p>
            <a:r>
              <a:rPr lang="en-US" dirty="0" smtClean="0"/>
              <a:t>A complete cycle occurs when </a:t>
            </a:r>
            <a:r>
              <a:rPr lang="en-US" b="1" i="1" dirty="0" smtClean="0"/>
              <a:t>w t</a:t>
            </a:r>
            <a:r>
              <a:rPr lang="en-US" dirty="0" smtClean="0"/>
              <a:t> changes from 0 to 360 degrees. This is called one complete oscillation or one period.</a:t>
            </a:r>
          </a:p>
        </p:txBody>
      </p:sp>
      <p:pic>
        <p:nvPicPr>
          <p:cNvPr id="7170" name="Picture 2" descr="E:\my plans\AI\AI Lecture Series\supporting material\L3C7.PNG"/>
          <p:cNvPicPr>
            <a:picLocks noChangeAspect="1" noChangeArrowheads="1"/>
          </p:cNvPicPr>
          <p:nvPr/>
        </p:nvPicPr>
        <p:blipFill>
          <a:blip r:embed="rId2"/>
          <a:srcRect/>
          <a:stretch>
            <a:fillRect/>
          </a:stretch>
        </p:blipFill>
        <p:spPr bwMode="auto">
          <a:xfrm>
            <a:off x="1981200" y="4648200"/>
            <a:ext cx="5638800" cy="1834159"/>
          </a:xfrm>
          <a:prstGeom prst="rect">
            <a:avLst/>
          </a:prstGeom>
          <a:noFill/>
        </p:spPr>
      </p:pic>
      <p:pic>
        <p:nvPicPr>
          <p:cNvPr id="7172" name="Picture 4" descr="E:\my plans\AI\AI Lecture Series\supporting material\L3C8.PNG"/>
          <p:cNvPicPr>
            <a:picLocks noChangeAspect="1" noChangeArrowheads="1"/>
          </p:cNvPicPr>
          <p:nvPr/>
        </p:nvPicPr>
        <p:blipFill>
          <a:blip r:embed="rId3"/>
          <a:srcRect/>
          <a:stretch>
            <a:fillRect/>
          </a:stretch>
        </p:blipFill>
        <p:spPr bwMode="auto">
          <a:xfrm>
            <a:off x="1905000" y="914400"/>
            <a:ext cx="2971800" cy="101432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my plans\AI\AI Lecture Series\supporting material\L3C9.png"/>
          <p:cNvPicPr>
            <a:picLocks noChangeAspect="1" noChangeArrowheads="1"/>
          </p:cNvPicPr>
          <p:nvPr/>
        </p:nvPicPr>
        <p:blipFill>
          <a:blip r:embed="rId2"/>
          <a:srcRect/>
          <a:stretch>
            <a:fillRect/>
          </a:stretch>
        </p:blipFill>
        <p:spPr bwMode="auto">
          <a:xfrm>
            <a:off x="1066800" y="1"/>
            <a:ext cx="80772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90600" y="228600"/>
            <a:ext cx="8153400" cy="662940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my plans\AI\AI Lecture Series\supporting material\L3C10.png"/>
          <p:cNvPicPr>
            <a:picLocks noChangeAspect="1" noChangeArrowheads="1"/>
          </p:cNvPicPr>
          <p:nvPr/>
        </p:nvPicPr>
        <p:blipFill>
          <a:blip r:embed="rId2"/>
          <a:srcRect/>
          <a:stretch>
            <a:fillRect/>
          </a:stretch>
        </p:blipFill>
        <p:spPr bwMode="auto">
          <a:xfrm>
            <a:off x="990600" y="0"/>
            <a:ext cx="81534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790688" cy="4800600"/>
          </a:xfrm>
        </p:spPr>
        <p:txBody>
          <a:bodyPr/>
          <a:lstStyle/>
          <a:p>
            <a:pPr lvl="1"/>
            <a:r>
              <a:rPr lang="en-US" dirty="0" smtClean="0"/>
              <a:t>The energy of the photons should not be confused with the brightness or intensity of the source. But, it relates to the </a:t>
            </a:r>
            <a:r>
              <a:rPr lang="en-US" dirty="0" err="1" smtClean="0"/>
              <a:t>colour</a:t>
            </a:r>
            <a:r>
              <a:rPr lang="en-US" dirty="0" smtClean="0"/>
              <a:t> of the light. </a:t>
            </a:r>
          </a:p>
          <a:p>
            <a:pPr lvl="1"/>
            <a:r>
              <a:rPr lang="en-US" dirty="0" smtClean="0"/>
              <a:t>The power of a light source is given by,</a:t>
            </a:r>
          </a:p>
          <a:p>
            <a:pPr lvl="1"/>
            <a:endParaRPr lang="en-US" dirty="0" smtClean="0"/>
          </a:p>
          <a:p>
            <a:pPr lvl="1"/>
            <a:endParaRPr lang="en-US" dirty="0" smtClean="0"/>
          </a:p>
          <a:p>
            <a:pPr lvl="1"/>
            <a:r>
              <a:rPr lang="en-US" dirty="0" smtClean="0"/>
              <a:t>It is the energy of a beam of radiation that reaches a given area per second. </a:t>
            </a:r>
          </a:p>
          <a:p>
            <a:pPr lvl="1"/>
            <a:r>
              <a:rPr lang="en-US" dirty="0" smtClean="0"/>
              <a:t>Intensity of a source of radiation is the power emanating per unit solid angle. </a:t>
            </a:r>
            <a:endParaRPr lang="en-US" dirty="0"/>
          </a:p>
        </p:txBody>
      </p:sp>
      <p:pic>
        <p:nvPicPr>
          <p:cNvPr id="11266" name="Picture 2"/>
          <p:cNvPicPr>
            <a:picLocks noChangeAspect="1" noChangeArrowheads="1"/>
          </p:cNvPicPr>
          <p:nvPr/>
        </p:nvPicPr>
        <p:blipFill>
          <a:blip r:embed="rId2"/>
          <a:srcRect/>
          <a:stretch>
            <a:fillRect/>
          </a:stretch>
        </p:blipFill>
        <p:spPr bwMode="auto">
          <a:xfrm>
            <a:off x="2667000" y="3505200"/>
            <a:ext cx="3771900" cy="628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my plans\AI\AI Lecture Series\supporting material\L3C11.PNG"/>
          <p:cNvPicPr>
            <a:picLocks noChangeAspect="1" noChangeArrowheads="1"/>
          </p:cNvPicPr>
          <p:nvPr/>
        </p:nvPicPr>
        <p:blipFill>
          <a:blip r:embed="rId2"/>
          <a:srcRect/>
          <a:stretch>
            <a:fillRect/>
          </a:stretch>
        </p:blipFill>
        <p:spPr bwMode="auto">
          <a:xfrm>
            <a:off x="1676400" y="0"/>
            <a:ext cx="6172200" cy="685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Radiation Transmission </a:t>
            </a:r>
            <a:endParaRPr lang="en-US" dirty="0"/>
          </a:p>
        </p:txBody>
      </p:sp>
      <p:sp>
        <p:nvSpPr>
          <p:cNvPr id="3" name="Content Placeholder 2"/>
          <p:cNvSpPr>
            <a:spLocks noGrp="1"/>
          </p:cNvSpPr>
          <p:nvPr>
            <p:ph idx="1"/>
          </p:nvPr>
        </p:nvSpPr>
        <p:spPr/>
        <p:txBody>
          <a:bodyPr/>
          <a:lstStyle/>
          <a:p>
            <a:r>
              <a:rPr lang="en-US" dirty="0" smtClean="0"/>
              <a:t>The interaction of matter with the instrument components </a:t>
            </a:r>
          </a:p>
          <a:p>
            <a:r>
              <a:rPr lang="en-US" dirty="0" smtClean="0"/>
              <a:t>Interaction of the electromagnetic radiation with the sample.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endParaRPr lang="en-US" dirty="0"/>
          </a:p>
        </p:txBody>
      </p:sp>
      <p:sp>
        <p:nvSpPr>
          <p:cNvPr id="3" name="Content Placeholder 2"/>
          <p:cNvSpPr>
            <a:spLocks noGrp="1"/>
          </p:cNvSpPr>
          <p:nvPr>
            <p:ph idx="1"/>
          </p:nvPr>
        </p:nvSpPr>
        <p:spPr/>
        <p:txBody>
          <a:bodyPr/>
          <a:lstStyle/>
          <a:p>
            <a:r>
              <a:rPr lang="en-US" dirty="0" smtClean="0"/>
              <a:t>Atoms in Hindu Scriptures</a:t>
            </a:r>
          </a:p>
          <a:p>
            <a:r>
              <a:rPr lang="en-US" dirty="0" smtClean="0"/>
              <a:t>John Dalton’s Theory </a:t>
            </a:r>
          </a:p>
          <a:p>
            <a:r>
              <a:rPr lang="en-US" dirty="0" smtClean="0"/>
              <a:t>Fundamental Components of elementary particles</a:t>
            </a:r>
          </a:p>
          <a:p>
            <a:r>
              <a:rPr lang="en-US" dirty="0" smtClean="0"/>
              <a:t>Modern Atomic theory</a:t>
            </a:r>
          </a:p>
          <a:p>
            <a:r>
              <a:rPr lang="en-US" dirty="0" smtClean="0"/>
              <a:t>Nuclear Reaction</a:t>
            </a:r>
          </a:p>
          <a:p>
            <a:r>
              <a:rPr lang="en-US" dirty="0" smtClean="0"/>
              <a:t>Electronic Structures of Atoms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Atomic Orbital</a:t>
            </a:r>
          </a:p>
          <a:p>
            <a:pPr lvl="1"/>
            <a:r>
              <a:rPr lang="en-US" dirty="0" smtClean="0"/>
              <a:t>Atomic Orbital: P – Orbital</a:t>
            </a:r>
          </a:p>
          <a:p>
            <a:r>
              <a:rPr lang="en-US" dirty="0" smtClean="0"/>
              <a:t>Energy Levels</a:t>
            </a:r>
          </a:p>
          <a:p>
            <a:r>
              <a:rPr lang="en-US" dirty="0" smtClean="0"/>
              <a:t>Periodic Table</a:t>
            </a:r>
          </a:p>
          <a:p>
            <a:r>
              <a:rPr lang="en-US" dirty="0" smtClean="0"/>
              <a:t>Electromagnetism</a:t>
            </a:r>
          </a:p>
          <a:p>
            <a:pPr lvl="1"/>
            <a:r>
              <a:rPr lang="en-US" dirty="0" smtClean="0"/>
              <a:t>Properties of Electromagnet Radiation</a:t>
            </a:r>
          </a:p>
          <a:p>
            <a:pPr lvl="1"/>
            <a:r>
              <a:rPr lang="en-US" dirty="0" smtClean="0"/>
              <a:t>Electromagnetic Spectrum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Orbital</a:t>
            </a:r>
            <a:endParaRPr lang="en-US" dirty="0"/>
          </a:p>
        </p:txBody>
      </p:sp>
      <p:sp>
        <p:nvSpPr>
          <p:cNvPr id="3" name="Content Placeholder 2"/>
          <p:cNvSpPr>
            <a:spLocks noGrp="1"/>
          </p:cNvSpPr>
          <p:nvPr>
            <p:ph idx="1"/>
          </p:nvPr>
        </p:nvSpPr>
        <p:spPr/>
        <p:txBody>
          <a:bodyPr/>
          <a:lstStyle/>
          <a:p>
            <a:endParaRPr lang="en-US"/>
          </a:p>
        </p:txBody>
      </p:sp>
      <p:pic>
        <p:nvPicPr>
          <p:cNvPr id="1026" name="Picture 2" descr="E:\my plans\AI\AI Lecture Series\supporting material\L3C1.PNG"/>
          <p:cNvPicPr>
            <a:picLocks noChangeAspect="1" noChangeArrowheads="1"/>
          </p:cNvPicPr>
          <p:nvPr/>
        </p:nvPicPr>
        <p:blipFill>
          <a:blip r:embed="rId2"/>
          <a:srcRect/>
          <a:stretch>
            <a:fillRect/>
          </a:stretch>
        </p:blipFill>
        <p:spPr bwMode="auto">
          <a:xfrm>
            <a:off x="1066800" y="1295400"/>
            <a:ext cx="7391400" cy="533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Orbital: P - orbital</a:t>
            </a:r>
            <a:endParaRPr lang="en-US" dirty="0"/>
          </a:p>
        </p:txBody>
      </p:sp>
      <p:sp>
        <p:nvSpPr>
          <p:cNvPr id="3" name="Content Placeholder 2"/>
          <p:cNvSpPr>
            <a:spLocks noGrp="1"/>
          </p:cNvSpPr>
          <p:nvPr>
            <p:ph idx="1"/>
          </p:nvPr>
        </p:nvSpPr>
        <p:spPr/>
        <p:txBody>
          <a:bodyPr/>
          <a:lstStyle/>
          <a:p>
            <a:endParaRPr lang="en-US"/>
          </a:p>
        </p:txBody>
      </p:sp>
      <p:pic>
        <p:nvPicPr>
          <p:cNvPr id="2050" name="Picture 2" descr="E:\my plans\AI\AI Lecture Series\supporting material\L3C2.PNG"/>
          <p:cNvPicPr>
            <a:picLocks noChangeAspect="1" noChangeArrowheads="1"/>
          </p:cNvPicPr>
          <p:nvPr/>
        </p:nvPicPr>
        <p:blipFill>
          <a:blip r:embed="rId2"/>
          <a:srcRect/>
          <a:stretch>
            <a:fillRect/>
          </a:stretch>
        </p:blipFill>
        <p:spPr bwMode="auto">
          <a:xfrm>
            <a:off x="1295400" y="1905000"/>
            <a:ext cx="7206234" cy="4286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Levels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E:\my plans\AI\AI Lecture Series\supporting material\L3C3.PNG"/>
          <p:cNvPicPr>
            <a:picLocks noChangeAspect="1" noChangeArrowheads="1"/>
          </p:cNvPicPr>
          <p:nvPr/>
        </p:nvPicPr>
        <p:blipFill>
          <a:blip r:embed="rId2"/>
          <a:srcRect/>
          <a:stretch>
            <a:fillRect/>
          </a:stretch>
        </p:blipFill>
        <p:spPr bwMode="auto">
          <a:xfrm>
            <a:off x="1295400" y="1524000"/>
            <a:ext cx="6553200" cy="471618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Energy level Diagram fro Atomic Orbital</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my plans\AI\AI Lecture Series\supporting material\L3C4.PNG"/>
          <p:cNvPicPr>
            <a:picLocks noChangeAspect="1" noChangeArrowheads="1"/>
          </p:cNvPicPr>
          <p:nvPr/>
        </p:nvPicPr>
        <p:blipFill>
          <a:blip r:embed="rId2"/>
          <a:srcRect/>
          <a:stretch>
            <a:fillRect/>
          </a:stretch>
        </p:blipFill>
        <p:spPr bwMode="auto">
          <a:xfrm>
            <a:off x="1371600" y="1515670"/>
            <a:ext cx="7315200" cy="51232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E:\my plans\AI\AI Lecture Series\supporting material\L3C5.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Electromagnetism</a:t>
            </a:r>
            <a:endParaRPr lang="en-US" dirty="0"/>
          </a:p>
        </p:txBody>
      </p:sp>
      <p:sp>
        <p:nvSpPr>
          <p:cNvPr id="3" name="Content Placeholder 2"/>
          <p:cNvSpPr>
            <a:spLocks noGrp="1"/>
          </p:cNvSpPr>
          <p:nvPr>
            <p:ph idx="1"/>
          </p:nvPr>
        </p:nvSpPr>
        <p:spPr/>
        <p:txBody>
          <a:bodyPr/>
          <a:lstStyle/>
          <a:p>
            <a:pPr algn="just"/>
            <a:r>
              <a:rPr lang="en-US" dirty="0" smtClean="0"/>
              <a:t>The knowledge of the exact order in which atomic </a:t>
            </a:r>
            <a:r>
              <a:rPr lang="en-US" dirty="0" err="1" smtClean="0"/>
              <a:t>orbitals</a:t>
            </a:r>
            <a:r>
              <a:rPr lang="en-US" dirty="0" smtClean="0"/>
              <a:t> are occupied is based on the interpretation of atomic spectra in terms of how spectral lines result from permitted electronic transitions. Heavier atoms have complicated atomic spectral patterns and overlaps occurring in the similar systems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TotalTime>
  <Words>397</Words>
  <Application>Microsoft Office PowerPoint</Application>
  <PresentationFormat>On-screen Show (4:3)</PresentationFormat>
  <Paragraphs>54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Analytical Instrumentation </vt:lpstr>
      <vt:lpstr>Recap: </vt:lpstr>
      <vt:lpstr>Index</vt:lpstr>
      <vt:lpstr>Atomic Orbital</vt:lpstr>
      <vt:lpstr>Atomic Orbital: P - orbital</vt:lpstr>
      <vt:lpstr>Energy Levels</vt:lpstr>
      <vt:lpstr>Energy level Diagram fro Atomic Orbital</vt:lpstr>
      <vt:lpstr>Slide 8</vt:lpstr>
      <vt:lpstr>Electromagnetism</vt:lpstr>
      <vt:lpstr>Slide 10</vt:lpstr>
      <vt:lpstr>Slide 11</vt:lpstr>
      <vt:lpstr>Slide 12</vt:lpstr>
      <vt:lpstr>Slide 13</vt:lpstr>
      <vt:lpstr>Slide 14</vt:lpstr>
      <vt:lpstr>Slide 15</vt:lpstr>
      <vt:lpstr>Slide 16</vt:lpstr>
      <vt:lpstr>Slide 17</vt:lpstr>
      <vt:lpstr>Radiation Transmission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Instrumentation </dc:title>
  <dc:creator>Sujit</dc:creator>
  <cp:lastModifiedBy>Sujit</cp:lastModifiedBy>
  <cp:revision>7</cp:revision>
  <dcterms:created xsi:type="dcterms:W3CDTF">2006-08-16T00:00:00Z</dcterms:created>
  <dcterms:modified xsi:type="dcterms:W3CDTF">2017-08-09T03:44:31Z</dcterms:modified>
</cp:coreProperties>
</file>