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58" r:id="rId3"/>
    <p:sldId id="259" r:id="rId4"/>
    <p:sldId id="260" r:id="rId5"/>
    <p:sldId id="263" r:id="rId6"/>
    <p:sldId id="262"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22" y="-10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52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A09EF6-F101-4003-A6EC-9097B8BE3D4C}" type="datetimeFigureOut">
              <a:rPr lang="en-US" smtClean="0"/>
              <a:pPr/>
              <a:t>8/9/2017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307B19-DD8B-4FC4-BD07-DB377E13FBC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95F2-1840-4B22-AADE-E0A72FD77AA9}" type="datetimeFigureOut">
              <a:rPr lang="en-US" smtClean="0"/>
              <a:pPr/>
              <a:t>8/9/2017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CD4D2-7A4E-4AD3-B396-3C21F8F805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7CD4D2-7A4E-4AD3-B396-3C21F8F8057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rot="5400000" flipH="1" flipV="1">
            <a:off x="-3019044" y="3019044"/>
            <a:ext cx="7181088" cy="1143000"/>
          </a:xfrm>
        </p:spPr>
        <p:txBody>
          <a:bodyPr/>
          <a:lstStyle>
            <a:lvl1pPr>
              <a:defRPr b="1"/>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rot="5400000" flipH="1" flipV="1">
            <a:off x="-2933700" y="2933700"/>
            <a:ext cx="6858000" cy="9906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990600" y="0"/>
            <a:ext cx="7943088" cy="62484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B2497AF-8AF2-441C-B5EB-8C6DC66D1C7B}" type="datetimeFigureOut">
              <a:rPr lang="en-US" smtClean="0"/>
              <a:pPr/>
              <a:t>8/9/2017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CD4FBA-7F2B-4A57-8F92-6C69121D81E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Instrumentation	</a:t>
            </a:r>
            <a:endParaRPr lang="en-US" dirty="0"/>
          </a:p>
        </p:txBody>
      </p:sp>
      <p:sp>
        <p:nvSpPr>
          <p:cNvPr id="3" name="Subtitle 2"/>
          <p:cNvSpPr>
            <a:spLocks noGrp="1"/>
          </p:cNvSpPr>
          <p:nvPr>
            <p:ph type="subTitle" idx="1"/>
          </p:nvPr>
        </p:nvSpPr>
        <p:spPr>
          <a:xfrm>
            <a:off x="1371600" y="2743200"/>
            <a:ext cx="7406640" cy="3352800"/>
          </a:xfrm>
        </p:spPr>
        <p:txBody>
          <a:bodyPr>
            <a:normAutofit/>
          </a:bodyPr>
          <a:lstStyle/>
          <a:p>
            <a:r>
              <a:rPr lang="en-US" dirty="0" smtClean="0"/>
              <a:t>Prof. </a:t>
            </a:r>
            <a:r>
              <a:rPr lang="en-US" dirty="0" err="1" smtClean="0"/>
              <a:t>Sujit</a:t>
            </a:r>
            <a:r>
              <a:rPr lang="en-US" dirty="0" smtClean="0"/>
              <a:t> M. </a:t>
            </a:r>
            <a:r>
              <a:rPr lang="en-US" dirty="0" err="1" smtClean="0"/>
              <a:t>Deokar</a:t>
            </a:r>
            <a:r>
              <a:rPr lang="en-US" dirty="0" smtClean="0"/>
              <a:t>,</a:t>
            </a:r>
          </a:p>
          <a:p>
            <a:r>
              <a:rPr lang="en-US" dirty="0" smtClean="0"/>
              <a:t>Department of Instrumentation </a:t>
            </a:r>
            <a:r>
              <a:rPr lang="en-US" dirty="0" err="1" smtClean="0"/>
              <a:t>Engg</a:t>
            </a:r>
            <a:r>
              <a:rPr lang="en-US" dirty="0" smtClean="0"/>
              <a:t>.</a:t>
            </a:r>
          </a:p>
          <a:p>
            <a:r>
              <a:rPr lang="en-US" dirty="0" smtClean="0"/>
              <a:t>Vishwakarma Institute of Technology, Pune</a:t>
            </a:r>
          </a:p>
          <a:p>
            <a:endParaRPr lang="en-US" dirty="0" smtClean="0"/>
          </a:p>
          <a:p>
            <a:r>
              <a:rPr lang="en-US" dirty="0" smtClean="0"/>
              <a:t>Lecture 04 : </a:t>
            </a:r>
          </a:p>
          <a:p>
            <a:r>
              <a:rPr lang="en-US" b="1" dirty="0" smtClean="0"/>
              <a:t>Radiation &amp; Matter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Polarization of Light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E:\my plans\AI\AI Lecture Series\supporting material\L4C1.png"/>
          <p:cNvPicPr>
            <a:picLocks noChangeAspect="1" noChangeArrowheads="1"/>
          </p:cNvPicPr>
          <p:nvPr/>
        </p:nvPicPr>
        <p:blipFill>
          <a:blip r:embed="rId2"/>
          <a:srcRect/>
          <a:stretch>
            <a:fillRect/>
          </a:stretch>
        </p:blipFill>
        <p:spPr bwMode="auto">
          <a:xfrm>
            <a:off x="1026909" y="381000"/>
            <a:ext cx="7998909" cy="59340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Polarization of Light</a:t>
            </a:r>
            <a:endParaRPr lang="en-US" dirty="0"/>
          </a:p>
        </p:txBody>
      </p:sp>
      <p:sp>
        <p:nvSpPr>
          <p:cNvPr id="5" name="Content Placeholder 4"/>
          <p:cNvSpPr>
            <a:spLocks noGrp="1"/>
          </p:cNvSpPr>
          <p:nvPr>
            <p:ph idx="1"/>
          </p:nvPr>
        </p:nvSpPr>
        <p:spPr>
          <a:xfrm>
            <a:off x="990600" y="152400"/>
            <a:ext cx="7943088" cy="6705600"/>
          </a:xfrm>
        </p:spPr>
        <p:txBody>
          <a:bodyPr>
            <a:normAutofit fontScale="77500" lnSpcReduction="20000"/>
          </a:bodyPr>
          <a:lstStyle/>
          <a:p>
            <a:pPr algn="just">
              <a:lnSpc>
                <a:spcPct val="120000"/>
              </a:lnSpc>
            </a:pPr>
            <a:r>
              <a:rPr lang="en-US" dirty="0" smtClean="0"/>
              <a:t>Ordinary radiation </a:t>
            </a:r>
            <a:r>
              <a:rPr lang="en-US" dirty="0" smtClean="0"/>
              <a:t>consists </a:t>
            </a:r>
            <a:r>
              <a:rPr lang="en-US" dirty="0" smtClean="0"/>
              <a:t>of a bundle of electromagnetic waves in which vibrations are equally distributed among huge number of planes centered along the light path of the beam</a:t>
            </a:r>
            <a:r>
              <a:rPr lang="en-US" dirty="0" smtClean="0"/>
              <a:t>.</a:t>
            </a:r>
          </a:p>
          <a:p>
            <a:pPr algn="just">
              <a:lnSpc>
                <a:spcPct val="120000"/>
              </a:lnSpc>
              <a:buNone/>
            </a:pPr>
            <a:r>
              <a:rPr lang="en-US" dirty="0" smtClean="0"/>
              <a:t> </a:t>
            </a:r>
          </a:p>
          <a:p>
            <a:pPr algn="just">
              <a:lnSpc>
                <a:spcPct val="120000"/>
              </a:lnSpc>
            </a:pPr>
            <a:r>
              <a:rPr lang="en-US" dirty="0" smtClean="0"/>
              <a:t>Viewed </a:t>
            </a:r>
            <a:r>
              <a:rPr lang="en-US" dirty="0" smtClean="0"/>
              <a:t>end on it looks like an infinite set of electric vectors fluctuating from 0 to a maximum amplitude A. </a:t>
            </a:r>
            <a:endParaRPr lang="en-US" dirty="0" smtClean="0"/>
          </a:p>
          <a:p>
            <a:pPr algn="just">
              <a:lnSpc>
                <a:spcPct val="120000"/>
              </a:lnSpc>
              <a:buNone/>
            </a:pPr>
            <a:endParaRPr lang="en-US" dirty="0" smtClean="0"/>
          </a:p>
          <a:p>
            <a:pPr algn="just">
              <a:lnSpc>
                <a:spcPct val="120000"/>
              </a:lnSpc>
            </a:pPr>
            <a:r>
              <a:rPr lang="en-US" dirty="0" smtClean="0"/>
              <a:t>The </a:t>
            </a:r>
            <a:r>
              <a:rPr lang="en-US" dirty="0" smtClean="0"/>
              <a:t>vector in any one plane say XY can be resolved into two mutually perpendicular components; </a:t>
            </a:r>
            <a:r>
              <a:rPr lang="en-US" dirty="0" smtClean="0"/>
              <a:t>Removal </a:t>
            </a:r>
            <a:r>
              <a:rPr lang="en-US" dirty="0" smtClean="0"/>
              <a:t>of the one of the two resolved planes of vibration produces a plane polarized beam. It occupies a single plane. And, radio waves emanating from antennas and microwaves produced by Klystron tube are plane polarized. </a:t>
            </a:r>
            <a:endParaRPr lang="en-US" dirty="0" smtClean="0"/>
          </a:p>
          <a:p>
            <a:pPr algn="just">
              <a:lnSpc>
                <a:spcPct val="120000"/>
              </a:lnSpc>
            </a:pPr>
            <a:endParaRPr lang="en-US" dirty="0" smtClean="0"/>
          </a:p>
          <a:p>
            <a:pPr algn="just">
              <a:lnSpc>
                <a:spcPct val="120000"/>
              </a:lnSpc>
            </a:pPr>
            <a:r>
              <a:rPr lang="en-US" dirty="0" smtClean="0"/>
              <a:t>A </a:t>
            </a:r>
            <a:r>
              <a:rPr lang="en-US" dirty="0" smtClean="0"/>
              <a:t>polarized ultraviolet and visible radiation is also required. It is produced by passing the electromagnetic beam through a media that selectively absorbs or reflects or refracts that vibrates in only one plane.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E:\my plans\AI\AI Lecture Series\supporting material\L4C2.png"/>
          <p:cNvPicPr>
            <a:picLocks noChangeAspect="1" noChangeArrowheads="1"/>
          </p:cNvPicPr>
          <p:nvPr/>
        </p:nvPicPr>
        <p:blipFill>
          <a:blip r:embed="rId2"/>
          <a:srcRect/>
          <a:stretch>
            <a:fillRect/>
          </a:stretch>
        </p:blipFill>
        <p:spPr bwMode="auto">
          <a:xfrm>
            <a:off x="1177084" y="0"/>
            <a:ext cx="7966916" cy="6248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Components</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my plans\AI\AI Lecture Series\supporting material\L4C3.png"/>
          <p:cNvPicPr>
            <a:picLocks noChangeAspect="1" noChangeArrowheads="1"/>
          </p:cNvPicPr>
          <p:nvPr/>
        </p:nvPicPr>
        <p:blipFill>
          <a:blip r:embed="rId2"/>
          <a:srcRect/>
          <a:stretch>
            <a:fillRect/>
          </a:stretch>
        </p:blipFill>
        <p:spPr bwMode="auto">
          <a:xfrm>
            <a:off x="1219200" y="48844"/>
            <a:ext cx="7719216" cy="650435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Monochromatic Slit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slits of a </a:t>
            </a:r>
            <a:r>
              <a:rPr lang="en-US" dirty="0" err="1" smtClean="0"/>
              <a:t>monochromator</a:t>
            </a:r>
            <a:r>
              <a:rPr lang="en-US" dirty="0" smtClean="0"/>
              <a:t> basically play a very important role in determining its performance characteristics and quality. Usually, two slits are employed: one is the entrance slit, which serves as the light source and another as the exit slit on which the image is formed. </a:t>
            </a:r>
            <a:endParaRPr lang="en-US" dirty="0" smtClean="0"/>
          </a:p>
          <a:p>
            <a:pPr algn="just"/>
            <a:endParaRPr lang="en-US" dirty="0" smtClean="0"/>
          </a:p>
          <a:p>
            <a:pPr algn="just"/>
            <a:r>
              <a:rPr lang="en-US" dirty="0" smtClean="0"/>
              <a:t>If </a:t>
            </a:r>
            <a:r>
              <a:rPr lang="en-US" dirty="0" smtClean="0"/>
              <a:t>the radiation source consists of a discrete wavelength, a series of rectangular images appears on the exit plane, which appear as bright lines corresponding to different wavelengths. Movement of the </a:t>
            </a:r>
            <a:r>
              <a:rPr lang="en-US" dirty="0" err="1" smtClean="0"/>
              <a:t>Monochromator</a:t>
            </a:r>
            <a:r>
              <a:rPr lang="en-US" dirty="0" smtClean="0"/>
              <a:t> setting in one direction or the other produces a continuous increase or decrease in the emitted intensity when the entrance slit image has moved a distance equal to it is full width.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4" name="Content Placeholder 2"/>
          <p:cNvSpPr>
            <a:spLocks noGrp="1"/>
          </p:cNvSpPr>
          <p:nvPr>
            <p:ph idx="1"/>
          </p:nvPr>
        </p:nvSpPr>
        <p:spPr/>
        <p:txBody>
          <a:bodyPr/>
          <a:lstStyle/>
          <a:p>
            <a:r>
              <a:rPr lang="en-US" dirty="0" smtClean="0"/>
              <a:t>Atomic Orbital</a:t>
            </a:r>
          </a:p>
          <a:p>
            <a:pPr lvl="1"/>
            <a:r>
              <a:rPr lang="en-US" dirty="0" smtClean="0"/>
              <a:t>Atomic Orbital: P – Orbital</a:t>
            </a:r>
          </a:p>
          <a:p>
            <a:r>
              <a:rPr lang="en-US" dirty="0" smtClean="0"/>
              <a:t>Energy Levels</a:t>
            </a:r>
          </a:p>
          <a:p>
            <a:r>
              <a:rPr lang="en-US" dirty="0" smtClean="0"/>
              <a:t>Periodic Table</a:t>
            </a:r>
          </a:p>
          <a:p>
            <a:r>
              <a:rPr lang="en-US" dirty="0" smtClean="0"/>
              <a:t>Electromagnetism</a:t>
            </a:r>
          </a:p>
          <a:p>
            <a:pPr lvl="1"/>
            <a:r>
              <a:rPr lang="en-US" dirty="0" smtClean="0"/>
              <a:t>Properties of Electromagnet Radiation</a:t>
            </a:r>
          </a:p>
          <a:p>
            <a:pPr lvl="1"/>
            <a:r>
              <a:rPr lang="en-US" dirty="0" smtClean="0"/>
              <a:t>Electromagnetic Spectrum</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1200912" y="0"/>
            <a:ext cx="7943088" cy="6248400"/>
          </a:xfrm>
        </p:spPr>
        <p:txBody>
          <a:bodyPr/>
          <a:lstStyle/>
          <a:p>
            <a:endParaRPr lang="en-US" dirty="0" smtClean="0"/>
          </a:p>
          <a:p>
            <a:r>
              <a:rPr lang="en-US" dirty="0" smtClean="0"/>
              <a:t>Transmission of Radiation</a:t>
            </a:r>
          </a:p>
          <a:p>
            <a:r>
              <a:rPr lang="en-US" dirty="0" smtClean="0"/>
              <a:t>Dispersion</a:t>
            </a:r>
          </a:p>
          <a:p>
            <a:r>
              <a:rPr lang="en-US" dirty="0" smtClean="0"/>
              <a:t>Diffraction</a:t>
            </a:r>
          </a:p>
          <a:p>
            <a:r>
              <a:rPr lang="en-US" dirty="0" smtClean="0"/>
              <a:t>Reflection &amp; </a:t>
            </a:r>
            <a:r>
              <a:rPr lang="en-US" dirty="0" smtClean="0"/>
              <a:t>Refraction</a:t>
            </a:r>
          </a:p>
          <a:p>
            <a:r>
              <a:rPr lang="en-US" dirty="0" smtClean="0"/>
              <a:t>Snell’s Law</a:t>
            </a:r>
          </a:p>
          <a:p>
            <a:r>
              <a:rPr lang="en-US" dirty="0" smtClean="0"/>
              <a:t>Polarization of Light</a:t>
            </a:r>
          </a:p>
          <a:p>
            <a:r>
              <a:rPr lang="en-US" dirty="0" smtClean="0"/>
              <a:t>Prism as dispersive device</a:t>
            </a:r>
          </a:p>
          <a:p>
            <a:r>
              <a:rPr lang="en-US" dirty="0" smtClean="0"/>
              <a:t>Monochromatic Slit</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of Radiation</a:t>
            </a:r>
            <a:endParaRPr lang="en-US" dirty="0"/>
          </a:p>
        </p:txBody>
      </p:sp>
      <p:sp>
        <p:nvSpPr>
          <p:cNvPr id="3" name="Content Placeholder 2"/>
          <p:cNvSpPr>
            <a:spLocks noGrp="1"/>
          </p:cNvSpPr>
          <p:nvPr>
            <p:ph idx="1"/>
          </p:nvPr>
        </p:nvSpPr>
        <p:spPr>
          <a:xfrm>
            <a:off x="762000" y="1447800"/>
            <a:ext cx="8382000" cy="4800600"/>
          </a:xfrm>
        </p:spPr>
        <p:txBody>
          <a:bodyPr/>
          <a:lstStyle/>
          <a:p>
            <a:endParaRPr lang="en-US" dirty="0" smtClean="0"/>
          </a:p>
          <a:p>
            <a:r>
              <a:rPr lang="en-US" sz="3600" dirty="0" smtClean="0"/>
              <a:t>Two types of interactions:</a:t>
            </a:r>
          </a:p>
          <a:p>
            <a:pPr lvl="1"/>
            <a:r>
              <a:rPr lang="en-US" sz="2800" dirty="0" smtClean="0"/>
              <a:t>Interaction of matter with the instrument components.</a:t>
            </a:r>
          </a:p>
          <a:p>
            <a:pPr lvl="1"/>
            <a:r>
              <a:rPr lang="en-US" sz="2800" dirty="0" smtClean="0"/>
              <a:t>Interaction of the electromagnetic radiation with the sample.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of Radiation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rate of propagation of electromagnetic radiation through a transparent material, such as atoms, ions, molecules and particles, is less than that of vacuum. However, frequency change will not be observed in the vacuum or elsewhere, which means that permanent energy transferred to the medium does not occur.</a:t>
            </a:r>
          </a:p>
          <a:p>
            <a:pPr algn="just"/>
            <a:r>
              <a:rPr lang="en-US" dirty="0" smtClean="0"/>
              <a:t>Therefore, the interaction involved must be only temporary deformation of the electronic clouds associated with the atoms and molecules of the order of let us say about 10</a:t>
            </a:r>
            <a:r>
              <a:rPr lang="en-US" baseline="30000" dirty="0" smtClean="0"/>
              <a:t>-14</a:t>
            </a:r>
            <a:r>
              <a:rPr lang="en-US" dirty="0" smtClean="0"/>
              <a:t> to 10</a:t>
            </a:r>
            <a:r>
              <a:rPr lang="en-US" baseline="30000" dirty="0" smtClean="0"/>
              <a:t>-15</a:t>
            </a:r>
            <a:r>
              <a:rPr lang="en-US" dirty="0" smtClean="0"/>
              <a:t> seconds. Since the velocity of radiation in the media is wavelength dependent, the refractive index of the media also must change. The variation of refractive index with wavelength is called dispersion.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a:t>
            </a:r>
            <a:endParaRPr lang="en-US" dirty="0"/>
          </a:p>
        </p:txBody>
      </p:sp>
      <p:sp>
        <p:nvSpPr>
          <p:cNvPr id="3" name="Content Placeholder 2"/>
          <p:cNvSpPr>
            <a:spLocks noGrp="1"/>
          </p:cNvSpPr>
          <p:nvPr>
            <p:ph idx="1"/>
          </p:nvPr>
        </p:nvSpPr>
        <p:spPr/>
        <p:txBody>
          <a:bodyPr>
            <a:normAutofit/>
          </a:bodyPr>
          <a:lstStyle/>
          <a:p>
            <a:pPr algn="just"/>
            <a:r>
              <a:rPr lang="en-US" dirty="0" smtClean="0"/>
              <a:t>What is this dispersion? </a:t>
            </a:r>
          </a:p>
          <a:p>
            <a:pPr algn="just"/>
            <a:r>
              <a:rPr lang="en-US" sz="2400" dirty="0" smtClean="0"/>
              <a:t>Dispersion is basically a very complex phenomena. Dispersion curves usually show two regions. One is normal dispersion in which there is a gradual increase in the refractive index with increasing frequency. Sometimes anomalous dispersion occurs at frequencies in which sharp changes occur coinciding with the natural harmonic frequency of some part of the molecule or a group of a molecule or a functional group of a molecule or of that of ion leading to the absorption of the beam.</a:t>
            </a:r>
          </a:p>
          <a:p>
            <a:pPr algn="just"/>
            <a:r>
              <a:rPr lang="en-US" sz="2400" dirty="0" smtClean="0"/>
              <a:t>In spectroscopy, dispersion curves are important for optical components such as lenses. So, here the most suitable components for the manufacture of lenses are those in which refractive index should be very high and it should be constant, it should not show anomalous dispersion of the electromagnetic radiation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Diffraction</a:t>
            </a:r>
            <a:endParaRPr lang="en-US" dirty="0"/>
          </a:p>
        </p:txBody>
      </p:sp>
      <p:sp>
        <p:nvSpPr>
          <p:cNvPr id="3" name="Content Placeholder 2"/>
          <p:cNvSpPr>
            <a:spLocks noGrp="1"/>
          </p:cNvSpPr>
          <p:nvPr>
            <p:ph idx="1"/>
          </p:nvPr>
        </p:nvSpPr>
        <p:spPr/>
        <p:txBody>
          <a:bodyPr/>
          <a:lstStyle/>
          <a:p>
            <a:r>
              <a:rPr lang="en-US" dirty="0" smtClean="0"/>
              <a:t>Diffraction refers to the bending of a parallel beam of electromagnetic radiation as it passes through a sharp barrier or a narrow opening. When a parallel beam of light is allowed to pass through a pinhole, two closely spaced pinholes are seen on a screen placed across it. </a:t>
            </a: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2590800"/>
            <a:ext cx="5943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&amp; Refraction</a:t>
            </a:r>
            <a:endParaRPr lang="en-US" dirty="0"/>
          </a:p>
        </p:txBody>
      </p:sp>
      <p:sp>
        <p:nvSpPr>
          <p:cNvPr id="3" name="Content Placeholder 2"/>
          <p:cNvSpPr>
            <a:spLocks noGrp="1"/>
          </p:cNvSpPr>
          <p:nvPr>
            <p:ph idx="1"/>
          </p:nvPr>
        </p:nvSpPr>
        <p:spPr/>
        <p:txBody>
          <a:bodyPr/>
          <a:lstStyle/>
          <a:p>
            <a:r>
              <a:rPr lang="en-US" dirty="0" smtClean="0"/>
              <a:t>Mirrors –The objects in the mirror are basically reflect the radiation falling on them without any loss of the incident radiant power. Hence, they are used as optical components of a spectrum. </a:t>
            </a:r>
          </a:p>
          <a:p>
            <a:r>
              <a:rPr lang="en-US" dirty="0" smtClean="0"/>
              <a:t>When the radiation passes at an angle through the interface between two media having different densities, an abrupt change in the direction occurs.</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5334000" y="3581400"/>
            <a:ext cx="3505200"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Refraction : Snell’s Law</a:t>
            </a:r>
            <a:endParaRPr lang="en-US" dirty="0"/>
          </a:p>
        </p:txBody>
      </p:sp>
      <p:sp>
        <p:nvSpPr>
          <p:cNvPr id="3" name="Content Placeholder 2"/>
          <p:cNvSpPr>
            <a:spLocks noGrp="1"/>
          </p:cNvSpPr>
          <p:nvPr>
            <p:ph idx="1"/>
          </p:nvPr>
        </p:nvSpPr>
        <p:spPr/>
        <p:txBody>
          <a:bodyPr/>
          <a:lstStyle/>
          <a:p>
            <a:r>
              <a:rPr lang="en-US" dirty="0" smtClean="0"/>
              <a:t>So refraction owing to the changes in the velocity of the radiation in the two media. </a:t>
            </a:r>
          </a:p>
          <a:p>
            <a:r>
              <a:rPr lang="en-US" dirty="0" smtClean="0"/>
              <a:t>So, the velocity of the radiation changes in the media. </a:t>
            </a:r>
          </a:p>
          <a:p>
            <a:r>
              <a:rPr lang="en-US" dirty="0" smtClean="0"/>
              <a:t>The extent of refraction is given by Snell’s law.</a:t>
            </a:r>
          </a:p>
          <a:p>
            <a:endParaRPr lang="en-US" dirty="0" smtClean="0"/>
          </a:p>
          <a:p>
            <a:endParaRPr lang="en-US" dirty="0" smtClean="0"/>
          </a:p>
          <a:p>
            <a:endParaRPr lang="en-US" dirty="0" smtClean="0"/>
          </a:p>
          <a:p>
            <a:endParaRPr lang="en-US" dirty="0" smtClean="0"/>
          </a:p>
          <a:p>
            <a:endParaRPr lang="en-US" dirty="0" smtClean="0"/>
          </a:p>
          <a:p>
            <a:r>
              <a:rPr lang="en-US" dirty="0" smtClean="0"/>
              <a:t>Refractive indices of materials can be measured with air as one medium and available in databases. </a:t>
            </a:r>
            <a:endParaRPr lang="en-US" dirty="0"/>
          </a:p>
        </p:txBody>
      </p:sp>
      <p:pic>
        <p:nvPicPr>
          <p:cNvPr id="3074" name="Picture 2"/>
          <p:cNvPicPr>
            <a:picLocks noChangeAspect="1" noChangeArrowheads="1"/>
          </p:cNvPicPr>
          <p:nvPr/>
        </p:nvPicPr>
        <p:blipFill>
          <a:blip r:embed="rId2"/>
          <a:srcRect/>
          <a:stretch>
            <a:fillRect/>
          </a:stretch>
        </p:blipFill>
        <p:spPr bwMode="auto">
          <a:xfrm>
            <a:off x="2819400" y="2438400"/>
            <a:ext cx="3543300" cy="8572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62200" y="3352800"/>
            <a:ext cx="4696918"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125</TotalTime>
  <Words>806</Words>
  <Application>Microsoft Office PowerPoint</Application>
  <PresentationFormat>On-screen Show (4:3)</PresentationFormat>
  <Paragraphs>67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Analytical Instrumentation </vt:lpstr>
      <vt:lpstr>Recap</vt:lpstr>
      <vt:lpstr>Index</vt:lpstr>
      <vt:lpstr>Transmission of Radiation</vt:lpstr>
      <vt:lpstr>Transmission of Radiation</vt:lpstr>
      <vt:lpstr>Dispersion</vt:lpstr>
      <vt:lpstr>Diffraction</vt:lpstr>
      <vt:lpstr>Reflection &amp; Refraction</vt:lpstr>
      <vt:lpstr>Refraction : Snell’s Law</vt:lpstr>
      <vt:lpstr>Polarization of Light</vt:lpstr>
      <vt:lpstr>Polarization of Light</vt:lpstr>
      <vt:lpstr>Slide 12</vt:lpstr>
      <vt:lpstr>Optical Components</vt:lpstr>
      <vt:lpstr>Monochromatic Slit</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sujit</dc:creator>
  <cp:lastModifiedBy>Sujit</cp:lastModifiedBy>
  <cp:revision>12</cp:revision>
  <dcterms:created xsi:type="dcterms:W3CDTF">2017-08-04T11:40:44Z</dcterms:created>
  <dcterms:modified xsi:type="dcterms:W3CDTF">2017-08-09T03:44:24Z</dcterms:modified>
</cp:coreProperties>
</file>