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257" r:id="rId2"/>
    <p:sldId id="259" r:id="rId3"/>
    <p:sldId id="260" r:id="rId4"/>
    <p:sldId id="261" r:id="rId5"/>
    <p:sldId id="262" r:id="rId6"/>
    <p:sldId id="263" r:id="rId7"/>
    <p:sldId id="264"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42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520"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1A09EF6-F101-4003-A6EC-9097B8BE3D4C}" type="datetimeFigureOut">
              <a:rPr lang="en-US" smtClean="0"/>
              <a:pPr/>
              <a:t>8/10/2017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5307B19-DD8B-4FC4-BD07-DB377E13FBC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F95F2-1840-4B22-AADE-E0A72FD77AA9}" type="datetimeFigureOut">
              <a:rPr lang="en-US" smtClean="0"/>
              <a:pPr/>
              <a:t>8/10/2017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7CD4D2-7A4E-4AD3-B396-3C21F8F8057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B2497AF-8AF2-441C-B5EB-8C6DC66D1C7B}" type="datetimeFigureOut">
              <a:rPr lang="en-US" smtClean="0"/>
              <a:pPr/>
              <a:t>8/10/2017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36CD4FBA-7F2B-4A57-8F92-6C69121D81E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B2497AF-8AF2-441C-B5EB-8C6DC66D1C7B}" type="datetimeFigureOut">
              <a:rPr lang="en-US" smtClean="0"/>
              <a:pPr/>
              <a:t>8/10/2017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CD4FBA-7F2B-4A57-8F92-6C69121D81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B2497AF-8AF2-441C-B5EB-8C6DC66D1C7B}" type="datetimeFigureOut">
              <a:rPr lang="en-US" smtClean="0"/>
              <a:pPr/>
              <a:t>8/10/2017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CD4FBA-7F2B-4A57-8F92-6C69121D81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rot="5400000" flipH="1" flipV="1">
            <a:off x="-3019044" y="3019044"/>
            <a:ext cx="7181088" cy="1143000"/>
          </a:xfrm>
        </p:spPr>
        <p:txBody>
          <a:bodyPr/>
          <a:lstStyle>
            <a:lvl1pPr>
              <a:defRPr b="1"/>
            </a:lvl1pPr>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B2497AF-8AF2-441C-B5EB-8C6DC66D1C7B}" type="datetimeFigureOut">
              <a:rPr lang="en-US" smtClean="0"/>
              <a:pPr/>
              <a:t>8/10/2017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CD4FBA-7F2B-4A57-8F92-6C69121D81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B2497AF-8AF2-441C-B5EB-8C6DC66D1C7B}" type="datetimeFigureOut">
              <a:rPr lang="en-US" smtClean="0"/>
              <a:pPr/>
              <a:t>8/10/2017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CD4FBA-7F2B-4A57-8F92-6C69121D81E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B2497AF-8AF2-441C-B5EB-8C6DC66D1C7B}" type="datetimeFigureOut">
              <a:rPr lang="en-US" smtClean="0"/>
              <a:pPr/>
              <a:t>8/10/2017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6CD4FBA-7F2B-4A57-8F92-6C69121D81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B2497AF-8AF2-441C-B5EB-8C6DC66D1C7B}" type="datetimeFigureOut">
              <a:rPr lang="en-US" smtClean="0"/>
              <a:pPr/>
              <a:t>8/10/2017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6CD4FBA-7F2B-4A57-8F92-6C69121D81E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B2497AF-8AF2-441C-B5EB-8C6DC66D1C7B}" type="datetimeFigureOut">
              <a:rPr lang="en-US" smtClean="0"/>
              <a:pPr/>
              <a:t>8/10/2017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6CD4FBA-7F2B-4A57-8F92-6C69121D81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B2497AF-8AF2-441C-B5EB-8C6DC66D1C7B}" type="datetimeFigureOut">
              <a:rPr lang="en-US" smtClean="0"/>
              <a:pPr/>
              <a:t>8/10/2017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6CD4FBA-7F2B-4A57-8F92-6C69121D81E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B2497AF-8AF2-441C-B5EB-8C6DC66D1C7B}" type="datetimeFigureOut">
              <a:rPr lang="en-US" smtClean="0"/>
              <a:pPr/>
              <a:t>8/10/2017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6CD4FBA-7F2B-4A57-8F92-6C69121D81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B2497AF-8AF2-441C-B5EB-8C6DC66D1C7B}" type="datetimeFigureOut">
              <a:rPr lang="en-US" smtClean="0"/>
              <a:pPr/>
              <a:t>8/10/2017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6CD4FBA-7F2B-4A57-8F92-6C69121D81E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rot="5400000" flipH="1" flipV="1">
            <a:off x="-2933700" y="2933700"/>
            <a:ext cx="6858000" cy="990600"/>
          </a:xfrm>
          <a:prstGeom prst="rect">
            <a:avLst/>
          </a:prstGeom>
        </p:spPr>
        <p:txBody>
          <a:bodyPr anchor="ctr">
            <a:normAutofit/>
          </a:bodyPr>
          <a:lstStyle>
            <a:extLst/>
          </a:lstStyle>
          <a:p>
            <a:r>
              <a:rPr kumimoji="0" lang="en-US" dirty="0" smtClean="0"/>
              <a:t>Click to edit Master title style</a:t>
            </a:r>
            <a:endParaRPr kumimoji="0" lang="en-US" dirty="0"/>
          </a:p>
        </p:txBody>
      </p:sp>
      <p:sp>
        <p:nvSpPr>
          <p:cNvPr id="9" name="Text Placeholder 8"/>
          <p:cNvSpPr>
            <a:spLocks noGrp="1"/>
          </p:cNvSpPr>
          <p:nvPr>
            <p:ph type="body" idx="1"/>
          </p:nvPr>
        </p:nvSpPr>
        <p:spPr>
          <a:xfrm>
            <a:off x="990600" y="0"/>
            <a:ext cx="7943088" cy="6248400"/>
          </a:xfrm>
          <a:prstGeom prst="rect">
            <a:avLst/>
          </a:prstGeom>
        </p:spPr>
        <p:txBody>
          <a:bodyPr>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B2497AF-8AF2-441C-B5EB-8C6DC66D1C7B}" type="datetimeFigureOut">
              <a:rPr lang="en-US" smtClean="0"/>
              <a:pPr/>
              <a:t>8/10/2017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6CD4FBA-7F2B-4A57-8F92-6C69121D81E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6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28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4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0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18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18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Analytical Instrumentation	</a:t>
            </a:r>
            <a:endParaRPr lang="en-US" dirty="0"/>
          </a:p>
        </p:txBody>
      </p:sp>
      <p:sp>
        <p:nvSpPr>
          <p:cNvPr id="3" name="Subtitle 2"/>
          <p:cNvSpPr>
            <a:spLocks noGrp="1"/>
          </p:cNvSpPr>
          <p:nvPr>
            <p:ph type="subTitle" idx="1"/>
          </p:nvPr>
        </p:nvSpPr>
        <p:spPr>
          <a:xfrm>
            <a:off x="1371600" y="2743200"/>
            <a:ext cx="7406640" cy="3352800"/>
          </a:xfrm>
        </p:spPr>
        <p:txBody>
          <a:bodyPr>
            <a:normAutofit/>
          </a:bodyPr>
          <a:lstStyle/>
          <a:p>
            <a:r>
              <a:rPr lang="en-US" dirty="0" smtClean="0"/>
              <a:t>Prof. </a:t>
            </a:r>
            <a:r>
              <a:rPr lang="en-US" dirty="0" err="1" smtClean="0"/>
              <a:t>Sujit</a:t>
            </a:r>
            <a:r>
              <a:rPr lang="en-US" dirty="0" smtClean="0"/>
              <a:t> M. </a:t>
            </a:r>
            <a:r>
              <a:rPr lang="en-US" dirty="0" err="1" smtClean="0"/>
              <a:t>Deokar</a:t>
            </a:r>
            <a:r>
              <a:rPr lang="en-US" dirty="0" smtClean="0"/>
              <a:t>,</a:t>
            </a:r>
          </a:p>
          <a:p>
            <a:r>
              <a:rPr lang="en-US" dirty="0" smtClean="0"/>
              <a:t>Department of Instrumentation </a:t>
            </a:r>
            <a:r>
              <a:rPr lang="en-US" dirty="0" err="1" smtClean="0"/>
              <a:t>Engg</a:t>
            </a:r>
            <a:r>
              <a:rPr lang="en-US" dirty="0" smtClean="0"/>
              <a:t>.</a:t>
            </a:r>
          </a:p>
          <a:p>
            <a:r>
              <a:rPr lang="en-US" dirty="0" smtClean="0"/>
              <a:t>Vishwakarma Institute of Technology, Pune</a:t>
            </a:r>
          </a:p>
          <a:p>
            <a:endParaRPr lang="en-US" dirty="0" smtClean="0"/>
          </a:p>
          <a:p>
            <a:r>
              <a:rPr lang="en-US" dirty="0" smtClean="0"/>
              <a:t>Lecture 04 : </a:t>
            </a:r>
          </a:p>
          <a:p>
            <a:r>
              <a:rPr lang="en-US" b="1" dirty="0" smtClean="0"/>
              <a:t>Radiation &amp; Matter</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a:xfrm>
            <a:off x="1200912" y="0"/>
            <a:ext cx="7943088" cy="6248400"/>
          </a:xfrm>
        </p:spPr>
        <p:txBody>
          <a:bodyPr/>
          <a:lstStyle/>
          <a:p>
            <a:endParaRPr lang="en-US" dirty="0" smtClean="0"/>
          </a:p>
          <a:p>
            <a:r>
              <a:rPr lang="en-US" dirty="0" smtClean="0"/>
              <a:t>Transmission of Radiation</a:t>
            </a:r>
          </a:p>
          <a:p>
            <a:r>
              <a:rPr lang="en-US" dirty="0" smtClean="0"/>
              <a:t>Dispersion</a:t>
            </a:r>
          </a:p>
          <a:p>
            <a:r>
              <a:rPr lang="en-US" dirty="0" smtClean="0"/>
              <a:t>Diffraction</a:t>
            </a:r>
          </a:p>
          <a:p>
            <a:r>
              <a:rPr lang="en-US" dirty="0" smtClean="0"/>
              <a:t>Reflection &amp; Refraction</a:t>
            </a:r>
          </a:p>
          <a:p>
            <a:r>
              <a:rPr lang="en-US" dirty="0" smtClean="0"/>
              <a:t>Snell’s Law</a:t>
            </a:r>
          </a:p>
          <a:p>
            <a:r>
              <a:rPr lang="en-US" dirty="0" smtClean="0"/>
              <a:t>Polarization of Light</a:t>
            </a:r>
          </a:p>
          <a:p>
            <a:r>
              <a:rPr lang="en-US" dirty="0" smtClean="0"/>
              <a:t>Prism as dispersive device</a:t>
            </a:r>
          </a:p>
          <a:p>
            <a:r>
              <a:rPr lang="en-US" dirty="0" smtClean="0"/>
              <a:t>Monochromatic Slit</a:t>
            </a:r>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Monochromator</a:t>
            </a:r>
            <a:r>
              <a:rPr lang="en-US" dirty="0" smtClean="0"/>
              <a:t> Slit</a:t>
            </a:r>
            <a:endParaRPr lang="en-US" dirty="0"/>
          </a:p>
        </p:txBody>
      </p:sp>
      <p:sp>
        <p:nvSpPr>
          <p:cNvPr id="3" name="Content Placeholder 2"/>
          <p:cNvSpPr>
            <a:spLocks noGrp="1"/>
          </p:cNvSpPr>
          <p:nvPr>
            <p:ph idx="1"/>
          </p:nvPr>
        </p:nvSpPr>
        <p:spPr/>
        <p:txBody>
          <a:bodyPr/>
          <a:lstStyle/>
          <a:p>
            <a:pPr lvl="1" algn="just"/>
            <a:r>
              <a:rPr lang="en-US" dirty="0" smtClean="0"/>
              <a:t>Illumination of the exit slit with the desired wavelength is invariably associated with some unwanted radiation as shown here lambda 1 and lambda 2, which I did not show it there. This is known as </a:t>
            </a:r>
            <a:r>
              <a:rPr lang="en-US" dirty="0" smtClean="0"/>
              <a:t>bandwidth.</a:t>
            </a:r>
            <a:endParaRPr lang="en-US" dirty="0"/>
          </a:p>
        </p:txBody>
      </p:sp>
      <p:pic>
        <p:nvPicPr>
          <p:cNvPr id="1026" name="Picture 2" descr="E:\my plans\AI\AI Lecture Series\supporting material\L5C1.png"/>
          <p:cNvPicPr>
            <a:picLocks noChangeAspect="1" noChangeArrowheads="1"/>
          </p:cNvPicPr>
          <p:nvPr/>
        </p:nvPicPr>
        <p:blipFill>
          <a:blip r:embed="rId2"/>
          <a:srcRect/>
          <a:stretch>
            <a:fillRect/>
          </a:stretch>
        </p:blipFill>
        <p:spPr bwMode="auto">
          <a:xfrm>
            <a:off x="1905000" y="1895475"/>
            <a:ext cx="5572125" cy="496252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effective bandwidth is also called as spectral band pass or a spectral slit width. It is half of the bandwidth when the two slit widths are identical. It is very important. Two slit widths should be </a:t>
            </a:r>
            <a:r>
              <a:rPr lang="en-US" dirty="0" smtClean="0"/>
              <a:t>identical.</a:t>
            </a:r>
          </a:p>
          <a:p>
            <a:r>
              <a:rPr lang="en-US" dirty="0" smtClean="0"/>
              <a:t>When the effective bandwidth is decreased to one half the wavelengths of the three beams, complete </a:t>
            </a:r>
            <a:r>
              <a:rPr lang="en-US" dirty="0" smtClean="0"/>
              <a:t>resolution </a:t>
            </a:r>
            <a:r>
              <a:rPr lang="en-US" dirty="0" smtClean="0"/>
              <a:t>can be </a:t>
            </a:r>
            <a:r>
              <a:rPr lang="en-US" dirty="0" smtClean="0"/>
              <a:t>obtained.</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Photoelectric   Effect</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descr="E:\my plans\AI\AI Lecture Series\supporting material\L5C2.png"/>
          <p:cNvPicPr>
            <a:picLocks noChangeAspect="1" noChangeArrowheads="1"/>
          </p:cNvPicPr>
          <p:nvPr/>
        </p:nvPicPr>
        <p:blipFill>
          <a:blip r:embed="rId2"/>
          <a:srcRect/>
          <a:stretch>
            <a:fillRect/>
          </a:stretch>
        </p:blipFill>
        <p:spPr bwMode="auto">
          <a:xfrm>
            <a:off x="1219200" y="228600"/>
            <a:ext cx="7584104" cy="635690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990600" y="0"/>
            <a:ext cx="7943088" cy="6629400"/>
          </a:xfrm>
        </p:spPr>
        <p:txBody>
          <a:bodyPr>
            <a:normAutofit/>
          </a:bodyPr>
          <a:lstStyle/>
          <a:p>
            <a:r>
              <a:rPr lang="en-US" sz="2400" dirty="0" smtClean="0"/>
              <a:t>What is photoelectric effect basically? </a:t>
            </a:r>
            <a:endParaRPr lang="en-US" sz="2400" dirty="0" smtClean="0"/>
          </a:p>
          <a:p>
            <a:pPr algn="just"/>
            <a:r>
              <a:rPr lang="en-US" sz="2400" dirty="0" smtClean="0"/>
              <a:t>When </a:t>
            </a:r>
            <a:r>
              <a:rPr lang="en-US" sz="2400" dirty="0" smtClean="0"/>
              <a:t>monochromatic light falls on a photocathode, electrons of varying kinetic energies are emitted from its surface and fly over to the anode in the phototube as long as the voltage V is applied between the anode and cathode is positive. It produces a current I in the circuit</a:t>
            </a:r>
            <a:r>
              <a:rPr lang="en-US" sz="2400" dirty="0" smtClean="0"/>
              <a:t>.</a:t>
            </a:r>
          </a:p>
          <a:p>
            <a:pPr algn="just"/>
            <a:r>
              <a:rPr lang="en-US" sz="2400" dirty="0" smtClean="0"/>
              <a:t>when the voltage across the phototube is adjusted in such a way that the anode is negative and cathode becomes positive, </a:t>
            </a:r>
            <a:r>
              <a:rPr lang="en-US" sz="2400" dirty="0" smtClean="0"/>
              <a:t>the </a:t>
            </a:r>
            <a:r>
              <a:rPr lang="en-US" sz="2400" dirty="0" smtClean="0"/>
              <a:t>electrons are repelled by the anode and photocurrent decreases</a:t>
            </a:r>
            <a:r>
              <a:rPr lang="en-US" sz="2400" dirty="0" smtClean="0"/>
              <a:t>.</a:t>
            </a:r>
          </a:p>
          <a:p>
            <a:pPr algn="just"/>
            <a:r>
              <a:rPr lang="en-US" sz="2400" dirty="0" smtClean="0"/>
              <a:t>The photoelectric effect current therefore is measured as a function of the applied voltage, V 0 at which photoelectric current reaches zero </a:t>
            </a:r>
            <a:r>
              <a:rPr lang="en-US" sz="2400" dirty="0" smtClean="0"/>
              <a:t>multiplied by electronic charges (1.6x10</a:t>
            </a:r>
            <a:r>
              <a:rPr lang="en-US" sz="2400" baseline="30000" dirty="0" smtClean="0"/>
              <a:t>-19</a:t>
            </a:r>
            <a:r>
              <a:rPr lang="en-US" sz="2400" dirty="0" smtClean="0"/>
              <a:t> C)</a:t>
            </a:r>
            <a:r>
              <a:rPr lang="en-US" sz="2400" dirty="0" smtClean="0"/>
              <a:t> this gives the kinetic energy of the most energetic electrons in </a:t>
            </a:r>
            <a:r>
              <a:rPr lang="en-US" sz="2400" dirty="0" smtClean="0"/>
              <a:t>joules.</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990600" y="0"/>
            <a:ext cx="7943088" cy="6553200"/>
          </a:xfrm>
        </p:spPr>
        <p:txBody>
          <a:bodyPr>
            <a:normAutofit/>
          </a:bodyPr>
          <a:lstStyle/>
          <a:p>
            <a:pPr algn="just"/>
            <a:r>
              <a:rPr lang="en-US" sz="2400" dirty="0" smtClean="0"/>
              <a:t>When maximum kinetic energy for various coatings are plotted as a function of the radiation </a:t>
            </a:r>
            <a:r>
              <a:rPr lang="en-US" sz="2400" dirty="0" smtClean="0"/>
              <a:t>frequency, we </a:t>
            </a:r>
            <a:r>
              <a:rPr lang="en-US" sz="2400" dirty="0" smtClean="0"/>
              <a:t>get a straight line response with a slope h and an intercept</a:t>
            </a:r>
            <a:r>
              <a:rPr lang="en-US" sz="2400" dirty="0" smtClean="0"/>
              <a:t>.</a:t>
            </a:r>
          </a:p>
          <a:p>
            <a:pPr algn="just"/>
            <a:r>
              <a:rPr lang="en-US" sz="2400" dirty="0" smtClean="0"/>
              <a:t>The plots can be described by the equation</a:t>
            </a:r>
            <a:r>
              <a:rPr lang="en-US" sz="2400" dirty="0" smtClean="0"/>
              <a:t>,</a:t>
            </a:r>
          </a:p>
          <a:p>
            <a:pPr algn="just"/>
            <a:endParaRPr lang="en-US" sz="2400" dirty="0" smtClean="0"/>
          </a:p>
          <a:p>
            <a:pPr algn="just"/>
            <a:endParaRPr lang="en-US" sz="2400" dirty="0" smtClean="0"/>
          </a:p>
          <a:p>
            <a:pPr algn="just"/>
            <a:r>
              <a:rPr lang="en-US" sz="2400" dirty="0" smtClean="0"/>
              <a:t>The work function, </a:t>
            </a:r>
            <a:r>
              <a:rPr lang="en-US" sz="2400" dirty="0" smtClean="0"/>
              <a:t>-w </a:t>
            </a:r>
            <a:r>
              <a:rPr lang="en-US" sz="2400" dirty="0" smtClean="0"/>
              <a:t>is a characteristic of the surface material on which the cathode is coated. This represents the minimum energy of binding the electron to the metal atom. It is also equal to the energy of the electromagnetic radiation, that is, photon energy required to eject a photo electron from the irradiated surface.</a:t>
            </a:r>
            <a:endParaRPr lang="en-US" sz="2400" dirty="0"/>
          </a:p>
        </p:txBody>
      </p:sp>
      <p:pic>
        <p:nvPicPr>
          <p:cNvPr id="3074" name="Picture 2"/>
          <p:cNvPicPr>
            <a:picLocks noChangeAspect="1" noChangeArrowheads="1"/>
          </p:cNvPicPr>
          <p:nvPr/>
        </p:nvPicPr>
        <p:blipFill>
          <a:blip r:embed="rId2"/>
          <a:srcRect/>
          <a:stretch>
            <a:fillRect/>
          </a:stretch>
        </p:blipFill>
        <p:spPr bwMode="auto">
          <a:xfrm>
            <a:off x="2209800" y="1676400"/>
            <a:ext cx="4772025" cy="7524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171</TotalTime>
  <Words>390</Words>
  <Application>Microsoft Office PowerPoint</Application>
  <PresentationFormat>On-screen Show (4:3)</PresentationFormat>
  <Paragraphs>31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Solstice</vt:lpstr>
      <vt:lpstr>Analytical Instrumentation </vt:lpstr>
      <vt:lpstr>Recap</vt:lpstr>
      <vt:lpstr>Monochromator Slit</vt:lpstr>
      <vt:lpstr>Slide 4</vt:lpstr>
      <vt:lpstr>Photoelectric   Effect</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sujit</dc:creator>
  <cp:lastModifiedBy>Sujit</cp:lastModifiedBy>
  <cp:revision>18</cp:revision>
  <dcterms:created xsi:type="dcterms:W3CDTF">2017-08-04T11:40:44Z</dcterms:created>
  <dcterms:modified xsi:type="dcterms:W3CDTF">2017-08-10T05:46:33Z</dcterms:modified>
</cp:coreProperties>
</file>