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78" r:id="rId2"/>
    <p:sldId id="257" r:id="rId3"/>
    <p:sldId id="258" r:id="rId4"/>
    <p:sldId id="276" r:id="rId5"/>
    <p:sldId id="277" r:id="rId6"/>
    <p:sldId id="275" r:id="rId7"/>
    <p:sldId id="284" r:id="rId8"/>
    <p:sldId id="279" r:id="rId9"/>
    <p:sldId id="260" r:id="rId10"/>
    <p:sldId id="270" r:id="rId11"/>
    <p:sldId id="263" r:id="rId12"/>
    <p:sldId id="282" r:id="rId13"/>
    <p:sldId id="283" r:id="rId14"/>
    <p:sldId id="264" r:id="rId15"/>
    <p:sldId id="268" r:id="rId16"/>
    <p:sldId id="265" r:id="rId17"/>
    <p:sldId id="274" r:id="rId18"/>
    <p:sldId id="280" r:id="rId19"/>
    <p:sldId id="281"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92" autoAdjust="0"/>
    <p:restoredTop sz="94660"/>
  </p:normalViewPr>
  <p:slideViewPr>
    <p:cSldViewPr snapToGrid="0">
      <p:cViewPr>
        <p:scale>
          <a:sx n="66" d="100"/>
          <a:sy n="66" d="100"/>
        </p:scale>
        <p:origin x="1277" y="4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11-01-2025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11/01/2025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11/01/2025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11/01/2025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11/01/2025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RohitM1518/PolicyLens.gi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xpressjs.com/en/advanced/best%20practice-security.html" TargetMode="External"/><Relationship Id="rId2" Type="http://schemas.openxmlformats.org/officeDocument/2006/relationships/hyperlink" Target="https://cloudinary.com/documentation" TargetMode="External"/><Relationship Id="rId1" Type="http://schemas.openxmlformats.org/officeDocument/2006/relationships/slideLayout" Target="../slideLayouts/slideLayout2.xml"/><Relationship Id="rId5" Type="http://schemas.openxmlformats.org/officeDocument/2006/relationships/hyperlink" Target="https://www.mongodb.com/docs" TargetMode="External"/><Relationship Id="rId4" Type="http://schemas.openxmlformats.org/officeDocument/2006/relationships/hyperlink" Target="https://ai.google.dev/gemini-api/doc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ijirt.org/Article?manuscript=171746"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cholarship.law.umn.edu/cgi/viewcontent.cgi?article=1582&amp;context=faculty_articl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0648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solidFill>
                  <a:schemeClr val="tx1"/>
                </a:solidFill>
                <a:latin typeface="Cambria" panose="02040503050406030204" pitchFamily="18" charset="0"/>
                <a:ea typeface="Cambria" panose="02040503050406030204" pitchFamily="18" charset="0"/>
              </a:rPr>
              <a:t>Leveraging Technology to Improve </a:t>
            </a:r>
            <a:br>
              <a:rPr lang="en-US" dirty="0">
                <a:solidFill>
                  <a:schemeClr val="tx1"/>
                </a:solidFill>
                <a:latin typeface="Cambria" panose="02040503050406030204" pitchFamily="18" charset="0"/>
                <a:ea typeface="Cambria" panose="02040503050406030204" pitchFamily="18" charset="0"/>
              </a:rPr>
            </a:br>
            <a:r>
              <a:rPr lang="en-US" dirty="0">
                <a:solidFill>
                  <a:schemeClr val="tx1"/>
                </a:solidFill>
                <a:latin typeface="Cambria" panose="02040503050406030204" pitchFamily="18" charset="0"/>
                <a:ea typeface="Cambria" panose="02040503050406030204" pitchFamily="18" charset="0"/>
              </a:rPr>
              <a:t>Customer Experience while signing for Insurance</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1893955"/>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69151" y="2299510"/>
          <a:ext cx="5650808" cy="2194620"/>
        </p:xfrm>
        <a:graphic>
          <a:graphicData uri="http://schemas.openxmlformats.org/drawingml/2006/table">
            <a:tbl>
              <a:tblPr firstRow="1" bandRow="1">
                <a:noFill/>
              </a:tblPr>
              <a:tblGrid>
                <a:gridCol w="2174320">
                  <a:extLst>
                    <a:ext uri="{9D8B030D-6E8A-4147-A177-3AD203B41FA5}">
                      <a16:colId xmlns:a16="http://schemas.microsoft.com/office/drawing/2014/main" val="20000"/>
                    </a:ext>
                  </a:extLst>
                </a:gridCol>
                <a:gridCol w="3476488">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a:t>20211CSE0674</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u="none" strike="noStrike" cap="none" dirty="0"/>
                        <a:t>           Rohit S M</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US" sz="1800" u="none" strike="noStrike" cap="none" dirty="0"/>
                        <a:t>20211CSE0631</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u="none" strike="noStrike" cap="none" dirty="0"/>
                        <a:t>           Prashanth S N</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US" sz="1800" u="none" strike="noStrike" cap="none" dirty="0"/>
                        <a:t>20211CSE0666</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u="none" strike="noStrike" cap="none" dirty="0"/>
                        <a:t>           </a:t>
                      </a:r>
                      <a:r>
                        <a:rPr lang="en-US" sz="1800" u="none" strike="noStrike" cap="none" dirty="0" err="1"/>
                        <a:t>Nithin</a:t>
                      </a:r>
                      <a:r>
                        <a:rPr lang="en-US" sz="1800" u="none" strike="noStrike" cap="none" dirty="0"/>
                        <a:t> H M</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r>
                        <a:rPr lang="en-US" sz="1800" u="none" strike="noStrike" cap="none" dirty="0"/>
                        <a:t>20211CSE0671</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u="none" strike="noStrike" cap="none" dirty="0"/>
                        <a:t>           Dhanush C R</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r>
                        <a:rPr lang="en-US" sz="1800" u="none" strike="noStrike" cap="none" dirty="0"/>
                        <a:t>20211CSE0889</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u="none" strike="noStrike" cap="none" dirty="0"/>
                        <a:t>           </a:t>
                      </a:r>
                      <a:r>
                        <a:rPr lang="en-US" sz="1800" u="none" strike="noStrike" cap="none" dirty="0" err="1"/>
                        <a:t>Kanala</a:t>
                      </a:r>
                      <a:r>
                        <a:rPr lang="en-US" sz="1800" u="none" strike="noStrike" cap="none" dirty="0"/>
                        <a:t> Krishna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Mr. Syed Mohsin Abbasi</a:t>
            </a: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IN" sz="2000"/>
              <a:t>Final Viva-Voce</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648929" y="4533900"/>
            <a:ext cx="11543071" cy="1562100"/>
          </a:xfrm>
          <a:prstGeom prst="rect">
            <a:avLst/>
          </a:prstGeom>
          <a:noFill/>
          <a:ln>
            <a:noFill/>
          </a:ln>
        </p:spPr>
        <p:txBody>
          <a:bodyPr spcFirstLastPara="1" wrap="square" lIns="91425" tIns="45700" rIns="91425" bIns="45700" anchor="t" anchorCtr="0">
            <a:noAutofit/>
          </a:bodyPr>
          <a:lstStyle/>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a:solidFill>
                  <a:schemeClr val="tx1"/>
                </a:solidFill>
                <a:latin typeface="Cambria" panose="02040503050406030204" pitchFamily="18" charset="0"/>
                <a:ea typeface="Cambria" panose="02040503050406030204" pitchFamily="18" charset="0"/>
                <a:cs typeface="Verdana"/>
                <a:sym typeface="Verdana"/>
              </a:rPr>
              <a:t>CSE</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Asif Mohamed H B</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GB" sz="2000" b="1" dirty="0">
                <a:solidFill>
                  <a:srgbClr val="17365D"/>
                </a:solidFill>
                <a:latin typeface="Cambria" panose="02040503050406030204" pitchFamily="18" charset="0"/>
                <a:ea typeface="Cambria" panose="02040503050406030204" pitchFamily="18" charset="0"/>
                <a:cs typeface="Verdana"/>
                <a:sym typeface="Verdana"/>
              </a:rPr>
              <a:t>Mr. Syed Mohsin Abbasi</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a:t>
            </a:r>
            <a:r>
              <a:rPr lang="en-US" sz="1800" b="1" dirty="0">
                <a:solidFill>
                  <a:schemeClr val="accent1"/>
                </a:solidFill>
                <a:latin typeface="Cambria" panose="02040503050406030204" pitchFamily="18" charset="0"/>
                <a:ea typeface="Cambria" panose="02040503050406030204" pitchFamily="18" charset="0"/>
                <a:cs typeface="Verdana"/>
                <a:sym typeface="Verdana"/>
              </a:rPr>
              <a:t>: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Ziaur</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Rahman</a:t>
            </a:r>
            <a:endParaRPr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t>Timeline of Project</a:t>
            </a:r>
            <a:endParaRPr dirty="0">
              <a:latin typeface="Cambria" panose="02040503050406030204" pitchFamily="18" charset="0"/>
              <a:ea typeface="Cambria" panose="02040503050406030204" pitchFamily="18" charset="0"/>
            </a:endParaRPr>
          </a:p>
        </p:txBody>
      </p:sp>
      <p:graphicFrame>
        <p:nvGraphicFramePr>
          <p:cNvPr id="2" name="Table 1">
            <a:extLst>
              <a:ext uri="{FF2B5EF4-FFF2-40B4-BE49-F238E27FC236}">
                <a16:creationId xmlns:a16="http://schemas.microsoft.com/office/drawing/2014/main" id="{BDF876A1-F1DA-233C-FABB-84B78B2E3E8C}"/>
              </a:ext>
            </a:extLst>
          </p:cNvPr>
          <p:cNvGraphicFramePr>
            <a:graphicFrameLocks noGrp="1"/>
          </p:cNvGraphicFramePr>
          <p:nvPr>
            <p:extLst>
              <p:ext uri="{D42A27DB-BD31-4B8C-83A1-F6EECF244321}">
                <p14:modId xmlns:p14="http://schemas.microsoft.com/office/powerpoint/2010/main" val="3214938241"/>
              </p:ext>
            </p:extLst>
          </p:nvPr>
        </p:nvGraphicFramePr>
        <p:xfrm>
          <a:off x="322214" y="753580"/>
          <a:ext cx="11649171" cy="6545666"/>
        </p:xfrm>
        <a:graphic>
          <a:graphicData uri="http://schemas.openxmlformats.org/drawingml/2006/table">
            <a:tbl>
              <a:tblPr firstRow="1" bandRow="1">
                <a:tableStyleId>{3C2FFA5D-87B4-456A-9821-1D502468CF0F}</a:tableStyleId>
              </a:tblPr>
              <a:tblGrid>
                <a:gridCol w="2548256">
                  <a:extLst>
                    <a:ext uri="{9D8B030D-6E8A-4147-A177-3AD203B41FA5}">
                      <a16:colId xmlns:a16="http://schemas.microsoft.com/office/drawing/2014/main" val="264084058"/>
                    </a:ext>
                  </a:extLst>
                </a:gridCol>
                <a:gridCol w="1820183">
                  <a:extLst>
                    <a:ext uri="{9D8B030D-6E8A-4147-A177-3AD203B41FA5}">
                      <a16:colId xmlns:a16="http://schemas.microsoft.com/office/drawing/2014/main" val="2100029180"/>
                    </a:ext>
                  </a:extLst>
                </a:gridCol>
                <a:gridCol w="1820183">
                  <a:extLst>
                    <a:ext uri="{9D8B030D-6E8A-4147-A177-3AD203B41FA5}">
                      <a16:colId xmlns:a16="http://schemas.microsoft.com/office/drawing/2014/main" val="4113373109"/>
                    </a:ext>
                  </a:extLst>
                </a:gridCol>
                <a:gridCol w="1820183">
                  <a:extLst>
                    <a:ext uri="{9D8B030D-6E8A-4147-A177-3AD203B41FA5}">
                      <a16:colId xmlns:a16="http://schemas.microsoft.com/office/drawing/2014/main" val="105905103"/>
                    </a:ext>
                  </a:extLst>
                </a:gridCol>
                <a:gridCol w="1820183">
                  <a:extLst>
                    <a:ext uri="{9D8B030D-6E8A-4147-A177-3AD203B41FA5}">
                      <a16:colId xmlns:a16="http://schemas.microsoft.com/office/drawing/2014/main" val="2440345226"/>
                    </a:ext>
                  </a:extLst>
                </a:gridCol>
                <a:gridCol w="1820183">
                  <a:extLst>
                    <a:ext uri="{9D8B030D-6E8A-4147-A177-3AD203B41FA5}">
                      <a16:colId xmlns:a16="http://schemas.microsoft.com/office/drawing/2014/main" val="4030838771"/>
                    </a:ext>
                  </a:extLst>
                </a:gridCol>
              </a:tblGrid>
              <a:tr h="369826">
                <a:tc>
                  <a:txBody>
                    <a:bodyPr/>
                    <a:lstStyle/>
                    <a:p>
                      <a:pPr algn="ctr"/>
                      <a:r>
                        <a:rPr lang="en-IN" dirty="0"/>
                        <a:t>Task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Review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Review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Review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Review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Final Viva-Voce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773753"/>
                  </a:ext>
                </a:extLst>
              </a:tr>
              <a:tr h="575643">
                <a:tc>
                  <a:txBody>
                    <a:bodyPr/>
                    <a:lstStyle/>
                    <a:p>
                      <a:pPr algn="ctr"/>
                      <a:r>
                        <a:rPr lang="en-IN" dirty="0"/>
                        <a:t>Planning &amp; 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4321907"/>
                  </a:ext>
                </a:extLst>
              </a:tr>
              <a:tr h="392473">
                <a:tc>
                  <a:txBody>
                    <a:bodyPr/>
                    <a:lstStyle/>
                    <a:p>
                      <a:pPr algn="ctr"/>
                      <a:r>
                        <a:rPr lang="en-IN" dirty="0"/>
                        <a:t>Front-End Design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49182758"/>
                  </a:ext>
                </a:extLst>
              </a:tr>
              <a:tr h="575643">
                <a:tc>
                  <a:txBody>
                    <a:bodyPr/>
                    <a:lstStyle/>
                    <a:p>
                      <a:pPr algn="ctr"/>
                      <a:r>
                        <a:rPr lang="en-IN" dirty="0"/>
                        <a:t>Front-End Development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5293611"/>
                  </a:ext>
                </a:extLst>
              </a:tr>
              <a:tr h="575643">
                <a:tc>
                  <a:txBody>
                    <a:bodyPr/>
                    <a:lstStyle/>
                    <a:p>
                      <a:pPr algn="ctr"/>
                      <a:r>
                        <a:rPr lang="en-IN" dirty="0"/>
                        <a:t>Back-End Development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63397963"/>
                  </a:ext>
                </a:extLst>
              </a:tr>
              <a:tr h="575643">
                <a:tc>
                  <a:txBody>
                    <a:bodyPr/>
                    <a:lstStyle/>
                    <a:p>
                      <a:pPr algn="ctr"/>
                      <a:r>
                        <a:rPr lang="en-IN" dirty="0"/>
                        <a:t>Database &amp; Multimedia Setup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27815938"/>
                  </a:ext>
                </a:extLst>
              </a:tr>
              <a:tr h="575643">
                <a:tc>
                  <a:txBody>
                    <a:bodyPr/>
                    <a:lstStyle/>
                    <a:p>
                      <a:pPr algn="ctr"/>
                      <a:r>
                        <a:rPr lang="en-IN" dirty="0"/>
                        <a:t>QR Code &amp; API Integration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42287354"/>
                  </a:ext>
                </a:extLst>
              </a:tr>
              <a:tr h="575643">
                <a:tc>
                  <a:txBody>
                    <a:bodyPr/>
                    <a:lstStyle/>
                    <a:p>
                      <a:pPr algn="ctr"/>
                      <a:r>
                        <a:rPr lang="en-IN" dirty="0"/>
                        <a:t>Testing(Front-End/Back-End)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7148151"/>
                  </a:ext>
                </a:extLst>
              </a:tr>
              <a:tr h="575643">
                <a:tc>
                  <a:txBody>
                    <a:bodyPr/>
                    <a:lstStyle/>
                    <a:p>
                      <a:pPr algn="ctr"/>
                      <a:r>
                        <a:rPr lang="en-IN" dirty="0"/>
                        <a:t>User Testing &amp; Feedback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0877691"/>
                  </a:ext>
                </a:extLst>
              </a:tr>
              <a:tr h="392473">
                <a:tc>
                  <a:txBody>
                    <a:bodyPr/>
                    <a:lstStyle/>
                    <a:p>
                      <a:pPr algn="ctr"/>
                      <a:r>
                        <a:rPr lang="en-IN" dirty="0"/>
                        <a:t>Final Bug Fixes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2826343"/>
                  </a:ext>
                </a:extLst>
              </a:tr>
              <a:tr h="575643">
                <a:tc>
                  <a:txBody>
                    <a:bodyPr/>
                    <a:lstStyle/>
                    <a:p>
                      <a:pPr algn="ctr"/>
                      <a:r>
                        <a:rPr lang="en-IN" dirty="0"/>
                        <a:t>Final Testing &amp; Development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28365691"/>
                  </a:ext>
                </a:extLst>
              </a:tr>
            </a:tbl>
          </a:graphicData>
        </a:graphic>
      </p:graphicFrame>
      <p:sp>
        <p:nvSpPr>
          <p:cNvPr id="4" name="Arrow: Pentagon 3">
            <a:extLst>
              <a:ext uri="{FF2B5EF4-FFF2-40B4-BE49-F238E27FC236}">
                <a16:creationId xmlns:a16="http://schemas.microsoft.com/office/drawing/2014/main" id="{F6DA5AD7-A4AD-2833-BD62-B8DC218BA6F4}"/>
              </a:ext>
            </a:extLst>
          </p:cNvPr>
          <p:cNvSpPr/>
          <p:nvPr/>
        </p:nvSpPr>
        <p:spPr>
          <a:xfrm>
            <a:off x="3156155" y="1583583"/>
            <a:ext cx="1376516" cy="275303"/>
          </a:xfrm>
          <a:prstGeom prst="homePlat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Arrow: Pentagon 4">
            <a:extLst>
              <a:ext uri="{FF2B5EF4-FFF2-40B4-BE49-F238E27FC236}">
                <a16:creationId xmlns:a16="http://schemas.microsoft.com/office/drawing/2014/main" id="{655AA610-14A5-54BE-524E-E46F62CB64C5}"/>
              </a:ext>
            </a:extLst>
          </p:cNvPr>
          <p:cNvSpPr/>
          <p:nvPr/>
        </p:nvSpPr>
        <p:spPr>
          <a:xfrm>
            <a:off x="4935794" y="2100676"/>
            <a:ext cx="1376516" cy="275303"/>
          </a:xfrm>
          <a:prstGeom prst="homePlat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Arrow: Pentagon 5">
            <a:extLst>
              <a:ext uri="{FF2B5EF4-FFF2-40B4-BE49-F238E27FC236}">
                <a16:creationId xmlns:a16="http://schemas.microsoft.com/office/drawing/2014/main" id="{4EC5E3E4-933C-48DF-44F4-19447C2BEE51}"/>
              </a:ext>
            </a:extLst>
          </p:cNvPr>
          <p:cNvSpPr/>
          <p:nvPr/>
        </p:nvSpPr>
        <p:spPr>
          <a:xfrm>
            <a:off x="4935794" y="2615450"/>
            <a:ext cx="1376516" cy="275303"/>
          </a:xfrm>
          <a:prstGeom prst="homePlat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Pentagon 6">
            <a:extLst>
              <a:ext uri="{FF2B5EF4-FFF2-40B4-BE49-F238E27FC236}">
                <a16:creationId xmlns:a16="http://schemas.microsoft.com/office/drawing/2014/main" id="{C460B067-1051-B3B0-E625-D61CDB88A001}"/>
              </a:ext>
            </a:extLst>
          </p:cNvPr>
          <p:cNvSpPr/>
          <p:nvPr/>
        </p:nvSpPr>
        <p:spPr>
          <a:xfrm>
            <a:off x="6730182" y="3230937"/>
            <a:ext cx="1376516" cy="285135"/>
          </a:xfrm>
          <a:prstGeom prst="homePlat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Pentagon 7">
            <a:extLst>
              <a:ext uri="{FF2B5EF4-FFF2-40B4-BE49-F238E27FC236}">
                <a16:creationId xmlns:a16="http://schemas.microsoft.com/office/drawing/2014/main" id="{FE0C17B5-17A7-83FC-0B95-2662D317DB5D}"/>
              </a:ext>
            </a:extLst>
          </p:cNvPr>
          <p:cNvSpPr/>
          <p:nvPr/>
        </p:nvSpPr>
        <p:spPr>
          <a:xfrm>
            <a:off x="6730182" y="3898110"/>
            <a:ext cx="1376516" cy="275303"/>
          </a:xfrm>
          <a:prstGeom prst="homePlat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Pentagon 8">
            <a:extLst>
              <a:ext uri="{FF2B5EF4-FFF2-40B4-BE49-F238E27FC236}">
                <a16:creationId xmlns:a16="http://schemas.microsoft.com/office/drawing/2014/main" id="{B6F5FEA1-C424-DF99-D7A0-D28F2F6960F0}"/>
              </a:ext>
            </a:extLst>
          </p:cNvPr>
          <p:cNvSpPr/>
          <p:nvPr/>
        </p:nvSpPr>
        <p:spPr>
          <a:xfrm>
            <a:off x="8558981" y="4504595"/>
            <a:ext cx="1376516" cy="275303"/>
          </a:xfrm>
          <a:prstGeom prst="homePlat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Pentagon 9">
            <a:extLst>
              <a:ext uri="{FF2B5EF4-FFF2-40B4-BE49-F238E27FC236}">
                <a16:creationId xmlns:a16="http://schemas.microsoft.com/office/drawing/2014/main" id="{1C193362-9F17-E2BF-AE65-B42DC6052355}"/>
              </a:ext>
            </a:extLst>
          </p:cNvPr>
          <p:cNvSpPr/>
          <p:nvPr/>
        </p:nvSpPr>
        <p:spPr>
          <a:xfrm>
            <a:off x="8558981" y="5213051"/>
            <a:ext cx="1376516" cy="275303"/>
          </a:xfrm>
          <a:prstGeom prst="homePlat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Pentagon 10">
            <a:extLst>
              <a:ext uri="{FF2B5EF4-FFF2-40B4-BE49-F238E27FC236}">
                <a16:creationId xmlns:a16="http://schemas.microsoft.com/office/drawing/2014/main" id="{22AB552C-7232-0AB9-6CC0-81A224A2C6F1}"/>
              </a:ext>
            </a:extLst>
          </p:cNvPr>
          <p:cNvSpPr/>
          <p:nvPr/>
        </p:nvSpPr>
        <p:spPr>
          <a:xfrm>
            <a:off x="10338619" y="5157020"/>
            <a:ext cx="1376516" cy="275303"/>
          </a:xfrm>
          <a:prstGeom prst="homePlat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Pentagon 12">
            <a:extLst>
              <a:ext uri="{FF2B5EF4-FFF2-40B4-BE49-F238E27FC236}">
                <a16:creationId xmlns:a16="http://schemas.microsoft.com/office/drawing/2014/main" id="{6CC7B249-EB53-3421-7E5A-2A2743C4DC4E}"/>
              </a:ext>
            </a:extLst>
          </p:cNvPr>
          <p:cNvSpPr/>
          <p:nvPr/>
        </p:nvSpPr>
        <p:spPr>
          <a:xfrm>
            <a:off x="10338619" y="5829117"/>
            <a:ext cx="1376516" cy="275303"/>
          </a:xfrm>
          <a:prstGeom prst="homePlat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Pentagon 13">
            <a:extLst>
              <a:ext uri="{FF2B5EF4-FFF2-40B4-BE49-F238E27FC236}">
                <a16:creationId xmlns:a16="http://schemas.microsoft.com/office/drawing/2014/main" id="{A97A024B-026C-0BAE-52A1-3ABE646B0A78}"/>
              </a:ext>
            </a:extLst>
          </p:cNvPr>
          <p:cNvSpPr/>
          <p:nvPr/>
        </p:nvSpPr>
        <p:spPr>
          <a:xfrm>
            <a:off x="10338619" y="6305702"/>
            <a:ext cx="1376516" cy="275303"/>
          </a:xfrm>
          <a:prstGeom prst="homePlat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79890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Outcomes</a:t>
            </a:r>
          </a:p>
        </p:txBody>
      </p:sp>
      <p:pic>
        <p:nvPicPr>
          <p:cNvPr id="8" name="Content Placeholder 7">
            <a:extLst>
              <a:ext uri="{FF2B5EF4-FFF2-40B4-BE49-F238E27FC236}">
                <a16:creationId xmlns:a16="http://schemas.microsoft.com/office/drawing/2014/main" id="{B4C0AC1E-20C6-47C5-DCC6-63E24DAFC2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95423"/>
            <a:ext cx="12192000" cy="5862577"/>
          </a:xfrm>
        </p:spPr>
      </p:pic>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01D6C2-AB34-7AC3-F4AB-C9FE2E1F08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76234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F3F02A-5947-0CB2-4A5C-486611C1E2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18473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fontScale="85000" lnSpcReduction="20000"/>
          </a:bodyPr>
          <a:lstStyle/>
          <a:p>
            <a:r>
              <a:rPr lang="en-US" dirty="0"/>
              <a:t>Empowering Customers: The project leverages technology to enhance customer understanding and navigation of insurance policies.</a:t>
            </a:r>
          </a:p>
          <a:p>
            <a:endParaRPr lang="en-US" dirty="0"/>
          </a:p>
          <a:p>
            <a:r>
              <a:rPr lang="en-US" dirty="0"/>
              <a:t>Improved Accessibility: Regional language translation and AI-driven summarization make complex information easier to understand for a diverse audience.</a:t>
            </a:r>
          </a:p>
          <a:p>
            <a:endParaRPr lang="en-US" dirty="0"/>
          </a:p>
          <a:p>
            <a:r>
              <a:rPr lang="en-US" dirty="0"/>
              <a:t>Enhanced User Engagement: Chatbot support provides instant assistance, while text-to-speech functionality caters to various learning preferences.</a:t>
            </a:r>
          </a:p>
          <a:p>
            <a:endParaRPr lang="en-US" dirty="0"/>
          </a:p>
          <a:p>
            <a:r>
              <a:rPr lang="en-US" dirty="0"/>
              <a:t>Building Trust and Transparency: Clear, concise communication fosters a trustworthy relationship between insurers and customers, addressing common pain points.</a:t>
            </a:r>
          </a:p>
          <a:p>
            <a:endParaRPr lang="en-US" dirty="0"/>
          </a:p>
          <a:p>
            <a:r>
              <a:rPr lang="en-US" dirty="0"/>
              <a:t>Transforming the Insurance Experience: The project aims to create a more inclusive, efficient, and user-friendly insurance process, enabling informed decision-making tailored to individual needs.</a:t>
            </a:r>
            <a:endParaRPr lang="en-GB" dirty="0"/>
          </a:p>
          <a:p>
            <a:endParaRPr lang="en-GB" dirty="0"/>
          </a:p>
        </p:txBody>
      </p:sp>
    </p:spTree>
    <p:extLst>
      <p:ext uri="{BB962C8B-B14F-4D97-AF65-F5344CB8AC3E}">
        <p14:creationId xmlns:p14="http://schemas.microsoft.com/office/powerpoint/2010/main" val="22385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sz="2200" dirty="0">
                <a:latin typeface="Arial" panose="020B0604020202020204" pitchFamily="34" charset="0"/>
                <a:ea typeface="Verdana" panose="020B0604030504040204" pitchFamily="34" charset="0"/>
                <a:cs typeface="Arial" panose="020B0604020202020204" pitchFamily="34" charset="0"/>
              </a:rPr>
              <a:t>The </a:t>
            </a:r>
            <a:r>
              <a:rPr lang="en-US" sz="2200" dirty="0" err="1">
                <a:latin typeface="Arial" panose="020B0604020202020204" pitchFamily="34" charset="0"/>
                <a:ea typeface="Verdana" panose="020B0604030504040204" pitchFamily="34" charset="0"/>
                <a:cs typeface="Arial" panose="020B0604020202020204" pitchFamily="34" charset="0"/>
              </a:rPr>
              <a:t>Github</a:t>
            </a:r>
            <a:r>
              <a:rPr lang="en-US" sz="2200" dirty="0">
                <a:latin typeface="Arial" panose="020B0604020202020204" pitchFamily="34" charset="0"/>
                <a:ea typeface="Verdana" panose="020B0604030504040204" pitchFamily="34" charset="0"/>
                <a:cs typeface="Arial" panose="020B0604020202020204" pitchFamily="34" charset="0"/>
              </a:rPr>
              <a:t> link provided has public access permission.</a:t>
            </a:r>
          </a:p>
          <a:p>
            <a:pPr marL="342900" indent="-190500" algn="just">
              <a:spcBef>
                <a:spcPts val="0"/>
              </a:spcBef>
              <a:buSzPct val="100000"/>
              <a:buFont typeface="Arial"/>
              <a:buNone/>
            </a:pPr>
            <a:endParaRPr lang="en-US" sz="2200" dirty="0">
              <a:latin typeface="Arial" panose="020B0604020202020204" pitchFamily="34" charset="0"/>
              <a:ea typeface="Verdana" panose="020B0604030504040204" pitchFamily="34" charset="0"/>
              <a:cs typeface="Arial" panose="020B0604020202020204" pitchFamily="34" charset="0"/>
            </a:endParaRPr>
          </a:p>
          <a:p>
            <a:pPr marL="342900" indent="-190500" algn="just">
              <a:lnSpc>
                <a:spcPct val="200000"/>
              </a:lnSpc>
              <a:spcBef>
                <a:spcPts val="0"/>
              </a:spcBef>
              <a:buSzPct val="100000"/>
              <a:buFont typeface="Arial"/>
              <a:buNone/>
            </a:pPr>
            <a:r>
              <a:rPr lang="en-US" sz="2200" dirty="0">
                <a:latin typeface="Arial" panose="020B0604020202020204" pitchFamily="34" charset="0"/>
                <a:ea typeface="Verdana" panose="020B0604030504040204" pitchFamily="34" charset="0"/>
                <a:cs typeface="Arial" panose="020B0604020202020204" pitchFamily="34" charset="0"/>
                <a:hlinkClick r:id="rId3"/>
              </a:rPr>
              <a:t>https://github.com/RohitM1518/PolicyLens.git</a:t>
            </a:r>
            <a:endParaRPr lang="en-US" sz="2200" dirty="0">
              <a:latin typeface="Arial" panose="020B0604020202020204" pitchFamily="34" charset="0"/>
              <a:ea typeface="Cambria" panose="02040503050406030204" pitchFamily="18" charset="0"/>
              <a:cs typeface="Arial" panose="020B0604020202020204" pitchFamily="34" charset="0"/>
            </a:endParaRPr>
          </a:p>
          <a:p>
            <a:pPr marL="342900" indent="-190500" algn="just">
              <a:lnSpc>
                <a:spcPct val="200000"/>
              </a:lnSpc>
              <a:spcBef>
                <a:spcPts val="0"/>
              </a:spcBef>
              <a:buSzPct val="100000"/>
              <a:buFont typeface="Arial"/>
              <a:buNone/>
            </a:pPr>
            <a:endParaRPr lang="en-US" sz="2200" dirty="0">
              <a:latin typeface="Arial" panose="020B0604020202020204" pitchFamily="34" charset="0"/>
              <a:ea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2856357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952501"/>
            <a:ext cx="10668000" cy="4952997"/>
          </a:xfrm>
        </p:spPr>
        <p:txBody>
          <a:bodyPr>
            <a:noAutofit/>
          </a:bodyPr>
          <a:lstStyle/>
          <a:p>
            <a:pPr marL="152400" indent="0" algn="just">
              <a:lnSpc>
                <a:spcPct val="120000"/>
              </a:lnSpc>
              <a:spcBef>
                <a:spcPts val="0"/>
              </a:spcBef>
              <a:buNone/>
            </a:pPr>
            <a:r>
              <a:rPr lang="en-IN" sz="1450" dirty="0">
                <a:latin typeface="Arial" panose="020B0604020202020204" pitchFamily="34" charset="0"/>
                <a:cs typeface="Arial" panose="020B0604020202020204" pitchFamily="34" charset="0"/>
              </a:rPr>
              <a:t>[1] Anderson, K., &amp; Lee, S. (2023). "Secure Authentication in Financial Applications." IEEE Security &amp; Privacy, 21(4), 78-93. </a:t>
            </a:r>
          </a:p>
          <a:p>
            <a:pPr marL="152400" indent="0" algn="just">
              <a:lnSpc>
                <a:spcPct val="120000"/>
              </a:lnSpc>
              <a:spcBef>
                <a:spcPts val="0"/>
              </a:spcBef>
              <a:buNone/>
            </a:pPr>
            <a:endParaRPr lang="en-IN" sz="1450" dirty="0">
              <a:latin typeface="Arial" panose="020B0604020202020204" pitchFamily="34" charset="0"/>
              <a:cs typeface="Arial" panose="020B0604020202020204" pitchFamily="34" charset="0"/>
            </a:endParaRPr>
          </a:p>
          <a:p>
            <a:pPr marL="152400" indent="0" algn="just">
              <a:lnSpc>
                <a:spcPct val="120000"/>
              </a:lnSpc>
              <a:spcBef>
                <a:spcPts val="0"/>
              </a:spcBef>
              <a:buNone/>
            </a:pPr>
            <a:r>
              <a:rPr lang="en-IN" sz="1450" dirty="0">
                <a:latin typeface="Arial" panose="020B0604020202020204" pitchFamily="34" charset="0"/>
                <a:cs typeface="Arial" panose="020B0604020202020204" pitchFamily="34" charset="0"/>
              </a:rPr>
              <a:t>[2] Brown, T., &amp; Davis, R. (2023). "User Profiling in Insurance Technologies." International Journal of </a:t>
            </a:r>
            <a:r>
              <a:rPr lang="en-IN" sz="1450" dirty="0" err="1">
                <a:latin typeface="Arial" panose="020B0604020202020204" pitchFamily="34" charset="0"/>
                <a:cs typeface="Arial" panose="020B0604020202020204" pitchFamily="34" charset="0"/>
              </a:rPr>
              <a:t>InsurTech</a:t>
            </a:r>
            <a:r>
              <a:rPr lang="en-IN" sz="1450" dirty="0">
                <a:latin typeface="Arial" panose="020B0604020202020204" pitchFamily="34" charset="0"/>
                <a:cs typeface="Arial" panose="020B0604020202020204" pitchFamily="34" charset="0"/>
              </a:rPr>
              <a:t>, 8(2), 123-138. </a:t>
            </a:r>
          </a:p>
          <a:p>
            <a:pPr marL="152400" indent="0" algn="just">
              <a:lnSpc>
                <a:spcPct val="120000"/>
              </a:lnSpc>
              <a:spcBef>
                <a:spcPts val="0"/>
              </a:spcBef>
              <a:buNone/>
            </a:pPr>
            <a:endParaRPr lang="en-IN" sz="1450" dirty="0">
              <a:latin typeface="Arial" panose="020B0604020202020204" pitchFamily="34" charset="0"/>
              <a:cs typeface="Arial" panose="020B0604020202020204" pitchFamily="34" charset="0"/>
            </a:endParaRPr>
          </a:p>
          <a:p>
            <a:pPr marL="152400" indent="0" algn="just">
              <a:lnSpc>
                <a:spcPct val="120000"/>
              </a:lnSpc>
              <a:spcBef>
                <a:spcPts val="0"/>
              </a:spcBef>
              <a:buNone/>
            </a:pPr>
            <a:r>
              <a:rPr lang="en-IN" sz="1450" dirty="0">
                <a:latin typeface="Arial" panose="020B0604020202020204" pitchFamily="34" charset="0"/>
                <a:cs typeface="Arial" panose="020B0604020202020204" pitchFamily="34" charset="0"/>
              </a:rPr>
              <a:t>[3] Chen, H., &amp; Wilson, K. (2023). "AI-Powered Insurance Document Processing." IEEE Transactions on Financial Technology, 15(2), 234-249. </a:t>
            </a:r>
          </a:p>
          <a:p>
            <a:pPr marL="152400" indent="0" algn="just">
              <a:lnSpc>
                <a:spcPct val="120000"/>
              </a:lnSpc>
              <a:spcBef>
                <a:spcPts val="0"/>
              </a:spcBef>
              <a:buNone/>
            </a:pPr>
            <a:endParaRPr lang="en-IN" sz="1450" dirty="0">
              <a:latin typeface="Arial" panose="020B0604020202020204" pitchFamily="34" charset="0"/>
              <a:cs typeface="Arial" panose="020B0604020202020204" pitchFamily="34" charset="0"/>
            </a:endParaRPr>
          </a:p>
          <a:p>
            <a:pPr marL="152400" indent="0" algn="just">
              <a:lnSpc>
                <a:spcPct val="120000"/>
              </a:lnSpc>
              <a:spcBef>
                <a:spcPts val="0"/>
              </a:spcBef>
              <a:buNone/>
            </a:pPr>
            <a:r>
              <a:rPr lang="en-IN" sz="1450" dirty="0">
                <a:latin typeface="Arial" panose="020B0604020202020204" pitchFamily="34" charset="0"/>
                <a:cs typeface="Arial" panose="020B0604020202020204" pitchFamily="34" charset="0"/>
              </a:rPr>
              <a:t>[4] </a:t>
            </a:r>
            <a:r>
              <a:rPr lang="en-IN" sz="1450" dirty="0" err="1">
                <a:latin typeface="Arial" panose="020B0604020202020204" pitchFamily="34" charset="0"/>
                <a:cs typeface="Arial" panose="020B0604020202020204" pitchFamily="34" charset="0"/>
              </a:rPr>
              <a:t>CloudinaryLtd</a:t>
            </a:r>
            <a:r>
              <a:rPr lang="en-IN" sz="1450" dirty="0">
                <a:latin typeface="Arial" panose="020B0604020202020204" pitchFamily="34" charset="0"/>
                <a:cs typeface="Arial" panose="020B0604020202020204" pitchFamily="34" charset="0"/>
              </a:rPr>
              <a:t>. (2023). "</a:t>
            </a:r>
            <a:r>
              <a:rPr lang="en-IN" sz="1450" dirty="0" err="1">
                <a:latin typeface="Arial" panose="020B0604020202020204" pitchFamily="34" charset="0"/>
                <a:cs typeface="Arial" panose="020B0604020202020204" pitchFamily="34" charset="0"/>
              </a:rPr>
              <a:t>Cloudinary</a:t>
            </a:r>
            <a:r>
              <a:rPr lang="en-IN" sz="1450" dirty="0">
                <a:latin typeface="Arial" panose="020B0604020202020204" pitchFamily="34" charset="0"/>
                <a:cs typeface="Arial" panose="020B0604020202020204" pitchFamily="34" charset="0"/>
              </a:rPr>
              <a:t> Documentation for Document Management." Retrieved from </a:t>
            </a:r>
            <a:r>
              <a:rPr lang="en-IN" sz="1450" dirty="0">
                <a:latin typeface="Arial" panose="020B0604020202020204" pitchFamily="34" charset="0"/>
                <a:cs typeface="Arial" panose="020B0604020202020204" pitchFamily="34" charset="0"/>
                <a:hlinkClick r:id="rId2"/>
              </a:rPr>
              <a:t>https://cloudinary.com/documentation </a:t>
            </a:r>
            <a:endParaRPr lang="en-IN" sz="1450" dirty="0">
              <a:latin typeface="Arial" panose="020B0604020202020204" pitchFamily="34" charset="0"/>
              <a:cs typeface="Arial" panose="020B0604020202020204" pitchFamily="34" charset="0"/>
            </a:endParaRPr>
          </a:p>
          <a:p>
            <a:pPr marL="152400" indent="0" algn="just">
              <a:lnSpc>
                <a:spcPct val="120000"/>
              </a:lnSpc>
              <a:spcBef>
                <a:spcPts val="0"/>
              </a:spcBef>
              <a:buNone/>
            </a:pPr>
            <a:endParaRPr lang="en-IN" sz="1450" dirty="0">
              <a:latin typeface="Arial" panose="020B0604020202020204" pitchFamily="34" charset="0"/>
              <a:cs typeface="Arial" panose="020B0604020202020204" pitchFamily="34" charset="0"/>
            </a:endParaRPr>
          </a:p>
          <a:p>
            <a:pPr marL="152400" indent="0" algn="just">
              <a:lnSpc>
                <a:spcPct val="120000"/>
              </a:lnSpc>
              <a:spcBef>
                <a:spcPts val="0"/>
              </a:spcBef>
              <a:buNone/>
            </a:pPr>
            <a:r>
              <a:rPr lang="en-IN" sz="1450" dirty="0">
                <a:latin typeface="Arial" panose="020B0604020202020204" pitchFamily="34" charset="0"/>
                <a:cs typeface="Arial" panose="020B0604020202020204" pitchFamily="34" charset="0"/>
              </a:rPr>
              <a:t>[5] Express.js Foundation. (2023). "Express.js Security Best Practices." Retrieved from </a:t>
            </a:r>
            <a:r>
              <a:rPr lang="en-IN" sz="1450" dirty="0">
                <a:latin typeface="Arial" panose="020B0604020202020204" pitchFamily="34" charset="0"/>
                <a:cs typeface="Arial" panose="020B0604020202020204" pitchFamily="34" charset="0"/>
                <a:hlinkClick r:id="rId3"/>
              </a:rPr>
              <a:t>https://expressjs.com/en/advanced/best practice-security.html </a:t>
            </a:r>
            <a:endParaRPr lang="en-IN" sz="1450" dirty="0">
              <a:latin typeface="Arial" panose="020B0604020202020204" pitchFamily="34" charset="0"/>
              <a:cs typeface="Arial" panose="020B0604020202020204" pitchFamily="34" charset="0"/>
            </a:endParaRPr>
          </a:p>
          <a:p>
            <a:pPr marL="152400" indent="0" algn="just">
              <a:lnSpc>
                <a:spcPct val="120000"/>
              </a:lnSpc>
              <a:spcBef>
                <a:spcPts val="0"/>
              </a:spcBef>
              <a:buNone/>
            </a:pPr>
            <a:endParaRPr lang="en-IN" sz="1450" dirty="0">
              <a:latin typeface="Arial" panose="020B0604020202020204" pitchFamily="34" charset="0"/>
              <a:cs typeface="Arial" panose="020B0604020202020204" pitchFamily="34" charset="0"/>
            </a:endParaRPr>
          </a:p>
          <a:p>
            <a:pPr marL="152400" indent="0" algn="just">
              <a:lnSpc>
                <a:spcPct val="120000"/>
              </a:lnSpc>
              <a:spcBef>
                <a:spcPts val="0"/>
              </a:spcBef>
              <a:buNone/>
            </a:pPr>
            <a:r>
              <a:rPr lang="en-IN" sz="1450" dirty="0">
                <a:latin typeface="Arial" panose="020B0604020202020204" pitchFamily="34" charset="0"/>
                <a:cs typeface="Arial" panose="020B0604020202020204" pitchFamily="34" charset="0"/>
              </a:rPr>
              <a:t>[6] Google. (2023). "Gemini API Documentation." Retrieved from </a:t>
            </a:r>
            <a:r>
              <a:rPr lang="en-IN" sz="1450" dirty="0">
                <a:latin typeface="Arial" panose="020B0604020202020204" pitchFamily="34" charset="0"/>
                <a:cs typeface="Arial" panose="020B0604020202020204" pitchFamily="34" charset="0"/>
                <a:hlinkClick r:id="rId4"/>
              </a:rPr>
              <a:t>https://ai.google.dev/gemini-api/docs </a:t>
            </a:r>
            <a:endParaRPr lang="en-IN" sz="1450" dirty="0">
              <a:latin typeface="Arial" panose="020B0604020202020204" pitchFamily="34" charset="0"/>
              <a:cs typeface="Arial" panose="020B0604020202020204" pitchFamily="34" charset="0"/>
            </a:endParaRPr>
          </a:p>
          <a:p>
            <a:pPr marL="152400" indent="0" algn="just">
              <a:lnSpc>
                <a:spcPct val="120000"/>
              </a:lnSpc>
              <a:spcBef>
                <a:spcPts val="0"/>
              </a:spcBef>
              <a:buNone/>
            </a:pPr>
            <a:endParaRPr lang="en-IN" sz="1450" dirty="0">
              <a:latin typeface="Arial" panose="020B0604020202020204" pitchFamily="34" charset="0"/>
              <a:cs typeface="Arial" panose="020B0604020202020204" pitchFamily="34" charset="0"/>
            </a:endParaRPr>
          </a:p>
          <a:p>
            <a:pPr marL="152400" indent="0" algn="just">
              <a:lnSpc>
                <a:spcPct val="120000"/>
              </a:lnSpc>
              <a:spcBef>
                <a:spcPts val="0"/>
              </a:spcBef>
              <a:buNone/>
            </a:pPr>
            <a:r>
              <a:rPr lang="en-IN" sz="1450" dirty="0">
                <a:latin typeface="Arial" panose="020B0604020202020204" pitchFamily="34" charset="0"/>
                <a:cs typeface="Arial" panose="020B0604020202020204" pitchFamily="34" charset="0"/>
              </a:rPr>
              <a:t>[7] Li, X., &amp; Wang, Y. (2023). "Speech Synthesis in Multi-language Applications." IEEE</a:t>
            </a:r>
          </a:p>
          <a:p>
            <a:pPr marL="152400" indent="0" algn="just">
              <a:lnSpc>
                <a:spcPct val="120000"/>
              </a:lnSpc>
              <a:spcBef>
                <a:spcPts val="0"/>
              </a:spcBef>
              <a:buNone/>
            </a:pPr>
            <a:r>
              <a:rPr lang="en-IN" sz="1450" dirty="0">
                <a:latin typeface="Arial" panose="020B0604020202020204" pitchFamily="34" charset="0"/>
                <a:cs typeface="Arial" panose="020B0604020202020204" pitchFamily="34" charset="0"/>
              </a:rPr>
              <a:t>Transactions on Audio Processing, 31(6), 789 804. </a:t>
            </a:r>
          </a:p>
          <a:p>
            <a:pPr marL="152400" indent="0" algn="just">
              <a:lnSpc>
                <a:spcPct val="120000"/>
              </a:lnSpc>
              <a:spcBef>
                <a:spcPts val="0"/>
              </a:spcBef>
              <a:buNone/>
            </a:pPr>
            <a:endParaRPr lang="en-IN" sz="1450" dirty="0">
              <a:latin typeface="Arial" panose="020B0604020202020204" pitchFamily="34" charset="0"/>
              <a:cs typeface="Arial" panose="020B0604020202020204" pitchFamily="34" charset="0"/>
            </a:endParaRPr>
          </a:p>
          <a:p>
            <a:pPr marL="152400" indent="0" algn="just">
              <a:lnSpc>
                <a:spcPct val="120000"/>
              </a:lnSpc>
              <a:spcBef>
                <a:spcPts val="0"/>
              </a:spcBef>
              <a:buNone/>
            </a:pPr>
            <a:r>
              <a:rPr lang="en-IN" sz="1450" dirty="0">
                <a:latin typeface="Arial" panose="020B0604020202020204" pitchFamily="34" charset="0"/>
                <a:cs typeface="Arial" panose="020B0604020202020204" pitchFamily="34" charset="0"/>
              </a:rPr>
              <a:t>[8] MongoDB Inc. (2023). "MongoDB Atlas Documentation." Retrieved from </a:t>
            </a:r>
            <a:r>
              <a:rPr lang="en-IN" sz="1450" dirty="0">
                <a:latin typeface="Arial" panose="020B0604020202020204" pitchFamily="34" charset="0"/>
                <a:cs typeface="Arial" panose="020B0604020202020204" pitchFamily="34" charset="0"/>
                <a:hlinkClick r:id="rId5"/>
              </a:rPr>
              <a:t>https://www.mongodb.com/docs </a:t>
            </a:r>
            <a:endParaRPr lang="en-US" sz="1450" dirty="0">
              <a:latin typeface="Arial" panose="020B0604020202020204" pitchFamily="34" charset="0"/>
              <a:cs typeface="Arial" panose="020B0604020202020204" pitchFamily="34" charset="0"/>
            </a:endParaRPr>
          </a:p>
          <a:p>
            <a:endParaRPr lang="en-GB" sz="14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3863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62500" lnSpcReduction="20000"/>
          </a:bodyPr>
          <a:lstStyle/>
          <a:p>
            <a:pPr marL="0" indent="0">
              <a:buNone/>
            </a:pPr>
            <a:r>
              <a:rPr lang="en-US" b="1" dirty="0">
                <a:latin typeface="Arial" panose="020B0604020202020204" pitchFamily="34" charset="0"/>
                <a:cs typeface="Arial" panose="020B0604020202020204" pitchFamily="34" charset="0"/>
              </a:rPr>
              <a:t>1. </a:t>
            </a:r>
            <a:r>
              <a:rPr lang="en-US" b="1" u="sng" dirty="0">
                <a:latin typeface="Arial" panose="020B0604020202020204" pitchFamily="34" charset="0"/>
                <a:cs typeface="Arial" panose="020B0604020202020204" pitchFamily="34" charset="0"/>
              </a:rPr>
              <a:t>SDG 4</a:t>
            </a:r>
            <a:r>
              <a:rPr lang="en-US" b="1" dirty="0">
                <a:latin typeface="Arial" panose="020B0604020202020204" pitchFamily="34" charset="0"/>
                <a:cs typeface="Arial" panose="020B0604020202020204" pitchFamily="34" charset="0"/>
              </a:rPr>
              <a:t>: Quality Education Ensure inclusive and equitable quality education and promote lifelong learning opportunities for all.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Target 4.5 : By 2030, eliminate gender disparities in education and ensure equal access to all levels of education and vocational training for the vulnerable, including persons with disabilities, indigenous peoples, and children in vulnerable situations.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Project Alignment with Goal : The Text-to-Speech for Summaries feature converts written policy summaries into audio format, making information accessible to individuals with visual impairments or those who prefer auditory learning. This inclusivity ensures that vulnerable populations have equal access to educational content, promoting equitable quality education. </a:t>
            </a:r>
          </a:p>
          <a:p>
            <a:endParaRPr lang="en-US" dirty="0">
              <a:latin typeface="Arial" panose="020B0604020202020204" pitchFamily="34" charset="0"/>
              <a:cs typeface="Arial" panose="020B0604020202020204" pitchFamily="34" charset="0"/>
            </a:endParaRPr>
          </a:p>
          <a:p>
            <a:pPr marL="0" indent="0">
              <a:buNone/>
            </a:pPr>
            <a:r>
              <a:rPr lang="en-US" b="1" dirty="0">
                <a:latin typeface="Arial" panose="020B0604020202020204" pitchFamily="34" charset="0"/>
                <a:cs typeface="Arial" panose="020B0604020202020204" pitchFamily="34" charset="0"/>
              </a:rPr>
              <a:t>2. </a:t>
            </a:r>
            <a:r>
              <a:rPr lang="en-US" b="1" u="sng" dirty="0">
                <a:latin typeface="Arial" panose="020B0604020202020204" pitchFamily="34" charset="0"/>
                <a:cs typeface="Arial" panose="020B0604020202020204" pitchFamily="34" charset="0"/>
              </a:rPr>
              <a:t>SDG 9</a:t>
            </a:r>
            <a:r>
              <a:rPr lang="en-US" b="1" dirty="0">
                <a:latin typeface="Arial" panose="020B0604020202020204" pitchFamily="34" charset="0"/>
                <a:cs typeface="Arial" panose="020B0604020202020204" pitchFamily="34" charset="0"/>
              </a:rPr>
              <a:t>: Industry, Innovation, and Infrastructure Build resilient infrastructure, promote inclusive and sustainable industrialization, and foster innovation.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Target 9.5 : Enhance scientific research, upgrade the technological capabilities of industrial sectors in all countries, particularly developing countries, including, by 2030, encouraging innovation and substantially increasing the number of research and development workers per 1 million people and public and private research and development spending. </a:t>
            </a:r>
          </a:p>
          <a:p>
            <a:endParaRPr lang="en-US" u="sng"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Project Alignment with Goal : The integration of AI based Chatbot and Document Summarization showcases a commitment to technological advancement within the insurance sector. By adopting these innovative solutions, our project contributes to upgrading technological capabilities and encourages further research and development in applying AI to enhance customer experience.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5449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2AD3-1393-05FE-0B7F-FA43AE9B2A22}"/>
              </a:ext>
            </a:extLst>
          </p:cNvPr>
          <p:cNvSpPr>
            <a:spLocks noGrp="1"/>
          </p:cNvSpPr>
          <p:nvPr>
            <p:ph type="title"/>
          </p:nvPr>
        </p:nvSpPr>
        <p:spPr/>
        <p:txBody>
          <a:bodyPr/>
          <a:lstStyle/>
          <a:p>
            <a:r>
              <a:rPr lang="en-US" dirty="0"/>
              <a:t>Project work mapping with SDG</a:t>
            </a:r>
            <a:endParaRPr lang="en-IN" dirty="0"/>
          </a:p>
        </p:txBody>
      </p:sp>
      <p:sp>
        <p:nvSpPr>
          <p:cNvPr id="3" name="Content Placeholder 2">
            <a:extLst>
              <a:ext uri="{FF2B5EF4-FFF2-40B4-BE49-F238E27FC236}">
                <a16:creationId xmlns:a16="http://schemas.microsoft.com/office/drawing/2014/main" id="{03F4D6E1-1BEB-BEB2-917B-44967E9E463D}"/>
              </a:ext>
            </a:extLst>
          </p:cNvPr>
          <p:cNvSpPr>
            <a:spLocks noGrp="1"/>
          </p:cNvSpPr>
          <p:nvPr>
            <p:ph idx="1"/>
          </p:nvPr>
        </p:nvSpPr>
        <p:spPr/>
        <p:txBody>
          <a:bodyPr>
            <a:normAutofit fontScale="62500" lnSpcReduction="20000"/>
          </a:bodyPr>
          <a:lstStyle/>
          <a:p>
            <a:pPr marL="0" indent="0">
              <a:buNone/>
            </a:pPr>
            <a:r>
              <a:rPr lang="en-US" b="1" dirty="0">
                <a:latin typeface="Arial" panose="020B0604020202020204" pitchFamily="34" charset="0"/>
                <a:cs typeface="Arial" panose="020B0604020202020204" pitchFamily="34" charset="0"/>
              </a:rPr>
              <a:t>3. </a:t>
            </a:r>
            <a:r>
              <a:rPr lang="en-US" b="1" u="sng" dirty="0">
                <a:latin typeface="Arial" panose="020B0604020202020204" pitchFamily="34" charset="0"/>
                <a:cs typeface="Arial" panose="020B0604020202020204" pitchFamily="34" charset="0"/>
              </a:rPr>
              <a:t>SDG 10</a:t>
            </a:r>
            <a:r>
              <a:rPr lang="en-US" b="1" dirty="0">
                <a:latin typeface="Arial" panose="020B0604020202020204" pitchFamily="34" charset="0"/>
                <a:cs typeface="Arial" panose="020B0604020202020204" pitchFamily="34" charset="0"/>
              </a:rPr>
              <a:t>: Reduced Inequalities Reduce inequality within and among countries.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Target 10.2 : By 2030, empower and promote the social, economic, and political inclusion of all, irrespective of age, sex, disability, race, ethnicity, origin, religion, or economic or other status.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Project Alignment with Goal : The Regional Language Translation feature ensures that insurance policies are available in multiple regional languages, breaking language barriers and promoting inclusivity. This empowerment enables individuals from diverse linguistic backgrounds to understand and access insurance products, fostering social and economic inclusion. </a:t>
            </a:r>
          </a:p>
          <a:p>
            <a:pPr marL="0" indent="0">
              <a:buNone/>
            </a:pPr>
            <a:endParaRPr lang="en-US" b="1" dirty="0">
              <a:latin typeface="Arial" panose="020B0604020202020204" pitchFamily="34" charset="0"/>
              <a:cs typeface="Arial" panose="020B0604020202020204" pitchFamily="34" charset="0"/>
            </a:endParaRPr>
          </a:p>
          <a:p>
            <a:pPr marL="0" indent="0">
              <a:buNone/>
            </a:pPr>
            <a:r>
              <a:rPr lang="en-US" b="1" dirty="0">
                <a:latin typeface="Arial" panose="020B0604020202020204" pitchFamily="34" charset="0"/>
                <a:cs typeface="Arial" panose="020B0604020202020204" pitchFamily="34" charset="0"/>
              </a:rPr>
              <a:t>4. </a:t>
            </a:r>
            <a:r>
              <a:rPr lang="en-US" b="1" u="sng" dirty="0">
                <a:latin typeface="Arial" panose="020B0604020202020204" pitchFamily="34" charset="0"/>
                <a:cs typeface="Arial" panose="020B0604020202020204" pitchFamily="34" charset="0"/>
              </a:rPr>
              <a:t>SDG 16</a:t>
            </a:r>
            <a:r>
              <a:rPr lang="en-US" b="1" dirty="0">
                <a:latin typeface="Arial" panose="020B0604020202020204" pitchFamily="34" charset="0"/>
                <a:cs typeface="Arial" panose="020B0604020202020204" pitchFamily="34" charset="0"/>
              </a:rPr>
              <a:t>: Peace, Justice, and Strong Institutions Promote peaceful and inclusive societies for sustainable development, provide access to justice for all, and build effective, accountable, and inclusive institutions at all levels.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Target 16.10 : Ensure public access to information and protect fundamental freedoms, in accordance with national legislation and international agreements.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Project Alignment with Goal : The combination of Document Summarization and Chatbot query resolution features ensures that complex policy information is transparent and accessible to the public. By demystifying insurance policies, our project promotes transparency and accountability within the insurance industry, contributing to building strong institutions.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0727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A9DF9-B7CE-92C8-7501-377FD6EF4B1C}"/>
              </a:ext>
            </a:extLst>
          </p:cNvPr>
          <p:cNvSpPr>
            <a:spLocks noGrp="1"/>
          </p:cNvSpPr>
          <p:nvPr>
            <p:ph type="title"/>
          </p:nvPr>
        </p:nvSpPr>
        <p:spPr/>
        <p:txBody>
          <a:bodyPr/>
          <a:lstStyle/>
          <a:p>
            <a:r>
              <a:rPr lang="en-IN" dirty="0"/>
              <a:t>Publication Details</a:t>
            </a:r>
          </a:p>
        </p:txBody>
      </p:sp>
      <p:sp>
        <p:nvSpPr>
          <p:cNvPr id="3" name="Content Placeholder 2">
            <a:extLst>
              <a:ext uri="{FF2B5EF4-FFF2-40B4-BE49-F238E27FC236}">
                <a16:creationId xmlns:a16="http://schemas.microsoft.com/office/drawing/2014/main" id="{A63D3123-F34B-592A-704C-4B33073E8AB1}"/>
              </a:ext>
            </a:extLst>
          </p:cNvPr>
          <p:cNvSpPr>
            <a:spLocks noGrp="1"/>
          </p:cNvSpPr>
          <p:nvPr>
            <p:ph idx="1"/>
          </p:nvPr>
        </p:nvSpPr>
        <p:spPr/>
        <p:txBody>
          <a:bodyPr>
            <a:normAutofit/>
          </a:bodyPr>
          <a:lstStyle/>
          <a:p>
            <a:pPr marL="0" indent="0">
              <a:buNone/>
            </a:pPr>
            <a:r>
              <a:rPr lang="en-IN" sz="2800" dirty="0"/>
              <a:t>Link : </a:t>
            </a:r>
            <a:r>
              <a:rPr lang="en-IN" sz="2800" dirty="0">
                <a:hlinkClick r:id="rId2"/>
              </a:rPr>
              <a:t>https://ijirt.org/Article?manuscript=171746</a:t>
            </a:r>
            <a:endParaRPr lang="en-IN" sz="2800" dirty="0"/>
          </a:p>
        </p:txBody>
      </p:sp>
    </p:spTree>
    <p:extLst>
      <p:ext uri="{BB962C8B-B14F-4D97-AF65-F5344CB8AC3E}">
        <p14:creationId xmlns:p14="http://schemas.microsoft.com/office/powerpoint/2010/main" val="3129456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5" name="Rectangle 3">
            <a:extLst>
              <a:ext uri="{FF2B5EF4-FFF2-40B4-BE49-F238E27FC236}">
                <a16:creationId xmlns:a16="http://schemas.microsoft.com/office/drawing/2014/main" id="{BC0D04CA-9041-0F89-7BD7-3CB96B05CCA3}"/>
              </a:ext>
            </a:extLst>
          </p:cNvPr>
          <p:cNvSpPr>
            <a:spLocks noGrp="1" noChangeArrowheads="1"/>
          </p:cNvSpPr>
          <p:nvPr>
            <p:ph idx="1"/>
          </p:nvPr>
        </p:nvSpPr>
        <p:spPr bwMode="auto">
          <a:xfrm>
            <a:off x="812800" y="843677"/>
            <a:ext cx="1066800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Insurance heavily relies on building trust and maintaining transparency with customers.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Increasing customer demand for clarity and accessibility in policy information has become crucial.</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Many customers do not carefully read lengthy and complex policy documents, leading to confusion about policy terms, coverage, and exclusions.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lack of awareness hinders customer understanding and decision-making regarding insurance policies.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2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a:t>
            </a:r>
            <a:r>
              <a:rPr lang="en-US" sz="2200" dirty="0">
                <a:latin typeface="Arial" panose="020B0604020202020204" pitchFamily="34" charset="0"/>
                <a:cs typeface="Arial" panose="020B0604020202020204" pitchFamily="34" charset="0"/>
              </a:rPr>
              <a:t>implifying and improving access to key policy details can significantly enhance customer satisfaction and trust.</a:t>
            </a:r>
            <a:endPar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762000" y="952501"/>
            <a:ext cx="10668000" cy="4952997"/>
          </a:xfrm>
        </p:spPr>
        <p:txBody>
          <a:bodyPr>
            <a:normAutofit fontScale="92500" lnSpcReduction="20000"/>
          </a:bodyPr>
          <a:lstStyle/>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Advantages of existing method</a:t>
            </a:r>
          </a:p>
          <a:p>
            <a:r>
              <a:rPr lang="en-US" dirty="0">
                <a:latin typeface="Arial" panose="020B0604020202020204" pitchFamily="34" charset="0"/>
                <a:cs typeface="Arial" panose="020B0604020202020204" pitchFamily="34" charset="0"/>
              </a:rPr>
              <a:t>Human Touch: Customers often prefer speaking directly to an expert, providing reassurance when making complex financial decisions </a:t>
            </a:r>
          </a:p>
          <a:p>
            <a:r>
              <a:rPr lang="en-US" dirty="0">
                <a:latin typeface="Arial" panose="020B0604020202020204" pitchFamily="34" charset="0"/>
                <a:cs typeface="Arial" panose="020B0604020202020204" pitchFamily="34" charset="0"/>
              </a:rPr>
              <a:t>Comprehensive Responses: Experts are able to address detailed questions and provide in-depth explanations, which is valuable for decision-making.</a:t>
            </a:r>
          </a:p>
          <a:p>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Limitations of existing method</a:t>
            </a:r>
          </a:p>
          <a:p>
            <a:r>
              <a:rPr lang="en-US" dirty="0">
                <a:latin typeface="Arial" panose="020B0604020202020204" pitchFamily="34" charset="0"/>
                <a:cs typeface="Arial" panose="020B0604020202020204" pitchFamily="34" charset="0"/>
              </a:rPr>
              <a:t>Limited Availability: Many studies highlight that customer service experts are not available 24/7, causing delays in resolving queries</a:t>
            </a:r>
          </a:p>
          <a:p>
            <a:r>
              <a:rPr lang="en-US" dirty="0">
                <a:latin typeface="Arial" panose="020B0604020202020204" pitchFamily="34" charset="0"/>
                <a:cs typeface="Arial" panose="020B0604020202020204" pitchFamily="34" charset="0"/>
              </a:rPr>
              <a:t>Inconvenience: Research indicates that waiting on hold and the time taken to get queries answered makes this method inefficient compared to modern solutions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Transparently Opaque: Understanding the Lack of Transparency in Insurance Consumer Protection (umn.edu)</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4" name="Content Placeholder 2">
            <a:extLst>
              <a:ext uri="{FF2B5EF4-FFF2-40B4-BE49-F238E27FC236}">
                <a16:creationId xmlns:a16="http://schemas.microsoft.com/office/drawing/2014/main" id="{9B7B138F-04C7-56C4-A5E3-9BCEC46BC735}"/>
              </a:ext>
            </a:extLst>
          </p:cNvPr>
          <p:cNvSpPr>
            <a:spLocks noGrp="1"/>
          </p:cNvSpPr>
          <p:nvPr>
            <p:ph idx="1"/>
          </p:nvPr>
        </p:nvSpPr>
        <p:spPr>
          <a:xfrm>
            <a:off x="812800" y="1338942"/>
            <a:ext cx="10863943" cy="5127171"/>
          </a:xfrm>
        </p:spPr>
        <p:txBody>
          <a:bodyPr>
            <a:normAutofit/>
          </a:bodyPr>
          <a:lstStyle/>
          <a:p>
            <a:r>
              <a:rPr lang="en-IN" sz="2200" b="1" dirty="0">
                <a:latin typeface="Arial" panose="020B0604020202020204" pitchFamily="34" charset="0"/>
                <a:cs typeface="Arial" panose="020B0604020202020204" pitchFamily="34" charset="0"/>
              </a:rPr>
              <a:t>Policy Bazar </a:t>
            </a:r>
            <a:r>
              <a:rPr lang="en-US" sz="2200" b="1" dirty="0">
                <a:latin typeface="Arial" panose="020B0604020202020204" pitchFamily="34" charset="0"/>
                <a:cs typeface="Arial" panose="020B0604020202020204" pitchFamily="34" charset="0"/>
              </a:rPr>
              <a:t>Claim Assistance</a:t>
            </a:r>
          </a:p>
          <a:p>
            <a:endParaRPr lang="en-US" sz="2200" b="1" dirty="0">
              <a:latin typeface="Arial" panose="020B0604020202020204" pitchFamily="34" charset="0"/>
              <a:cs typeface="Arial" panose="020B0604020202020204" pitchFamily="34" charset="0"/>
            </a:endParaRPr>
          </a:p>
          <a:p>
            <a:r>
              <a:rPr lang="en-US" sz="2200" b="1" dirty="0">
                <a:latin typeface="Arial" panose="020B0604020202020204" pitchFamily="34" charset="0"/>
                <a:cs typeface="Arial" panose="020B0604020202020204" pitchFamily="34" charset="0"/>
              </a:rPr>
              <a:t>Lack of Clarity:</a:t>
            </a:r>
            <a:r>
              <a:rPr lang="en-US" sz="2200" dirty="0">
                <a:latin typeface="Arial" panose="020B0604020202020204" pitchFamily="34" charset="0"/>
                <a:cs typeface="Arial" panose="020B0604020202020204" pitchFamily="34" charset="0"/>
              </a:rPr>
              <a:t> Before buying insurance, many customers find it difficult to understand the complex terms, conditions, and coverage details.</a:t>
            </a:r>
          </a:p>
          <a:p>
            <a:endParaRPr lang="en-US" sz="2200" dirty="0">
              <a:latin typeface="Arial" panose="020B0604020202020204" pitchFamily="34" charset="0"/>
              <a:cs typeface="Arial" panose="020B0604020202020204" pitchFamily="34" charset="0"/>
            </a:endParaRPr>
          </a:p>
          <a:p>
            <a:r>
              <a:rPr lang="en-US" sz="2200" b="1" dirty="0">
                <a:latin typeface="Arial" panose="020B0604020202020204" pitchFamily="34" charset="0"/>
                <a:cs typeface="Arial" panose="020B0604020202020204" pitchFamily="34" charset="0"/>
              </a:rPr>
              <a:t>Dependence on Human Agents:</a:t>
            </a:r>
            <a:r>
              <a:rPr lang="en-US" sz="2200" dirty="0">
                <a:latin typeface="Arial" panose="020B0604020202020204" pitchFamily="34" charset="0"/>
                <a:cs typeface="Arial" panose="020B0604020202020204" pitchFamily="34" charset="0"/>
              </a:rPr>
              <a:t> Many rely on calling an expert for clarification, which might not be easily accessible or could vary in quality and may be </a:t>
            </a:r>
            <a:r>
              <a:rPr lang="en-US" sz="2200" dirty="0" err="1">
                <a:latin typeface="Arial" panose="020B0604020202020204" pitchFamily="34" charset="0"/>
                <a:cs typeface="Arial" panose="020B0604020202020204" pitchFamily="34" charset="0"/>
              </a:rPr>
              <a:t>baised</a:t>
            </a:r>
            <a:r>
              <a:rPr lang="en-US" sz="2200" dirty="0">
                <a:latin typeface="Arial" panose="020B0604020202020204" pitchFamily="34" charset="0"/>
                <a:cs typeface="Arial" panose="020B0604020202020204" pitchFamily="34" charset="0"/>
              </a:rPr>
              <a:t>.</a:t>
            </a:r>
          </a:p>
          <a:p>
            <a:endParaRPr lang="en-US" sz="2200" dirty="0">
              <a:latin typeface="Arial" panose="020B0604020202020204" pitchFamily="34" charset="0"/>
              <a:cs typeface="Arial" panose="020B0604020202020204" pitchFamily="34" charset="0"/>
            </a:endParaRPr>
          </a:p>
          <a:p>
            <a:r>
              <a:rPr lang="en-US" sz="2200" b="1" dirty="0">
                <a:latin typeface="Arial" panose="020B0604020202020204" pitchFamily="34" charset="0"/>
                <a:cs typeface="Arial" panose="020B0604020202020204" pitchFamily="34" charset="0"/>
              </a:rPr>
              <a:t>Time-Consuming Documentation:</a:t>
            </a:r>
            <a:r>
              <a:rPr lang="en-US" sz="2200" dirty="0">
                <a:latin typeface="Arial" panose="020B0604020202020204" pitchFamily="34" charset="0"/>
                <a:cs typeface="Arial" panose="020B0604020202020204" pitchFamily="34" charset="0"/>
              </a:rPr>
              <a:t> Traditional documents such as example policy documents for life insurance are often dense and not user-friendly, leading to information overload or confusion.</a:t>
            </a:r>
          </a:p>
          <a:p>
            <a:pPr marL="0" indent="0">
              <a:buNone/>
            </a:pPr>
            <a:r>
              <a:rPr lang="en-US" sz="2200" dirty="0">
                <a:latin typeface="Arial" panose="020B0604020202020204" pitchFamily="34" charset="0"/>
                <a:cs typeface="Arial" panose="020B0604020202020204" pitchFamily="34" charset="0"/>
              </a:rPr>
              <a:t>Example: Document for Life Insurance</a:t>
            </a:r>
          </a:p>
          <a:p>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GB" dirty="0"/>
              <a:t>Proposed Method</a:t>
            </a:r>
            <a:endParaRPr lang="en-IN" dirty="0"/>
          </a:p>
        </p:txBody>
      </p:sp>
      <p:sp>
        <p:nvSpPr>
          <p:cNvPr id="6" name="Rectangle 3">
            <a:extLst>
              <a:ext uri="{FF2B5EF4-FFF2-40B4-BE49-F238E27FC236}">
                <a16:creationId xmlns:a16="http://schemas.microsoft.com/office/drawing/2014/main" id="{BA8A3B9C-4780-85C0-9562-897599C8836E}"/>
              </a:ext>
            </a:extLst>
          </p:cNvPr>
          <p:cNvSpPr>
            <a:spLocks noGrp="1" noChangeArrowheads="1"/>
          </p:cNvSpPr>
          <p:nvPr>
            <p:ph idx="1"/>
          </p:nvPr>
        </p:nvSpPr>
        <p:spPr bwMode="auto">
          <a:xfrm>
            <a:off x="711200" y="518319"/>
            <a:ext cx="10944225"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Requirement Analysis</a:t>
            </a:r>
            <a:r>
              <a:rPr kumimoji="0" lang="en-US" altLang="en-US" sz="2200" b="0" i="0" u="none" strike="noStrike" cap="none" normalizeH="0" baseline="0" dirty="0">
                <a:ln>
                  <a:noFill/>
                </a:ln>
                <a:solidFill>
                  <a:schemeClr val="tx1"/>
                </a:solidFill>
                <a:effectLst/>
                <a:latin typeface="Arial" panose="020B0604020202020204" pitchFamily="34" charset="0"/>
              </a:rPr>
              <a:t>: Identified key challenges like document complexity, language barriers, and limited accessibility of policy details.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System Design</a:t>
            </a:r>
            <a:r>
              <a:rPr kumimoji="0" lang="en-US" altLang="en-US" sz="2200" b="0" i="0" u="none" strike="noStrike" cap="none" normalizeH="0" baseline="0" dirty="0">
                <a:ln>
                  <a:noFill/>
                </a:ln>
                <a:solidFill>
                  <a:schemeClr val="tx1"/>
                </a:solidFill>
                <a:effectLst/>
                <a:latin typeface="Arial" panose="020B0604020202020204" pitchFamily="34" charset="0"/>
              </a:rPr>
              <a:t>: Designed a scalable architecture integrating AI for document summarization, translation, and chatbot functionalities.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AI Implementation</a:t>
            </a:r>
            <a:r>
              <a:rPr kumimoji="0" lang="en-US" altLang="en-US" sz="2200" b="0" i="0" u="none" strike="noStrike" cap="none" normalizeH="0" baseline="0" dirty="0">
                <a:ln>
                  <a:noFill/>
                </a:ln>
                <a:solidFill>
                  <a:schemeClr val="tx1"/>
                </a:solidFill>
                <a:effectLst/>
                <a:latin typeface="Arial" panose="020B0604020202020204" pitchFamily="34" charset="0"/>
              </a:rPr>
              <a:t>: Implemented models to extract and summarize clauses, translate documents into regional languages, and provide intelligent chatbot responses.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Backend Development</a:t>
            </a:r>
            <a:r>
              <a:rPr kumimoji="0" lang="en-US" altLang="en-US" sz="2200" b="0" i="0" u="none" strike="noStrike" cap="none" normalizeH="0" baseline="0" dirty="0">
                <a:ln>
                  <a:noFill/>
                </a:ln>
                <a:solidFill>
                  <a:schemeClr val="tx1"/>
                </a:solidFill>
                <a:effectLst/>
                <a:latin typeface="Arial" panose="020B0604020202020204" pitchFamily="34" charset="0"/>
              </a:rPr>
              <a:t>: Built RESTful APIs for secure data storage, retrieval, and interaction with the AI components.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Frontend Integration</a:t>
            </a:r>
            <a:r>
              <a:rPr kumimoji="0" lang="en-US" altLang="en-US" sz="2200" b="0" i="0" u="none" strike="noStrike" cap="none" normalizeH="0" baseline="0" dirty="0">
                <a:ln>
                  <a:noFill/>
                </a:ln>
                <a:solidFill>
                  <a:schemeClr val="tx1"/>
                </a:solidFill>
                <a:effectLst/>
                <a:latin typeface="Arial" panose="020B0604020202020204" pitchFamily="34" charset="0"/>
              </a:rPr>
              <a:t>: Created a user-friendly interface for document uploads, chatbot interaction, and displaying policy summaries.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Deployment and Monitoring</a:t>
            </a:r>
            <a:r>
              <a:rPr kumimoji="0" lang="en-US" altLang="en-US" sz="2200" b="0" i="0" u="none" strike="noStrike" cap="none" normalizeH="0" baseline="0" dirty="0">
                <a:ln>
                  <a:noFill/>
                </a:ln>
                <a:solidFill>
                  <a:schemeClr val="tx1"/>
                </a:solidFill>
                <a:effectLst/>
                <a:latin typeface="Arial" panose="020B0604020202020204" pitchFamily="34" charset="0"/>
              </a:rPr>
              <a:t>: Deployed on a cloud platform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5552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GB" dirty="0"/>
              <a:t>Proposed Method</a:t>
            </a:r>
            <a:endParaRPr lang="en-IN" dirty="0"/>
          </a:p>
        </p:txBody>
      </p:sp>
      <p:pic>
        <p:nvPicPr>
          <p:cNvPr id="15" name="Content Placeholder 14">
            <a:extLst>
              <a:ext uri="{FF2B5EF4-FFF2-40B4-BE49-F238E27FC236}">
                <a16:creationId xmlns:a16="http://schemas.microsoft.com/office/drawing/2014/main" id="{A7B4A7A3-4148-CBF5-05F6-9D97DF4694B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93757" y="1572869"/>
            <a:ext cx="9711094" cy="4440710"/>
          </a:xfrm>
        </p:spPr>
      </p:pic>
      <p:sp>
        <p:nvSpPr>
          <p:cNvPr id="4" name="TextBox 3">
            <a:extLst>
              <a:ext uri="{FF2B5EF4-FFF2-40B4-BE49-F238E27FC236}">
                <a16:creationId xmlns:a16="http://schemas.microsoft.com/office/drawing/2014/main" id="{F3B7F92F-8331-2AAD-6D62-C619DED49051}"/>
              </a:ext>
            </a:extLst>
          </p:cNvPr>
          <p:cNvSpPr txBox="1"/>
          <p:nvPr/>
        </p:nvSpPr>
        <p:spPr>
          <a:xfrm>
            <a:off x="911287" y="908520"/>
            <a:ext cx="6097554" cy="664349"/>
          </a:xfrm>
          <a:prstGeom prst="rect">
            <a:avLst/>
          </a:prstGeom>
          <a:noFill/>
        </p:spPr>
        <p:txBody>
          <a:bodyPr wrap="square">
            <a:spAutoFit/>
          </a:bodyPr>
          <a:lstStyle/>
          <a:p>
            <a:pPr marL="342900" lvl="0" indent="-190500" algn="just" rtl="0">
              <a:lnSpc>
                <a:spcPct val="200000"/>
              </a:lnSpc>
              <a:spcBef>
                <a:spcPts val="0"/>
              </a:spcBef>
              <a:spcAft>
                <a:spcPts val="0"/>
              </a:spcAft>
              <a:buClr>
                <a:schemeClr val="dk1"/>
              </a:buClr>
              <a:buSzPct val="100000"/>
              <a:buNone/>
            </a:pPr>
            <a:r>
              <a:rPr lang="en-US" sz="2200" b="1" dirty="0">
                <a:latin typeface="Arial" panose="020B0604020202020204" pitchFamily="34" charset="0"/>
                <a:cs typeface="Arial" panose="020B0604020202020204" pitchFamily="34" charset="0"/>
              </a:rPr>
              <a:t>Architecture:</a:t>
            </a:r>
          </a:p>
        </p:txBody>
      </p:sp>
    </p:spTree>
    <p:extLst>
      <p:ext uri="{BB962C8B-B14F-4D97-AF65-F5344CB8AC3E}">
        <p14:creationId xmlns:p14="http://schemas.microsoft.com/office/powerpoint/2010/main" val="593898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1D9B1-7C0C-61B2-098A-820AE9A4D5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791DAE-7752-4196-BE07-606356FC369A}"/>
              </a:ext>
            </a:extLst>
          </p:cNvPr>
          <p:cNvSpPr>
            <a:spLocks noGrp="1"/>
          </p:cNvSpPr>
          <p:nvPr>
            <p:ph type="title"/>
          </p:nvPr>
        </p:nvSpPr>
        <p:spPr/>
        <p:txBody>
          <a:bodyPr/>
          <a:lstStyle/>
          <a:p>
            <a:r>
              <a:rPr lang="en-GB" dirty="0"/>
              <a:t>Software/Hardware Requirements</a:t>
            </a:r>
            <a:endParaRPr lang="en-IN" dirty="0"/>
          </a:p>
        </p:txBody>
      </p:sp>
      <p:sp>
        <p:nvSpPr>
          <p:cNvPr id="3" name="Content Placeholder 2">
            <a:extLst>
              <a:ext uri="{FF2B5EF4-FFF2-40B4-BE49-F238E27FC236}">
                <a16:creationId xmlns:a16="http://schemas.microsoft.com/office/drawing/2014/main" id="{087645CF-7718-1344-0CBE-EE514DD0F157}"/>
              </a:ext>
            </a:extLst>
          </p:cNvPr>
          <p:cNvSpPr>
            <a:spLocks noGrp="1"/>
          </p:cNvSpPr>
          <p:nvPr>
            <p:ph idx="1"/>
          </p:nvPr>
        </p:nvSpPr>
        <p:spPr>
          <a:xfrm>
            <a:off x="762000" y="952501"/>
            <a:ext cx="10668000" cy="4952997"/>
          </a:xfrm>
        </p:spPr>
        <p:txBody>
          <a:bodyPr>
            <a:normAutofit fontScale="85000" lnSpcReduction="20000"/>
          </a:bodyPr>
          <a:lstStyle/>
          <a:p>
            <a:pPr marL="342900" lvl="0" indent="-190500" algn="just" rtl="0">
              <a:lnSpc>
                <a:spcPct val="200000"/>
              </a:lnSpc>
              <a:spcBef>
                <a:spcPts val="0"/>
              </a:spcBef>
              <a:spcAft>
                <a:spcPts val="0"/>
              </a:spcAft>
              <a:buClr>
                <a:schemeClr val="dk1"/>
              </a:buClr>
              <a:buSzPct val="100000"/>
              <a:buNone/>
            </a:pPr>
            <a:r>
              <a:rPr lang="en-US" sz="2600" b="1" dirty="0">
                <a:latin typeface="Arial" panose="020B0604020202020204" pitchFamily="34" charset="0"/>
                <a:cs typeface="Arial" panose="020B0604020202020204" pitchFamily="34" charset="0"/>
              </a:rPr>
              <a:t>Software Requirements: </a:t>
            </a:r>
          </a:p>
          <a:p>
            <a:pPr marL="76200" indent="0">
              <a:buNone/>
            </a:pPr>
            <a:r>
              <a:rPr lang="en-US" sz="2600" dirty="0">
                <a:latin typeface="Arial" panose="020B0604020202020204" pitchFamily="34" charset="0"/>
                <a:cs typeface="Arial" panose="020B0604020202020204" pitchFamily="34" charset="0"/>
              </a:rPr>
              <a:t>1. Operating System</a:t>
            </a:r>
          </a:p>
          <a:p>
            <a:r>
              <a:rPr lang="en-US" sz="2600" dirty="0">
                <a:latin typeface="Arial" panose="020B0604020202020204" pitchFamily="34" charset="0"/>
                <a:cs typeface="Arial" panose="020B0604020202020204" pitchFamily="34" charset="0"/>
              </a:rPr>
              <a:t>Windows, macOS, or Linux: Any modern OS capable of running development environments.</a:t>
            </a:r>
          </a:p>
          <a:p>
            <a:endParaRPr lang="en-US" sz="2600" dirty="0">
              <a:latin typeface="Arial" panose="020B0604020202020204" pitchFamily="34" charset="0"/>
              <a:cs typeface="Arial" panose="020B0604020202020204" pitchFamily="34" charset="0"/>
            </a:endParaRPr>
          </a:p>
          <a:p>
            <a:pPr marL="76200" indent="0">
              <a:buNone/>
            </a:pPr>
            <a:r>
              <a:rPr lang="en-US" sz="2600" dirty="0">
                <a:latin typeface="Arial" panose="020B0604020202020204" pitchFamily="34" charset="0"/>
                <a:cs typeface="Arial" panose="020B0604020202020204" pitchFamily="34" charset="0"/>
              </a:rPr>
              <a:t>2. Development Environment</a:t>
            </a:r>
          </a:p>
          <a:p>
            <a:r>
              <a:rPr lang="en-US" sz="2600" dirty="0">
                <a:latin typeface="Arial" panose="020B0604020202020204" pitchFamily="34" charset="0"/>
                <a:cs typeface="Arial" panose="020B0604020202020204" pitchFamily="34" charset="0"/>
              </a:rPr>
              <a:t>Code Editor:  Visual Studio Code </a:t>
            </a:r>
          </a:p>
          <a:p>
            <a:r>
              <a:rPr lang="en-US" sz="2600" dirty="0">
                <a:latin typeface="Arial" panose="020B0604020202020204" pitchFamily="34" charset="0"/>
                <a:cs typeface="Arial" panose="020B0604020202020204" pitchFamily="34" charset="0"/>
              </a:rPr>
              <a:t>Node.js: For back-end development and running JavaScript on the server side.</a:t>
            </a:r>
          </a:p>
          <a:p>
            <a:r>
              <a:rPr lang="en-US" sz="2600" dirty="0">
                <a:latin typeface="Arial" panose="020B0604020202020204" pitchFamily="34" charset="0"/>
                <a:cs typeface="Arial" panose="020B0604020202020204" pitchFamily="34" charset="0"/>
              </a:rPr>
              <a:t>Database Management Tool: MongoDB.</a:t>
            </a:r>
          </a:p>
          <a:p>
            <a:endParaRPr lang="en-US" sz="2600" dirty="0">
              <a:latin typeface="Arial" panose="020B0604020202020204" pitchFamily="34" charset="0"/>
              <a:cs typeface="Arial" panose="020B0604020202020204" pitchFamily="34" charset="0"/>
            </a:endParaRPr>
          </a:p>
          <a:p>
            <a:pPr marL="76200" indent="0">
              <a:buNone/>
            </a:pPr>
            <a:r>
              <a:rPr lang="en-US" sz="2600" dirty="0">
                <a:latin typeface="Arial" panose="020B0604020202020204" pitchFamily="34" charset="0"/>
                <a:cs typeface="Arial" panose="020B0604020202020204" pitchFamily="34" charset="0"/>
              </a:rPr>
              <a:t>3. Version Control</a:t>
            </a:r>
          </a:p>
          <a:p>
            <a:r>
              <a:rPr lang="en-US" sz="2600" dirty="0">
                <a:latin typeface="Arial" panose="020B0604020202020204" pitchFamily="34" charset="0"/>
                <a:cs typeface="Arial" panose="020B0604020202020204" pitchFamily="34" charset="0"/>
              </a:rPr>
              <a:t>Git: For managing version control and collaboration.</a:t>
            </a:r>
          </a:p>
          <a:p>
            <a:r>
              <a:rPr lang="en-US" sz="2600" dirty="0">
                <a:latin typeface="Arial" panose="020B0604020202020204" pitchFamily="34" charset="0"/>
                <a:cs typeface="Arial" panose="020B0604020202020204" pitchFamily="34" charset="0"/>
              </a:rPr>
              <a:t>GitHub: For hosting the repository.</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2760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75421-6F13-6537-F218-2D408A1DB536}"/>
              </a:ext>
            </a:extLst>
          </p:cNvPr>
          <p:cNvSpPr>
            <a:spLocks noGrp="1"/>
          </p:cNvSpPr>
          <p:nvPr>
            <p:ph type="title"/>
          </p:nvPr>
        </p:nvSpPr>
        <p:spPr/>
        <p:txBody>
          <a:bodyPr/>
          <a:lstStyle/>
          <a:p>
            <a:r>
              <a:rPr lang="en-GB" dirty="0"/>
              <a:t>Software/Hardware Requirements</a:t>
            </a:r>
            <a:endParaRPr lang="en-IN" dirty="0"/>
          </a:p>
        </p:txBody>
      </p:sp>
      <p:sp>
        <p:nvSpPr>
          <p:cNvPr id="3" name="Content Placeholder 2">
            <a:extLst>
              <a:ext uri="{FF2B5EF4-FFF2-40B4-BE49-F238E27FC236}">
                <a16:creationId xmlns:a16="http://schemas.microsoft.com/office/drawing/2014/main" id="{30487FB7-879A-1501-075D-F27A6C253024}"/>
              </a:ext>
            </a:extLst>
          </p:cNvPr>
          <p:cNvSpPr>
            <a:spLocks noGrp="1"/>
          </p:cNvSpPr>
          <p:nvPr>
            <p:ph idx="1"/>
          </p:nvPr>
        </p:nvSpPr>
        <p:spPr>
          <a:xfrm>
            <a:off x="812800" y="881744"/>
            <a:ext cx="10668000" cy="4952997"/>
          </a:xfrm>
        </p:spPr>
        <p:txBody>
          <a:bodyPr>
            <a:normAutofit/>
          </a:bodyPr>
          <a:lstStyle/>
          <a:p>
            <a:pPr marL="342900" lvl="0" indent="-190500" algn="just" rtl="0">
              <a:lnSpc>
                <a:spcPct val="200000"/>
              </a:lnSpc>
              <a:spcBef>
                <a:spcPts val="0"/>
              </a:spcBef>
              <a:spcAft>
                <a:spcPts val="0"/>
              </a:spcAft>
              <a:buClr>
                <a:schemeClr val="dk1"/>
              </a:buClr>
              <a:buSzPct val="100000"/>
              <a:buNone/>
            </a:pPr>
            <a:r>
              <a:rPr lang="en-US" sz="2200" b="1" dirty="0">
                <a:latin typeface="Arial" panose="020B0604020202020204" pitchFamily="34" charset="0"/>
                <a:cs typeface="Arial" panose="020B0604020202020204" pitchFamily="34" charset="0"/>
              </a:rPr>
              <a:t>Hardware Requirements: </a:t>
            </a:r>
          </a:p>
          <a:p>
            <a:pPr marL="76200" indent="0">
              <a:lnSpc>
                <a:spcPct val="150000"/>
              </a:lnSpc>
              <a:buNone/>
            </a:pPr>
            <a:r>
              <a:rPr lang="en-US" sz="2200" dirty="0">
                <a:latin typeface="Arial" panose="020B0604020202020204" pitchFamily="34" charset="0"/>
                <a:cs typeface="Arial" panose="020B0604020202020204" pitchFamily="34" charset="0"/>
              </a:rPr>
              <a:t>1. Development Machine</a:t>
            </a:r>
          </a:p>
          <a:p>
            <a:r>
              <a:rPr lang="en-US" sz="2200" dirty="0">
                <a:latin typeface="Arial" panose="020B0604020202020204" pitchFamily="34" charset="0"/>
                <a:cs typeface="Arial" panose="020B0604020202020204" pitchFamily="34" charset="0"/>
              </a:rPr>
              <a:t>Processor: Intel i5 (or equivalent AMD) or higher.</a:t>
            </a:r>
          </a:p>
          <a:p>
            <a:r>
              <a:rPr lang="en-US" sz="2200" dirty="0">
                <a:latin typeface="Arial" panose="020B0604020202020204" pitchFamily="34" charset="0"/>
                <a:cs typeface="Arial" panose="020B0604020202020204" pitchFamily="34" charset="0"/>
              </a:rPr>
              <a:t>RAM: 8GB or more for handling multiple tasks such as running the local server, browser, and development tools simultaneously.</a:t>
            </a:r>
          </a:p>
          <a:p>
            <a:r>
              <a:rPr lang="en-US" sz="2200" dirty="0">
                <a:latin typeface="Arial" panose="020B0604020202020204" pitchFamily="34" charset="0"/>
                <a:cs typeface="Arial" panose="020B0604020202020204" pitchFamily="34" charset="0"/>
              </a:rPr>
              <a:t>Storage:  256GB SSD or more for faster performance and to handle development tasks quickly.</a:t>
            </a:r>
          </a:p>
          <a:p>
            <a:pPr marL="76200" indent="0">
              <a:buNone/>
            </a:pPr>
            <a:endParaRPr lang="en-US" sz="2200" dirty="0">
              <a:latin typeface="Arial" panose="020B0604020202020204" pitchFamily="34" charset="0"/>
              <a:cs typeface="Arial" panose="020B0604020202020204" pitchFamily="34" charset="0"/>
            </a:endParaRPr>
          </a:p>
          <a:p>
            <a:pPr marL="76200" indent="0">
              <a:buNone/>
            </a:pPr>
            <a:r>
              <a:rPr lang="en-US" sz="2200" dirty="0">
                <a:latin typeface="Arial" panose="020B0604020202020204" pitchFamily="34" charset="0"/>
                <a:cs typeface="Arial" panose="020B0604020202020204" pitchFamily="34" charset="0"/>
              </a:rPr>
              <a:t>2. Internet Connection</a:t>
            </a:r>
          </a:p>
          <a:p>
            <a:r>
              <a:rPr lang="en-US" sz="2200" dirty="0">
                <a:latin typeface="Arial" panose="020B0604020202020204" pitchFamily="34" charset="0"/>
                <a:cs typeface="Arial" panose="020B0604020202020204" pitchFamily="34" charset="0"/>
              </a:rPr>
              <a:t>Stable broadband connection for accessing APIs, cloud storage, and deploying the application to cloud platforms.</a:t>
            </a:r>
          </a:p>
          <a:p>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8556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fontScale="70000" lnSpcReduction="20000"/>
          </a:bodyPr>
          <a:lstStyle/>
          <a:p>
            <a:r>
              <a:rPr lang="en-US" sz="3200" b="1" dirty="0">
                <a:latin typeface="Arial" panose="020B0604020202020204" pitchFamily="34" charset="0"/>
                <a:cs typeface="Arial" panose="020B0604020202020204" pitchFamily="34" charset="0"/>
              </a:rPr>
              <a:t>Regional Language Translation: </a:t>
            </a:r>
            <a:r>
              <a:rPr lang="en-US" sz="3200" dirty="0">
                <a:latin typeface="Arial" panose="020B0604020202020204" pitchFamily="34" charset="0"/>
                <a:cs typeface="Arial" panose="020B0604020202020204" pitchFamily="34" charset="0"/>
              </a:rPr>
              <a:t>Implementing AI-based language translation tools to convert policies into multiple regional languages.</a:t>
            </a:r>
          </a:p>
          <a:p>
            <a:endParaRPr lang="en-US" sz="3200"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Chatbot for Queries: </a:t>
            </a:r>
            <a:r>
              <a:rPr lang="en-US" sz="3200" dirty="0">
                <a:latin typeface="Arial" panose="020B0604020202020204" pitchFamily="34" charset="0"/>
                <a:cs typeface="Arial" panose="020B0604020202020204" pitchFamily="34" charset="0"/>
              </a:rPr>
              <a:t>Build a chatbot to handle customer queries related to policies and provide instant support.</a:t>
            </a:r>
          </a:p>
          <a:p>
            <a:endParaRPr lang="en-US" sz="3200"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Document Summarization: </a:t>
            </a:r>
            <a:r>
              <a:rPr lang="en-US" sz="3200" dirty="0">
                <a:latin typeface="Arial" panose="020B0604020202020204" pitchFamily="34" charset="0"/>
                <a:cs typeface="Arial" panose="020B0604020202020204" pitchFamily="34" charset="0"/>
              </a:rPr>
              <a:t>Automatically summarize complex policy documents into simple, jargon-free text.</a:t>
            </a:r>
          </a:p>
          <a:p>
            <a:endParaRPr lang="en-US" sz="3200"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Backend API as Microservice: </a:t>
            </a:r>
            <a:r>
              <a:rPr lang="en-US" sz="3200" dirty="0">
                <a:latin typeface="Arial" panose="020B0604020202020204" pitchFamily="34" charset="0"/>
                <a:cs typeface="Arial" panose="020B0604020202020204" pitchFamily="34" charset="0"/>
              </a:rPr>
              <a:t>Developing and deploying a scalable microservice for the policy management and delivery system, accessible through backend APIs.</a:t>
            </a:r>
          </a:p>
          <a:p>
            <a:endParaRPr lang="en-US" sz="3200"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Text-to-Speech for Summaries:</a:t>
            </a:r>
            <a:r>
              <a:rPr lang="en-US" sz="3200" dirty="0">
                <a:latin typeface="Arial" panose="020B0604020202020204" pitchFamily="34" charset="0"/>
                <a:cs typeface="Arial" panose="020B0604020202020204" pitchFamily="34" charset="0"/>
              </a:rPr>
              <a:t> Integrate Text-to-Speech technology to convert summarized policy text into audio for improved accessibility.</a:t>
            </a:r>
          </a:p>
          <a:p>
            <a:endParaRPr lang="en-US" sz="3200" dirty="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a:p>
            <a:endParaRPr lang="en-GB"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672955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291</TotalTime>
  <Words>1686</Words>
  <Application>Microsoft Office PowerPoint</Application>
  <PresentationFormat>Widescreen</PresentationFormat>
  <Paragraphs>192</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Bookman Old Style</vt:lpstr>
      <vt:lpstr>Calibri</vt:lpstr>
      <vt:lpstr>Cambria</vt:lpstr>
      <vt:lpstr>Verdana</vt:lpstr>
      <vt:lpstr>Bioinformatics</vt:lpstr>
      <vt:lpstr>Leveraging Technology to Improve  Customer Experience while signing for Insurance</vt:lpstr>
      <vt:lpstr>Introduction</vt:lpstr>
      <vt:lpstr>Literature Review</vt:lpstr>
      <vt:lpstr>Existing method Drawback</vt:lpstr>
      <vt:lpstr>Proposed Method</vt:lpstr>
      <vt:lpstr>Proposed Method</vt:lpstr>
      <vt:lpstr>Software/Hardware Requirements</vt:lpstr>
      <vt:lpstr>Software/Hardware Requirements</vt:lpstr>
      <vt:lpstr>Objectives</vt:lpstr>
      <vt:lpstr>Timeline of Project</vt:lpstr>
      <vt:lpstr>Outcomes</vt:lpstr>
      <vt:lpstr>PowerPoint Presentation</vt:lpstr>
      <vt:lpstr>PowerPoint Presentation</vt:lpstr>
      <vt:lpstr>Conclusion</vt:lpstr>
      <vt:lpstr>Github Link</vt:lpstr>
      <vt:lpstr>References</vt:lpstr>
      <vt:lpstr>Project work mapping with SDG</vt:lpstr>
      <vt:lpstr>Project work mapping with SDG</vt:lpstr>
      <vt:lpstr>Publication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Rohit  Mugalkhod</cp:lastModifiedBy>
  <cp:revision>54</cp:revision>
  <dcterms:created xsi:type="dcterms:W3CDTF">2023-03-16T03:26:27Z</dcterms:created>
  <dcterms:modified xsi:type="dcterms:W3CDTF">2025-01-11T03:47:47Z</dcterms:modified>
</cp:coreProperties>
</file>