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8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7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03C3-51DE-4C61-A717-4B2796B9B9A0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DAF6D-4D2B-4FAC-9D4C-108A91D4E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2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industries/financial-services/our-insights/how-top-tech-trends-will-transform-insurance#/auth-save" TargetMode="External"/><Relationship Id="rId2" Type="http://schemas.openxmlformats.org/officeDocument/2006/relationships/hyperlink" Target="https://www.damcogroup.com/blogs/software-for-insurance-brokers-improves-customer-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ship.law.umn.edu/cgi/viewcontent.cgi?article=1582&amp;context=faculty_artic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0648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Leveraging Technology to Improve </a:t>
            </a:r>
            <a:b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 Experience while signing for Insurance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93955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09960416"/>
              </p:ext>
            </p:extLst>
          </p:nvPr>
        </p:nvGraphicFramePr>
        <p:xfrm>
          <a:off x="569151" y="2299510"/>
          <a:ext cx="5489776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1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20211CSE0674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Rohit S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Prashanth S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20211CSE0666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Nithin</a:t>
                      </a:r>
                      <a:r>
                        <a:rPr lang="en-US" sz="1800" u="none" strike="noStrike" cap="none" dirty="0"/>
                        <a:t> H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20211CSE0671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Dhanush C 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20211CSE0889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 err="1"/>
                        <a:t>Kanala</a:t>
                      </a:r>
                      <a:r>
                        <a:rPr lang="en-US" sz="1800" u="none" strike="noStrike" cap="none" dirty="0"/>
                        <a:t> Krishna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648929" y="4533900"/>
            <a:ext cx="1154307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Adithya K (2024, September 12) How Advanced Software for Insurance Brokers Optimizes Insurer and Customer Relationships?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2"/>
              </a:rPr>
              <a:t>How Software for Insurance Brokers Improves Insurer-Customer Relationships (damcogroup.com)</a:t>
            </a:r>
            <a:endParaRPr lang="en-IN" sz="2800" dirty="0">
              <a:effectLst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/>
              <a:t>Nick M (2021, September 30) How top tech trends will transform Insurance</a:t>
            </a:r>
          </a:p>
          <a:p>
            <a:pPr marL="152400" indent="0">
              <a:spcBef>
                <a:spcPts val="0"/>
              </a:spcBef>
              <a:buNone/>
            </a:pPr>
            <a:br>
              <a:rPr lang="en-US" sz="2800" dirty="0"/>
            </a:br>
            <a:r>
              <a:rPr lang="en-US" sz="2800" u="sng" dirty="0">
                <a:solidFill>
                  <a:srgbClr val="0000FF"/>
                </a:solidFill>
                <a:effectLst/>
                <a:hlinkClick r:id="rId3"/>
              </a:rPr>
              <a:t>Top tech trends in insurance | McKinsey</a:t>
            </a:r>
            <a:endParaRPr lang="en-US" sz="2800" dirty="0"/>
          </a:p>
          <a:p>
            <a:pPr marL="152400" indent="0">
              <a:spcBef>
                <a:spcPts val="0"/>
              </a:spcBef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29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4" name="Google Shape;97;p14">
            <a:extLst>
              <a:ext uri="{FF2B5EF4-FFF2-40B4-BE49-F238E27FC236}">
                <a16:creationId xmlns:a16="http://schemas.microsoft.com/office/drawing/2014/main" id="{7E87EADD-3939-8776-DB59-F9763ED07E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1435" y="104438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Insurance relies on building trust relationships with customers. and demands for Transparency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Increasing customer demand for transparency in the insurance industry is crucial</a:t>
            </a:r>
          </a:p>
          <a:p>
            <a:pPr marL="838200" lvl="0" indent="-6858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Customers often do not read policy documents carefully which leads to lack of awareness about policy and coverage details.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        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6400" dirty="0"/>
              <a:t>Proposed Solution: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Leverage technology to improve customer understanding using videos for clear explanations of key features.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Implementing voice interactions for easy access to information.</a:t>
            </a:r>
          </a:p>
          <a:p>
            <a:pPr marL="723900" lvl="0" indent="-5715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6400" dirty="0"/>
              <a:t>Goal: Make important policy features more accessible and understandable for customers.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74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Transparently Opaque: Understanding the Lack of Transparency in Insurance Consumer Protection (umn.edu)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Advantages of existing method</a:t>
            </a:r>
          </a:p>
          <a:p>
            <a:r>
              <a:rPr lang="en-US" dirty="0"/>
              <a:t>Human Touch: Customers often prefer speaking directly to an expert, providing reassurance when making complex financial decisions </a:t>
            </a:r>
          </a:p>
          <a:p>
            <a:r>
              <a:rPr lang="en-US" dirty="0"/>
              <a:t>Comprehensive Responses: Experts are able to address detailed questions and provide in-depth explanations, which is valuable for decision-making.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u="sng" dirty="0"/>
              <a:t>Limitations of existing method</a:t>
            </a:r>
          </a:p>
          <a:p>
            <a:r>
              <a:rPr lang="en-US" dirty="0"/>
              <a:t>Limited Availability: Many studies highlight that customer service experts are not available 24/7, causing delays in resolving queries</a:t>
            </a:r>
          </a:p>
          <a:p>
            <a:r>
              <a:rPr lang="en-US" dirty="0"/>
              <a:t>Inconvenience: Research indicates that waiting on hold and the time taken to get queries answered makes this method inefficient compared to modern solutions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4464B9-D86A-C7DC-E96E-94B7522C7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1282"/>
            <a:ext cx="10668000" cy="4953000"/>
          </a:xfrm>
        </p:spPr>
        <p:txBody>
          <a:bodyPr>
            <a:normAutofit/>
          </a:bodyPr>
          <a:lstStyle/>
          <a:p>
            <a:r>
              <a:rPr lang="en-US" sz="1800" dirty="0"/>
              <a:t>Regional Language Translation: Implementing AI-based language translation tools to convert policies into multiple regional languages.</a:t>
            </a:r>
          </a:p>
          <a:p>
            <a:endParaRPr lang="en-US" sz="1800" dirty="0"/>
          </a:p>
          <a:p>
            <a:r>
              <a:rPr lang="en-US" sz="1800" dirty="0"/>
              <a:t>Chatbot for Queries: Build a chatbot to handle customer queries related to policies and provide instant support.</a:t>
            </a:r>
          </a:p>
          <a:p>
            <a:endParaRPr lang="en-US" sz="1800" dirty="0"/>
          </a:p>
          <a:p>
            <a:r>
              <a:rPr lang="en-US" sz="1800" dirty="0"/>
              <a:t>Document Summarization: Automatically summarize complex policy documents into simple, jargon-free text.</a:t>
            </a:r>
          </a:p>
          <a:p>
            <a:endParaRPr lang="en-US" sz="1800" dirty="0"/>
          </a:p>
          <a:p>
            <a:r>
              <a:rPr lang="en-US" sz="1800" dirty="0"/>
              <a:t>Backend API as Microservice: Developing and deploying a scalable microservice for the policy management and delivery system, accessible through backend APIs.</a:t>
            </a:r>
          </a:p>
          <a:p>
            <a:endParaRPr lang="en-US" sz="1800" dirty="0"/>
          </a:p>
          <a:p>
            <a:r>
              <a:rPr lang="en-US" sz="1800" dirty="0"/>
              <a:t>Text-to-Speech for Summaries: Integrate Text-to-Speech technology to convert summarized policy text into audio for improved accessibility.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Providing a user-friendly interface for solving queries.</a:t>
            </a:r>
          </a:p>
          <a:p>
            <a:r>
              <a:rPr lang="en-GB" sz="3200" dirty="0"/>
              <a:t>Enabling personalized query resolution via Chatbot</a:t>
            </a:r>
          </a:p>
          <a:p>
            <a:r>
              <a:rPr lang="en-GB" sz="3200" dirty="0"/>
              <a:t>Improved transparency</a:t>
            </a:r>
          </a:p>
          <a:p>
            <a:r>
              <a:rPr lang="en-GB" sz="3200" dirty="0"/>
              <a:t>Reducing policy misunderstandings</a:t>
            </a:r>
          </a:p>
          <a:p>
            <a:r>
              <a:rPr lang="en-GB" sz="3200" dirty="0"/>
              <a:t>Leveraging technology for personalized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Convert the policies into regional language.</a:t>
            </a:r>
          </a:p>
          <a:p>
            <a:r>
              <a:rPr lang="en-US" sz="3600" dirty="0"/>
              <a:t>Building a chatbot for queries.</a:t>
            </a:r>
          </a:p>
          <a:p>
            <a:r>
              <a:rPr lang="en-US" sz="3600" dirty="0"/>
              <a:t>Summaries entire document to the user from jargon to simple text using Al.</a:t>
            </a:r>
          </a:p>
          <a:p>
            <a:r>
              <a:rPr lang="en-US" sz="3600" dirty="0"/>
              <a:t>Lending backend API as a microservice</a:t>
            </a:r>
          </a:p>
          <a:p>
            <a:r>
              <a:rPr lang="en-US" sz="3600" dirty="0"/>
              <a:t>Text to Speech of Summaries.</a:t>
            </a:r>
            <a:endParaRPr lang="en-IN" sz="3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/>
              <a:t>Timeline of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876A1-F1DA-233C-FABB-84B78B2E3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15168"/>
              </p:ext>
            </p:extLst>
          </p:nvPr>
        </p:nvGraphicFramePr>
        <p:xfrm>
          <a:off x="304358" y="753580"/>
          <a:ext cx="11583283" cy="66367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33843">
                  <a:extLst>
                    <a:ext uri="{9D8B030D-6E8A-4147-A177-3AD203B41FA5}">
                      <a16:colId xmlns:a16="http://schemas.microsoft.com/office/drawing/2014/main" val="264084058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100029180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113373109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105905103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2440345226"/>
                    </a:ext>
                  </a:extLst>
                </a:gridCol>
                <a:gridCol w="1809888">
                  <a:extLst>
                    <a:ext uri="{9D8B030D-6E8A-4147-A177-3AD203B41FA5}">
                      <a16:colId xmlns:a16="http://schemas.microsoft.com/office/drawing/2014/main" val="4030838771"/>
                    </a:ext>
                  </a:extLst>
                </a:gridCol>
              </a:tblGrid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Viva-Voce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7375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Planning &amp; Requirements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321907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8275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Front-End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9361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Back-End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9796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Database &amp; Multimedia Setup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815938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QR Code &amp; API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287354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Testing(Front-End/Back-End)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48151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 Testing &amp;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877691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Bug Fixes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6343"/>
                  </a:ext>
                </a:extLst>
              </a:tr>
              <a:tr h="5884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Testing &amp;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65691"/>
                  </a:ext>
                </a:extLst>
              </a:tr>
            </a:tbl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6DA5AD7-A4AD-2833-BD62-B8DC218BA6F4}"/>
              </a:ext>
            </a:extLst>
          </p:cNvPr>
          <p:cNvSpPr/>
          <p:nvPr/>
        </p:nvSpPr>
        <p:spPr>
          <a:xfrm>
            <a:off x="3156155" y="161378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55AA610-14A5-54BE-524E-E46F62CB64C5}"/>
              </a:ext>
            </a:extLst>
          </p:cNvPr>
          <p:cNvSpPr/>
          <p:nvPr/>
        </p:nvSpPr>
        <p:spPr>
          <a:xfrm>
            <a:off x="4935794" y="209892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EC5E3E4-933C-48DF-44F4-19447C2BEE51}"/>
              </a:ext>
            </a:extLst>
          </p:cNvPr>
          <p:cNvSpPr/>
          <p:nvPr/>
        </p:nvSpPr>
        <p:spPr>
          <a:xfrm>
            <a:off x="4935794" y="2671535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460B067-1051-B3B0-E625-D61CDB88A001}"/>
              </a:ext>
            </a:extLst>
          </p:cNvPr>
          <p:cNvSpPr/>
          <p:nvPr/>
        </p:nvSpPr>
        <p:spPr>
          <a:xfrm>
            <a:off x="6730182" y="329134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E0C17B5-17A7-83FC-0B95-2662D317DB5D}"/>
              </a:ext>
            </a:extLst>
          </p:cNvPr>
          <p:cNvSpPr/>
          <p:nvPr/>
        </p:nvSpPr>
        <p:spPr>
          <a:xfrm>
            <a:off x="6730182" y="3898110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6F5FEA1-C424-DF99-D7A0-D28F2F6960F0}"/>
              </a:ext>
            </a:extLst>
          </p:cNvPr>
          <p:cNvSpPr/>
          <p:nvPr/>
        </p:nvSpPr>
        <p:spPr>
          <a:xfrm>
            <a:off x="8558981" y="393859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C193362-9F17-E2BF-AE65-B42DC6052355}"/>
              </a:ext>
            </a:extLst>
          </p:cNvPr>
          <p:cNvSpPr/>
          <p:nvPr/>
        </p:nvSpPr>
        <p:spPr>
          <a:xfrm>
            <a:off x="8558981" y="4555184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2AB552C-7232-0AB9-6CC0-81A224A2C6F1}"/>
              </a:ext>
            </a:extLst>
          </p:cNvPr>
          <p:cNvSpPr/>
          <p:nvPr/>
        </p:nvSpPr>
        <p:spPr>
          <a:xfrm>
            <a:off x="10338619" y="5209858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C7B249-EB53-3421-7E5A-2A2743C4DC4E}"/>
              </a:ext>
            </a:extLst>
          </p:cNvPr>
          <p:cNvSpPr/>
          <p:nvPr/>
        </p:nvSpPr>
        <p:spPr>
          <a:xfrm>
            <a:off x="10338619" y="5829117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7A024B-026C-0BAE-52A1-3ABE646B0A78}"/>
              </a:ext>
            </a:extLst>
          </p:cNvPr>
          <p:cNvSpPr/>
          <p:nvPr/>
        </p:nvSpPr>
        <p:spPr>
          <a:xfrm>
            <a:off x="10338619" y="6401471"/>
            <a:ext cx="1376516" cy="275303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Improved Accessibility: Users can access policies in regional languages, making it easier to understand.</a:t>
            </a:r>
          </a:p>
          <a:p>
            <a:r>
              <a:rPr lang="en-US" dirty="0"/>
              <a:t>Faster Support: Instant query resolution through a chatbot, enhancing user satisfaction.</a:t>
            </a:r>
          </a:p>
          <a:p>
            <a:r>
              <a:rPr lang="en-US" dirty="0"/>
              <a:t>Clear Understanding: AI summarization simplifies policy jargon, helping users make informed decisions.</a:t>
            </a:r>
          </a:p>
          <a:p>
            <a:r>
              <a:rPr lang="en-US" dirty="0"/>
              <a:t>Personalized Experience: Tailored recommendations and information based on user profiles and preferences, enhancing relevance and engagement.</a:t>
            </a:r>
          </a:p>
          <a:p>
            <a:r>
              <a:rPr lang="en-IN" dirty="0"/>
              <a:t>Increased Engagement</a:t>
            </a:r>
            <a:r>
              <a:rPr lang="en-US" dirty="0"/>
              <a:t>: Text-to-speech capabilities allow users to listen to policy summaries instead of just reading, making the information more accessible and understandable for those who prefer to listen highlighting essential details.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Empowering Customers: The project leverages technology to enhance customer understanding and navigation of insurance policies.</a:t>
            </a:r>
          </a:p>
          <a:p>
            <a:endParaRPr lang="en-US" dirty="0"/>
          </a:p>
          <a:p>
            <a:r>
              <a:rPr lang="en-US" dirty="0"/>
              <a:t>Improved Accessibility: Regional language translation and AI-driven summarization make complex information easier to understand for a diverse audience.</a:t>
            </a:r>
          </a:p>
          <a:p>
            <a:endParaRPr lang="en-US" dirty="0"/>
          </a:p>
          <a:p>
            <a:r>
              <a:rPr lang="en-US" dirty="0"/>
              <a:t>Enhanced User Engagement: Chatbot support provides instant assistance, while text-to-speech functionality caters to various learning preferences.</a:t>
            </a:r>
          </a:p>
          <a:p>
            <a:endParaRPr lang="en-US" dirty="0"/>
          </a:p>
          <a:p>
            <a:r>
              <a:rPr lang="en-US" dirty="0"/>
              <a:t>Building Trust and Transparency: Clear, concise communication fosters a trustworthy relationship between insurers and customers, addressing common pain points.</a:t>
            </a:r>
          </a:p>
          <a:p>
            <a:endParaRPr lang="en-US" dirty="0"/>
          </a:p>
          <a:p>
            <a:r>
              <a:rPr lang="en-US" dirty="0"/>
              <a:t>Transforming the Insurance Experience: The project aims to create a more inclusive, efficient, and user-friendly insurance process, enabling informed decision-making tailored to individual needs.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1292</TotalTime>
  <Words>797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Leveraging Technology to Improve  Customer Experience while signing for Insurance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Rohit  Mugalkhod</cp:lastModifiedBy>
  <cp:revision>37</cp:revision>
  <dcterms:created xsi:type="dcterms:W3CDTF">2023-03-16T03:26:27Z</dcterms:created>
  <dcterms:modified xsi:type="dcterms:W3CDTF">2025-01-20T15:55:29Z</dcterms:modified>
</cp:coreProperties>
</file>